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 id="2147483876" r:id="rId2"/>
    <p:sldMasterId id="2147483864" r:id="rId3"/>
  </p:sldMasterIdLst>
  <p:notesMasterIdLst>
    <p:notesMasterId r:id="rId65"/>
  </p:notesMasterIdLst>
  <p:handoutMasterIdLst>
    <p:handoutMasterId r:id="rId66"/>
  </p:handoutMasterIdLst>
  <p:sldIdLst>
    <p:sldId id="1329" r:id="rId4"/>
    <p:sldId id="1330" r:id="rId5"/>
    <p:sldId id="1289" r:id="rId6"/>
    <p:sldId id="1328" r:id="rId7"/>
    <p:sldId id="1331" r:id="rId8"/>
    <p:sldId id="1332" r:id="rId9"/>
    <p:sldId id="1390" r:id="rId10"/>
    <p:sldId id="1371" r:id="rId11"/>
    <p:sldId id="1389" r:id="rId12"/>
    <p:sldId id="1373" r:id="rId13"/>
    <p:sldId id="1391" r:id="rId14"/>
    <p:sldId id="1350" r:id="rId15"/>
    <p:sldId id="1353" r:id="rId16"/>
    <p:sldId id="1352" r:id="rId17"/>
    <p:sldId id="1341" r:id="rId18"/>
    <p:sldId id="1342" r:id="rId19"/>
    <p:sldId id="1334" r:id="rId20"/>
    <p:sldId id="1340" r:id="rId21"/>
    <p:sldId id="1357" r:id="rId22"/>
    <p:sldId id="1388" r:id="rId23"/>
    <p:sldId id="1379" r:id="rId24"/>
    <p:sldId id="1349" r:id="rId25"/>
    <p:sldId id="1335" r:id="rId26"/>
    <p:sldId id="1380" r:id="rId27"/>
    <p:sldId id="1336" r:id="rId28"/>
    <p:sldId id="1348" r:id="rId29"/>
    <p:sldId id="1346" r:id="rId30"/>
    <p:sldId id="1399" r:id="rId31"/>
    <p:sldId id="1356" r:id="rId32"/>
    <p:sldId id="1370" r:id="rId33"/>
    <p:sldId id="1397" r:id="rId34"/>
    <p:sldId id="1398" r:id="rId35"/>
    <p:sldId id="1338" r:id="rId36"/>
    <p:sldId id="1339" r:id="rId37"/>
    <p:sldId id="1343" r:id="rId38"/>
    <p:sldId id="1393" r:id="rId39"/>
    <p:sldId id="1358" r:id="rId40"/>
    <p:sldId id="1396" r:id="rId41"/>
    <p:sldId id="1359" r:id="rId42"/>
    <p:sldId id="1360" r:id="rId43"/>
    <p:sldId id="1361" r:id="rId44"/>
    <p:sldId id="1378" r:id="rId45"/>
    <p:sldId id="1362" r:id="rId46"/>
    <p:sldId id="1376" r:id="rId47"/>
    <p:sldId id="1363" r:id="rId48"/>
    <p:sldId id="1377" r:id="rId49"/>
    <p:sldId id="1364" r:id="rId50"/>
    <p:sldId id="1365" r:id="rId51"/>
    <p:sldId id="1395" r:id="rId52"/>
    <p:sldId id="1366" r:id="rId53"/>
    <p:sldId id="1368" r:id="rId54"/>
    <p:sldId id="1369" r:id="rId55"/>
    <p:sldId id="1345" r:id="rId56"/>
    <p:sldId id="1381" r:id="rId57"/>
    <p:sldId id="1382" r:id="rId58"/>
    <p:sldId id="1383" r:id="rId59"/>
    <p:sldId id="1384" r:id="rId60"/>
    <p:sldId id="1385" r:id="rId61"/>
    <p:sldId id="1386" r:id="rId62"/>
    <p:sldId id="1392" r:id="rId63"/>
    <p:sldId id="1367" r:id="rId64"/>
  </p:sldIdLst>
  <p:sldSz cx="23407688" cy="13166725"/>
  <p:notesSz cx="9601200" cy="7315200"/>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73174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146348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219522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2926962"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3658704" algn="l" defTabSz="1463480" rtl="0" eaLnBrk="1" latinLnBrk="0" hangingPunct="1">
      <a:defRPr b="1" kern="1200">
        <a:solidFill>
          <a:schemeClr val="tx1"/>
        </a:solidFill>
        <a:latin typeface="Arial" panose="020B0604020202020204" pitchFamily="34" charset="0"/>
        <a:ea typeface="+mn-ea"/>
        <a:cs typeface="+mn-cs"/>
      </a:defRPr>
    </a:lvl6pPr>
    <a:lvl7pPr marL="4390444" algn="l" defTabSz="1463480" rtl="0" eaLnBrk="1" latinLnBrk="0" hangingPunct="1">
      <a:defRPr b="1" kern="1200">
        <a:solidFill>
          <a:schemeClr val="tx1"/>
        </a:solidFill>
        <a:latin typeface="Arial" panose="020B0604020202020204" pitchFamily="34" charset="0"/>
        <a:ea typeface="+mn-ea"/>
        <a:cs typeface="+mn-cs"/>
      </a:defRPr>
    </a:lvl7pPr>
    <a:lvl8pPr marL="5122184" algn="l" defTabSz="1463480" rtl="0" eaLnBrk="1" latinLnBrk="0" hangingPunct="1">
      <a:defRPr b="1" kern="1200">
        <a:solidFill>
          <a:schemeClr val="tx1"/>
        </a:solidFill>
        <a:latin typeface="Arial" panose="020B0604020202020204" pitchFamily="34" charset="0"/>
        <a:ea typeface="+mn-ea"/>
        <a:cs typeface="+mn-cs"/>
      </a:defRPr>
    </a:lvl8pPr>
    <a:lvl9pPr marL="5853924" algn="l" defTabSz="1463480" rtl="0" eaLnBrk="1" latinLnBrk="0" hangingPunct="1">
      <a:defRPr b="1"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Untitled Section" id="{4DC258BA-8C43-44D8-B1AC-6629E1E2D2F2}">
          <p14:sldIdLst>
            <p14:sldId id="1329"/>
            <p14:sldId id="1330"/>
            <p14:sldId id="1289"/>
            <p14:sldId id="1328"/>
            <p14:sldId id="1331"/>
            <p14:sldId id="1332"/>
            <p14:sldId id="1390"/>
            <p14:sldId id="1371"/>
            <p14:sldId id="1389"/>
            <p14:sldId id="1373"/>
            <p14:sldId id="1391"/>
            <p14:sldId id="1350"/>
            <p14:sldId id="1353"/>
            <p14:sldId id="1352"/>
            <p14:sldId id="1341"/>
            <p14:sldId id="1342"/>
            <p14:sldId id="1334"/>
            <p14:sldId id="1340"/>
            <p14:sldId id="1357"/>
            <p14:sldId id="1388"/>
            <p14:sldId id="1379"/>
            <p14:sldId id="1349"/>
            <p14:sldId id="1335"/>
            <p14:sldId id="1380"/>
            <p14:sldId id="1336"/>
            <p14:sldId id="1348"/>
            <p14:sldId id="1346"/>
            <p14:sldId id="1399"/>
            <p14:sldId id="1356"/>
            <p14:sldId id="1370"/>
            <p14:sldId id="1397"/>
            <p14:sldId id="1398"/>
            <p14:sldId id="1338"/>
            <p14:sldId id="1339"/>
            <p14:sldId id="1343"/>
            <p14:sldId id="1393"/>
            <p14:sldId id="1358"/>
            <p14:sldId id="1396"/>
            <p14:sldId id="1359"/>
            <p14:sldId id="1360"/>
            <p14:sldId id="1361"/>
            <p14:sldId id="1378"/>
            <p14:sldId id="1362"/>
            <p14:sldId id="1376"/>
            <p14:sldId id="1363"/>
            <p14:sldId id="1377"/>
            <p14:sldId id="1364"/>
            <p14:sldId id="1365"/>
            <p14:sldId id="1395"/>
            <p14:sldId id="1366"/>
            <p14:sldId id="1368"/>
            <p14:sldId id="1369"/>
            <p14:sldId id="1345"/>
            <p14:sldId id="1381"/>
            <p14:sldId id="1382"/>
            <p14:sldId id="1383"/>
            <p14:sldId id="1384"/>
            <p14:sldId id="1385"/>
            <p14:sldId id="1386"/>
            <p14:sldId id="1392"/>
            <p14:sldId id="1367"/>
          </p14:sldIdLst>
        </p14:section>
      </p14:sectionLst>
    </p:ext>
    <p:ext uri="{EFAFB233-063F-42B5-8137-9DF3F51BA10A}">
      <p15:sldGuideLst xmlns:p15="http://schemas.microsoft.com/office/powerpoint/2012/main">
        <p15:guide id="32" pos="14477" userDrawn="1">
          <p15:clr>
            <a:srgbClr val="A4A3A4"/>
          </p15:clr>
        </p15:guide>
        <p15:guide id="35" pos="53" userDrawn="1">
          <p15:clr>
            <a:srgbClr val="A4A3A4"/>
          </p15:clr>
        </p15:guide>
        <p15:guide id="37" pos="7373" userDrawn="1">
          <p15:clr>
            <a:srgbClr val="A4A3A4"/>
          </p15:clr>
        </p15:guide>
        <p15:guide id="38" orient="horz" pos="369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in paul martin" initials="apm" lastIdx="3" clrIdx="0">
    <p:extLst>
      <p:ext uri="{19B8F6BF-5375-455C-9EA6-DF929625EA0E}">
        <p15:presenceInfo xmlns:p15="http://schemas.microsoft.com/office/powerpoint/2012/main" userId="0eb23bc7acd9b1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99FF"/>
    <a:srgbClr val="F5F5F5"/>
    <a:srgbClr val="FBE8C9"/>
    <a:srgbClr val="FAEED4"/>
    <a:srgbClr val="F8E0C0"/>
    <a:srgbClr val="000000"/>
    <a:srgbClr val="FAFAFA"/>
    <a:srgbClr val="3F4964"/>
    <a:srgbClr val="2139AF"/>
    <a:srgbClr val="1F36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17" autoAdjust="0"/>
    <p:restoredTop sz="93956" autoAdjust="0"/>
  </p:normalViewPr>
  <p:slideViewPr>
    <p:cSldViewPr>
      <p:cViewPr varScale="1">
        <p:scale>
          <a:sx n="37" d="100"/>
          <a:sy n="37" d="100"/>
        </p:scale>
        <p:origin x="1483" y="53"/>
      </p:cViewPr>
      <p:guideLst>
        <p:guide pos="14477"/>
        <p:guide pos="53"/>
        <p:guide pos="7373"/>
        <p:guide orient="horz" pos="3691"/>
      </p:guideLst>
    </p:cSldViewPr>
  </p:slideViewPr>
  <p:outlineViewPr>
    <p:cViewPr>
      <p:scale>
        <a:sx n="50" d="100"/>
        <a:sy n="50" d="100"/>
      </p:scale>
      <p:origin x="0" y="0"/>
    </p:cViewPr>
  </p:outlineViewPr>
  <p:notesTextViewPr>
    <p:cViewPr>
      <p:scale>
        <a:sx n="50" d="100"/>
        <a:sy n="50" d="100"/>
      </p:scale>
      <p:origin x="0" y="0"/>
    </p:cViewPr>
  </p:notesTextViewPr>
  <p:sorterViewPr>
    <p:cViewPr varScale="1">
      <p:scale>
        <a:sx n="1" d="1"/>
        <a:sy n="1" d="1"/>
      </p:scale>
      <p:origin x="0" y="-116059"/>
    </p:cViewPr>
  </p:sorterViewPr>
  <p:notesViewPr>
    <p:cSldViewPr>
      <p:cViewPr>
        <p:scale>
          <a:sx n="66" d="100"/>
          <a:sy n="66" d="100"/>
        </p:scale>
        <p:origin x="2491" y="264"/>
      </p:cViewPr>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77862" y="685800"/>
            <a:ext cx="8237538" cy="366713"/>
          </a:xfrm>
          <a:prstGeom prst="rect">
            <a:avLst/>
          </a:prstGeom>
        </p:spPr>
        <p:txBody>
          <a:bodyPr vert="horz" lIns="91440" tIns="45720" rIns="91440" bIns="45720" rtlCol="0"/>
          <a:lstStyle>
            <a:lvl1pPr algn="l">
              <a:defRPr sz="1200"/>
            </a:lvl1pPr>
          </a:lstStyle>
          <a:p>
            <a:pPr algn="ctr"/>
            <a:r>
              <a:rPr lang="en-US" dirty="0" smtClean="0"/>
              <a:t>From PDI, a </a:t>
            </a:r>
            <a:r>
              <a:rPr lang="en-US" smtClean="0"/>
              <a:t>Participative and Meta-Innovation </a:t>
            </a:r>
            <a:r>
              <a:rPr lang="en-US" dirty="0" smtClean="0"/>
              <a:t>Leader with Worldwide Accomplishments</a:t>
            </a:r>
            <a:endParaRPr lang="en-US" dirty="0"/>
          </a:p>
        </p:txBody>
      </p:sp>
      <p:sp>
        <p:nvSpPr>
          <p:cNvPr id="3" name="Footer Placeholder 2"/>
          <p:cNvSpPr>
            <a:spLocks noGrp="1"/>
          </p:cNvSpPr>
          <p:nvPr>
            <p:ph type="ftr" sz="quarter" idx="2"/>
          </p:nvPr>
        </p:nvSpPr>
        <p:spPr>
          <a:xfrm>
            <a:off x="609600" y="6757988"/>
            <a:ext cx="4160838" cy="366712"/>
          </a:xfrm>
          <a:prstGeom prst="rect">
            <a:avLst/>
          </a:prstGeom>
        </p:spPr>
        <p:txBody>
          <a:bodyPr vert="horz" lIns="91440" tIns="45720" rIns="91440" bIns="45720" rtlCol="0" anchor="b"/>
          <a:lstStyle>
            <a:lvl1pPr algn="l">
              <a:defRPr sz="1200"/>
            </a:lvl1pPr>
          </a:lstStyle>
          <a:p>
            <a:r>
              <a:rPr lang="en-US" dirty="0">
                <a:ea typeface="Calibri" panose="020F0502020204030204" pitchFamily="34" charset="0"/>
                <a:cs typeface="Arial" panose="020B0604020202020204" pitchFamily="34" charset="0"/>
              </a:rPr>
              <a:t>© Alain Paul Martin, </a:t>
            </a:r>
            <a:r>
              <a:rPr lang="en-US" dirty="0" smtClean="0">
                <a:ea typeface="Calibri" panose="020F0502020204030204" pitchFamily="34" charset="0"/>
                <a:cs typeface="Arial" panose="020B0604020202020204" pitchFamily="34" charset="0"/>
              </a:rPr>
              <a:t>2023. All rights </a:t>
            </a:r>
            <a:r>
              <a:rPr lang="en-US" dirty="0">
                <a:ea typeface="Calibri" panose="020F0502020204030204" pitchFamily="34" charset="0"/>
                <a:cs typeface="Arial" panose="020B0604020202020204" pitchFamily="34" charset="0"/>
              </a:rPr>
              <a:t>reserved</a:t>
            </a:r>
            <a:endParaRPr lang="en-US" dirty="0"/>
          </a:p>
        </p:txBody>
      </p:sp>
      <p:sp>
        <p:nvSpPr>
          <p:cNvPr id="4" name="Slide Number Placeholder 3"/>
          <p:cNvSpPr>
            <a:spLocks noGrp="1"/>
          </p:cNvSpPr>
          <p:nvPr>
            <p:ph type="sldNum" sz="quarter" idx="3"/>
          </p:nvPr>
        </p:nvSpPr>
        <p:spPr>
          <a:xfrm>
            <a:off x="7353300" y="6757988"/>
            <a:ext cx="1570038" cy="366712"/>
          </a:xfrm>
          <a:prstGeom prst="rect">
            <a:avLst/>
          </a:prstGeom>
        </p:spPr>
        <p:txBody>
          <a:bodyPr vert="horz" lIns="91440" tIns="45720" rIns="91440" bIns="45720" rtlCol="0" anchor="b"/>
          <a:lstStyle>
            <a:lvl1pPr algn="r">
              <a:defRPr sz="1200"/>
            </a:lvl1pPr>
          </a:lstStyle>
          <a:p>
            <a:fld id="{90CE5FBA-BE53-48EA-94AC-942295B730CE}" type="slidenum">
              <a:rPr lang="en-US" smtClean="0"/>
              <a:t>‹#›</a:t>
            </a:fld>
            <a:endParaRPr lang="en-US"/>
          </a:p>
        </p:txBody>
      </p:sp>
    </p:spTree>
    <p:extLst>
      <p:ext uri="{BB962C8B-B14F-4D97-AF65-F5344CB8AC3E}">
        <p14:creationId xmlns:p14="http://schemas.microsoft.com/office/powerpoint/2010/main" val="2274436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 y="2"/>
            <a:ext cx="4160520" cy="365759"/>
          </a:xfrm>
          <a:prstGeom prst="rect">
            <a:avLst/>
          </a:prstGeom>
          <a:noFill/>
          <a:ln w="9525">
            <a:noFill/>
            <a:miter lim="800000"/>
            <a:headEnd/>
            <a:tailEnd/>
          </a:ln>
          <a:effectLst/>
        </p:spPr>
        <p:txBody>
          <a:bodyPr vert="horz" wrap="square" lIns="90910" tIns="45455" rIns="90910" bIns="45455"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5363" name="Rectangle 3"/>
          <p:cNvSpPr>
            <a:spLocks noGrp="1" noChangeArrowheads="1"/>
          </p:cNvSpPr>
          <p:nvPr>
            <p:ph type="dt" idx="1"/>
          </p:nvPr>
        </p:nvSpPr>
        <p:spPr bwMode="auto">
          <a:xfrm>
            <a:off x="5440685" y="2"/>
            <a:ext cx="4160520" cy="365759"/>
          </a:xfrm>
          <a:prstGeom prst="rect">
            <a:avLst/>
          </a:prstGeom>
          <a:noFill/>
          <a:ln w="9525">
            <a:noFill/>
            <a:miter lim="800000"/>
            <a:headEnd/>
            <a:tailEnd/>
          </a:ln>
          <a:effectLst/>
        </p:spPr>
        <p:txBody>
          <a:bodyPr vert="horz" wrap="square" lIns="90910" tIns="45455" rIns="90910" bIns="45455"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2365375" y="549275"/>
            <a:ext cx="4870450" cy="2740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1280161" y="3474722"/>
            <a:ext cx="7040880" cy="3291840"/>
          </a:xfrm>
          <a:prstGeom prst="rect">
            <a:avLst/>
          </a:prstGeom>
          <a:noFill/>
          <a:ln w="9525">
            <a:noFill/>
            <a:miter lim="800000"/>
            <a:headEnd/>
            <a:tailEnd/>
          </a:ln>
          <a:effectLst/>
        </p:spPr>
        <p:txBody>
          <a:bodyPr vert="horz" wrap="square" lIns="90910" tIns="45455" rIns="90910" bIns="4545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1" y="6949441"/>
            <a:ext cx="4160520" cy="365759"/>
          </a:xfrm>
          <a:prstGeom prst="rect">
            <a:avLst/>
          </a:prstGeom>
          <a:noFill/>
          <a:ln w="9525">
            <a:noFill/>
            <a:miter lim="800000"/>
            <a:headEnd/>
            <a:tailEnd/>
          </a:ln>
          <a:effectLst/>
        </p:spPr>
        <p:txBody>
          <a:bodyPr vert="horz" wrap="square" lIns="90910" tIns="45455" rIns="90910" bIns="45455"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5367" name="Rectangle 7"/>
          <p:cNvSpPr>
            <a:spLocks noGrp="1" noChangeArrowheads="1"/>
          </p:cNvSpPr>
          <p:nvPr>
            <p:ph type="sldNum" sz="quarter" idx="5"/>
          </p:nvPr>
        </p:nvSpPr>
        <p:spPr bwMode="auto">
          <a:xfrm>
            <a:off x="5440685" y="6949441"/>
            <a:ext cx="4160520" cy="365759"/>
          </a:xfrm>
          <a:prstGeom prst="rect">
            <a:avLst/>
          </a:prstGeom>
          <a:noFill/>
          <a:ln w="9525">
            <a:noFill/>
            <a:miter lim="800000"/>
            <a:headEnd/>
            <a:tailEnd/>
          </a:ln>
          <a:effectLst/>
        </p:spPr>
        <p:txBody>
          <a:bodyPr vert="horz" wrap="square" lIns="90910" tIns="45455" rIns="90910" bIns="45455" numCol="1" anchor="b" anchorCtr="0" compatLnSpc="1">
            <a:prstTxWarp prst="textNoShape">
              <a:avLst/>
            </a:prstTxWarp>
          </a:bodyPr>
          <a:lstStyle>
            <a:lvl1pPr algn="r">
              <a:defRPr sz="1200" b="0" smtClean="0">
                <a:latin typeface="Times New Roman" panose="02020603050405020304" pitchFamily="18" charset="0"/>
              </a:defRPr>
            </a:lvl1pPr>
          </a:lstStyle>
          <a:p>
            <a:pPr>
              <a:defRPr/>
            </a:pPr>
            <a:fld id="{EF1CFCB7-F1A0-45E3-93E9-2B45A9050636}" type="slidenum">
              <a:rPr lang="en-US" altLang="en-US"/>
              <a:pPr>
                <a:defRPr/>
              </a:pPr>
              <a:t>‹#›</a:t>
            </a:fld>
            <a:endParaRPr lang="en-US" altLang="en-US"/>
          </a:p>
        </p:txBody>
      </p:sp>
    </p:spTree>
    <p:extLst>
      <p:ext uri="{BB962C8B-B14F-4D97-AF65-F5344CB8AC3E}">
        <p14:creationId xmlns:p14="http://schemas.microsoft.com/office/powerpoint/2010/main" val="381511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921" kern="1200">
        <a:solidFill>
          <a:schemeClr val="tx1"/>
        </a:solidFill>
        <a:latin typeface="Arial" charset="0"/>
        <a:ea typeface="+mn-ea"/>
        <a:cs typeface="+mn-cs"/>
      </a:defRPr>
    </a:lvl1pPr>
    <a:lvl2pPr marL="731740" algn="l" rtl="0" eaLnBrk="0" fontAlgn="base" hangingPunct="0">
      <a:spcBef>
        <a:spcPct val="30000"/>
      </a:spcBef>
      <a:spcAft>
        <a:spcPct val="0"/>
      </a:spcAft>
      <a:defRPr kumimoji="1" sz="1921" kern="1200">
        <a:solidFill>
          <a:schemeClr val="tx1"/>
        </a:solidFill>
        <a:latin typeface="Arial" charset="0"/>
        <a:ea typeface="+mn-ea"/>
        <a:cs typeface="+mn-cs"/>
      </a:defRPr>
    </a:lvl2pPr>
    <a:lvl3pPr marL="1463480" algn="l" rtl="0" eaLnBrk="0" fontAlgn="base" hangingPunct="0">
      <a:spcBef>
        <a:spcPct val="30000"/>
      </a:spcBef>
      <a:spcAft>
        <a:spcPct val="0"/>
      </a:spcAft>
      <a:defRPr kumimoji="1" sz="1921" kern="1200">
        <a:solidFill>
          <a:schemeClr val="tx1"/>
        </a:solidFill>
        <a:latin typeface="Arial" charset="0"/>
        <a:ea typeface="+mn-ea"/>
        <a:cs typeface="+mn-cs"/>
      </a:defRPr>
    </a:lvl3pPr>
    <a:lvl4pPr marL="2195220" algn="l" rtl="0" eaLnBrk="0" fontAlgn="base" hangingPunct="0">
      <a:spcBef>
        <a:spcPct val="30000"/>
      </a:spcBef>
      <a:spcAft>
        <a:spcPct val="0"/>
      </a:spcAft>
      <a:defRPr kumimoji="1" sz="1921" kern="1200">
        <a:solidFill>
          <a:schemeClr val="tx1"/>
        </a:solidFill>
        <a:latin typeface="Arial" charset="0"/>
        <a:ea typeface="+mn-ea"/>
        <a:cs typeface="+mn-cs"/>
      </a:defRPr>
    </a:lvl4pPr>
    <a:lvl5pPr marL="2926962" algn="l" rtl="0" eaLnBrk="0" fontAlgn="base" hangingPunct="0">
      <a:spcBef>
        <a:spcPct val="30000"/>
      </a:spcBef>
      <a:spcAft>
        <a:spcPct val="0"/>
      </a:spcAft>
      <a:defRPr kumimoji="1" sz="1921" kern="1200">
        <a:solidFill>
          <a:schemeClr val="tx1"/>
        </a:solidFill>
        <a:latin typeface="Arial" charset="0"/>
        <a:ea typeface="+mn-ea"/>
        <a:cs typeface="+mn-cs"/>
      </a:defRPr>
    </a:lvl5pPr>
    <a:lvl6pPr marL="3658704" algn="l" defTabSz="1463480" rtl="0" eaLnBrk="1" latinLnBrk="0" hangingPunct="1">
      <a:defRPr sz="1921" kern="1200">
        <a:solidFill>
          <a:schemeClr val="tx1"/>
        </a:solidFill>
        <a:latin typeface="+mn-lt"/>
        <a:ea typeface="+mn-ea"/>
        <a:cs typeface="+mn-cs"/>
      </a:defRPr>
    </a:lvl6pPr>
    <a:lvl7pPr marL="4390444" algn="l" defTabSz="1463480" rtl="0" eaLnBrk="1" latinLnBrk="0" hangingPunct="1">
      <a:defRPr sz="1921" kern="1200">
        <a:solidFill>
          <a:schemeClr val="tx1"/>
        </a:solidFill>
        <a:latin typeface="+mn-lt"/>
        <a:ea typeface="+mn-ea"/>
        <a:cs typeface="+mn-cs"/>
      </a:defRPr>
    </a:lvl7pPr>
    <a:lvl8pPr marL="5122184" algn="l" defTabSz="1463480" rtl="0" eaLnBrk="1" latinLnBrk="0" hangingPunct="1">
      <a:defRPr sz="1921" kern="1200">
        <a:solidFill>
          <a:schemeClr val="tx1"/>
        </a:solidFill>
        <a:latin typeface="+mn-lt"/>
        <a:ea typeface="+mn-ea"/>
        <a:cs typeface="+mn-cs"/>
      </a:defRPr>
    </a:lvl8pPr>
    <a:lvl9pPr marL="5853924" algn="l" defTabSz="1463480" rtl="0" eaLnBrk="1" latinLnBrk="0" hangingPunct="1">
      <a:defRPr sz="192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1</a:t>
            </a:fld>
            <a:endParaRPr lang="en-US" altLang="en-US"/>
          </a:p>
        </p:txBody>
      </p:sp>
    </p:spTree>
    <p:extLst>
      <p:ext uri="{BB962C8B-B14F-4D97-AF65-F5344CB8AC3E}">
        <p14:creationId xmlns:p14="http://schemas.microsoft.com/office/powerpoint/2010/main" val="1416492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12</a:t>
            </a:fld>
            <a:endParaRPr lang="en-US" altLang="en-US"/>
          </a:p>
        </p:txBody>
      </p:sp>
    </p:spTree>
    <p:extLst>
      <p:ext uri="{BB962C8B-B14F-4D97-AF65-F5344CB8AC3E}">
        <p14:creationId xmlns:p14="http://schemas.microsoft.com/office/powerpoint/2010/main" val="3372935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13</a:t>
            </a:fld>
            <a:endParaRPr lang="en-US" altLang="en-US"/>
          </a:p>
        </p:txBody>
      </p:sp>
    </p:spTree>
    <p:extLst>
      <p:ext uri="{BB962C8B-B14F-4D97-AF65-F5344CB8AC3E}">
        <p14:creationId xmlns:p14="http://schemas.microsoft.com/office/powerpoint/2010/main" val="1263974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15</a:t>
            </a:fld>
            <a:endParaRPr lang="en-US" altLang="en-US"/>
          </a:p>
        </p:txBody>
      </p:sp>
    </p:spTree>
    <p:extLst>
      <p:ext uri="{BB962C8B-B14F-4D97-AF65-F5344CB8AC3E}">
        <p14:creationId xmlns:p14="http://schemas.microsoft.com/office/powerpoint/2010/main" val="896469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16</a:t>
            </a:fld>
            <a:endParaRPr lang="en-US" altLang="en-US"/>
          </a:p>
        </p:txBody>
      </p:sp>
    </p:spTree>
    <p:extLst>
      <p:ext uri="{BB962C8B-B14F-4D97-AF65-F5344CB8AC3E}">
        <p14:creationId xmlns:p14="http://schemas.microsoft.com/office/powerpoint/2010/main" val="235697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18</a:t>
            </a:fld>
            <a:endParaRPr lang="en-US" altLang="en-US"/>
          </a:p>
        </p:txBody>
      </p:sp>
    </p:spTree>
    <p:extLst>
      <p:ext uri="{BB962C8B-B14F-4D97-AF65-F5344CB8AC3E}">
        <p14:creationId xmlns:p14="http://schemas.microsoft.com/office/powerpoint/2010/main" val="132578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19</a:t>
            </a:fld>
            <a:endParaRPr lang="en-US" altLang="en-US"/>
          </a:p>
        </p:txBody>
      </p:sp>
    </p:spTree>
    <p:extLst>
      <p:ext uri="{BB962C8B-B14F-4D97-AF65-F5344CB8AC3E}">
        <p14:creationId xmlns:p14="http://schemas.microsoft.com/office/powerpoint/2010/main" val="460427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20</a:t>
            </a:fld>
            <a:endParaRPr lang="en-US" altLang="en-US"/>
          </a:p>
        </p:txBody>
      </p:sp>
    </p:spTree>
    <p:extLst>
      <p:ext uri="{BB962C8B-B14F-4D97-AF65-F5344CB8AC3E}">
        <p14:creationId xmlns:p14="http://schemas.microsoft.com/office/powerpoint/2010/main" val="1534842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22</a:t>
            </a:fld>
            <a:endParaRPr lang="en-US" altLang="en-US"/>
          </a:p>
        </p:txBody>
      </p:sp>
    </p:spTree>
    <p:extLst>
      <p:ext uri="{BB962C8B-B14F-4D97-AF65-F5344CB8AC3E}">
        <p14:creationId xmlns:p14="http://schemas.microsoft.com/office/powerpoint/2010/main" val="111060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24</a:t>
            </a:fld>
            <a:endParaRPr lang="en-US" altLang="en-US"/>
          </a:p>
        </p:txBody>
      </p:sp>
    </p:spTree>
    <p:extLst>
      <p:ext uri="{BB962C8B-B14F-4D97-AF65-F5344CB8AC3E}">
        <p14:creationId xmlns:p14="http://schemas.microsoft.com/office/powerpoint/2010/main" val="739766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27</a:t>
            </a:fld>
            <a:endParaRPr lang="en-US" altLang="en-US"/>
          </a:p>
        </p:txBody>
      </p:sp>
    </p:spTree>
    <p:extLst>
      <p:ext uri="{BB962C8B-B14F-4D97-AF65-F5344CB8AC3E}">
        <p14:creationId xmlns:p14="http://schemas.microsoft.com/office/powerpoint/2010/main" val="399379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2</a:t>
            </a:fld>
            <a:endParaRPr lang="en-US" altLang="en-US"/>
          </a:p>
        </p:txBody>
      </p:sp>
    </p:spTree>
    <p:extLst>
      <p:ext uri="{BB962C8B-B14F-4D97-AF65-F5344CB8AC3E}">
        <p14:creationId xmlns:p14="http://schemas.microsoft.com/office/powerpoint/2010/main" val="660399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 y="746125"/>
            <a:ext cx="6627813" cy="3729038"/>
          </a:xfrm>
        </p:spPr>
      </p:sp>
      <p:sp>
        <p:nvSpPr>
          <p:cNvPr id="3" name="Notes Placeholder 2"/>
          <p:cNvSpPr>
            <a:spLocks noGrp="1"/>
          </p:cNvSpPr>
          <p:nvPr>
            <p:ph type="body" idx="1"/>
          </p:nvPr>
        </p:nvSpPr>
        <p:spPr/>
        <p:txBody>
          <a:bodyPr/>
          <a:lstStyle/>
          <a:p>
            <a:r>
              <a:rPr lang="fr-CA" dirty="0" smtClean="0"/>
              <a:t>F</a:t>
            </a:r>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29</a:t>
            </a:fld>
            <a:endParaRPr lang="en-US" altLang="en-US"/>
          </a:p>
        </p:txBody>
      </p:sp>
    </p:spTree>
    <p:extLst>
      <p:ext uri="{BB962C8B-B14F-4D97-AF65-F5344CB8AC3E}">
        <p14:creationId xmlns:p14="http://schemas.microsoft.com/office/powerpoint/2010/main" val="3390551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 y="746125"/>
            <a:ext cx="6627813" cy="3729038"/>
          </a:xfrm>
        </p:spPr>
      </p:sp>
      <p:sp>
        <p:nvSpPr>
          <p:cNvPr id="3" name="Notes Placeholder 2"/>
          <p:cNvSpPr>
            <a:spLocks noGrp="1"/>
          </p:cNvSpPr>
          <p:nvPr>
            <p:ph type="body" idx="1"/>
          </p:nvPr>
        </p:nvSpPr>
        <p:spPr/>
        <p:txBody>
          <a:bodyPr/>
          <a:lstStyle/>
          <a:p>
            <a:r>
              <a:rPr lang="fr-CA" dirty="0" smtClean="0"/>
              <a:t>F</a:t>
            </a:r>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30</a:t>
            </a:fld>
            <a:endParaRPr lang="en-US" altLang="en-US"/>
          </a:p>
        </p:txBody>
      </p:sp>
    </p:spTree>
    <p:extLst>
      <p:ext uri="{BB962C8B-B14F-4D97-AF65-F5344CB8AC3E}">
        <p14:creationId xmlns:p14="http://schemas.microsoft.com/office/powerpoint/2010/main" val="597772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33</a:t>
            </a:fld>
            <a:endParaRPr lang="en-US" altLang="en-US"/>
          </a:p>
        </p:txBody>
      </p:sp>
    </p:spTree>
    <p:extLst>
      <p:ext uri="{BB962C8B-B14F-4D97-AF65-F5344CB8AC3E}">
        <p14:creationId xmlns:p14="http://schemas.microsoft.com/office/powerpoint/2010/main" val="7162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35</a:t>
            </a:fld>
            <a:endParaRPr lang="en-US" altLang="en-US"/>
          </a:p>
        </p:txBody>
      </p:sp>
    </p:spTree>
    <p:extLst>
      <p:ext uri="{BB962C8B-B14F-4D97-AF65-F5344CB8AC3E}">
        <p14:creationId xmlns:p14="http://schemas.microsoft.com/office/powerpoint/2010/main" val="2607742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r>
              <a:rPr lang="fr-CA" dirty="0" smtClean="0"/>
              <a:t> </a:t>
            </a:r>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36</a:t>
            </a:fld>
            <a:endParaRPr lang="en-US" altLang="en-US"/>
          </a:p>
        </p:txBody>
      </p:sp>
    </p:spTree>
    <p:extLst>
      <p:ext uri="{BB962C8B-B14F-4D97-AF65-F5344CB8AC3E}">
        <p14:creationId xmlns:p14="http://schemas.microsoft.com/office/powerpoint/2010/main" val="2447955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37</a:t>
            </a:fld>
            <a:endParaRPr lang="en-US" altLang="en-US"/>
          </a:p>
        </p:txBody>
      </p:sp>
    </p:spTree>
    <p:extLst>
      <p:ext uri="{BB962C8B-B14F-4D97-AF65-F5344CB8AC3E}">
        <p14:creationId xmlns:p14="http://schemas.microsoft.com/office/powerpoint/2010/main" val="1748013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r>
              <a:rPr lang="fr-CA" dirty="0" smtClean="0"/>
              <a:t> </a:t>
            </a:r>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39</a:t>
            </a:fld>
            <a:endParaRPr lang="en-US" altLang="en-US"/>
          </a:p>
        </p:txBody>
      </p:sp>
    </p:spTree>
    <p:extLst>
      <p:ext uri="{BB962C8B-B14F-4D97-AF65-F5344CB8AC3E}">
        <p14:creationId xmlns:p14="http://schemas.microsoft.com/office/powerpoint/2010/main" val="1050420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r>
              <a:rPr lang="fr-CA" dirty="0" smtClean="0"/>
              <a:t> </a:t>
            </a:r>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40</a:t>
            </a:fld>
            <a:endParaRPr lang="en-US" altLang="en-US"/>
          </a:p>
        </p:txBody>
      </p:sp>
    </p:spTree>
    <p:extLst>
      <p:ext uri="{BB962C8B-B14F-4D97-AF65-F5344CB8AC3E}">
        <p14:creationId xmlns:p14="http://schemas.microsoft.com/office/powerpoint/2010/main" val="2083903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r>
              <a:rPr lang="fr-CA" dirty="0" smtClean="0"/>
              <a:t> </a:t>
            </a:r>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41</a:t>
            </a:fld>
            <a:endParaRPr lang="en-US" altLang="en-US"/>
          </a:p>
        </p:txBody>
      </p:sp>
    </p:spTree>
    <p:extLst>
      <p:ext uri="{BB962C8B-B14F-4D97-AF65-F5344CB8AC3E}">
        <p14:creationId xmlns:p14="http://schemas.microsoft.com/office/powerpoint/2010/main" val="833672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42</a:t>
            </a:fld>
            <a:endParaRPr lang="en-US" altLang="en-US"/>
          </a:p>
        </p:txBody>
      </p:sp>
    </p:spTree>
    <p:extLst>
      <p:ext uri="{BB962C8B-B14F-4D97-AF65-F5344CB8AC3E}">
        <p14:creationId xmlns:p14="http://schemas.microsoft.com/office/powerpoint/2010/main" val="717381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3</a:t>
            </a:fld>
            <a:endParaRPr lang="en-US" altLang="en-US"/>
          </a:p>
        </p:txBody>
      </p:sp>
    </p:spTree>
    <p:extLst>
      <p:ext uri="{BB962C8B-B14F-4D97-AF65-F5344CB8AC3E}">
        <p14:creationId xmlns:p14="http://schemas.microsoft.com/office/powerpoint/2010/main" val="2029223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43</a:t>
            </a:fld>
            <a:endParaRPr lang="en-US" altLang="en-US"/>
          </a:p>
        </p:txBody>
      </p:sp>
    </p:spTree>
    <p:extLst>
      <p:ext uri="{BB962C8B-B14F-4D97-AF65-F5344CB8AC3E}">
        <p14:creationId xmlns:p14="http://schemas.microsoft.com/office/powerpoint/2010/main" val="1448565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44</a:t>
            </a:fld>
            <a:endParaRPr lang="en-US" altLang="en-US"/>
          </a:p>
        </p:txBody>
      </p:sp>
    </p:spTree>
    <p:extLst>
      <p:ext uri="{BB962C8B-B14F-4D97-AF65-F5344CB8AC3E}">
        <p14:creationId xmlns:p14="http://schemas.microsoft.com/office/powerpoint/2010/main" val="836287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45</a:t>
            </a:fld>
            <a:endParaRPr lang="en-US" altLang="en-US"/>
          </a:p>
        </p:txBody>
      </p:sp>
    </p:spTree>
    <p:extLst>
      <p:ext uri="{BB962C8B-B14F-4D97-AF65-F5344CB8AC3E}">
        <p14:creationId xmlns:p14="http://schemas.microsoft.com/office/powerpoint/2010/main" val="3958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46</a:t>
            </a:fld>
            <a:endParaRPr lang="en-US" altLang="en-US"/>
          </a:p>
        </p:txBody>
      </p:sp>
    </p:spTree>
    <p:extLst>
      <p:ext uri="{BB962C8B-B14F-4D97-AF65-F5344CB8AC3E}">
        <p14:creationId xmlns:p14="http://schemas.microsoft.com/office/powerpoint/2010/main" val="3531304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47</a:t>
            </a:fld>
            <a:endParaRPr lang="en-US" altLang="en-US"/>
          </a:p>
        </p:txBody>
      </p:sp>
    </p:spTree>
    <p:extLst>
      <p:ext uri="{BB962C8B-B14F-4D97-AF65-F5344CB8AC3E}">
        <p14:creationId xmlns:p14="http://schemas.microsoft.com/office/powerpoint/2010/main" val="1883116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48</a:t>
            </a:fld>
            <a:endParaRPr lang="en-US" altLang="en-US"/>
          </a:p>
        </p:txBody>
      </p:sp>
    </p:spTree>
    <p:extLst>
      <p:ext uri="{BB962C8B-B14F-4D97-AF65-F5344CB8AC3E}">
        <p14:creationId xmlns:p14="http://schemas.microsoft.com/office/powerpoint/2010/main" val="4181290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49</a:t>
            </a:fld>
            <a:endParaRPr lang="en-US" altLang="en-US"/>
          </a:p>
        </p:txBody>
      </p:sp>
    </p:spTree>
    <p:extLst>
      <p:ext uri="{BB962C8B-B14F-4D97-AF65-F5344CB8AC3E}">
        <p14:creationId xmlns:p14="http://schemas.microsoft.com/office/powerpoint/2010/main" val="1680058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50</a:t>
            </a:fld>
            <a:endParaRPr lang="en-US" altLang="en-US"/>
          </a:p>
        </p:txBody>
      </p:sp>
    </p:spTree>
    <p:extLst>
      <p:ext uri="{BB962C8B-B14F-4D97-AF65-F5344CB8AC3E}">
        <p14:creationId xmlns:p14="http://schemas.microsoft.com/office/powerpoint/2010/main" val="33581857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53</a:t>
            </a:fld>
            <a:endParaRPr lang="en-US" altLang="en-US"/>
          </a:p>
        </p:txBody>
      </p:sp>
    </p:spTree>
    <p:extLst>
      <p:ext uri="{BB962C8B-B14F-4D97-AF65-F5344CB8AC3E}">
        <p14:creationId xmlns:p14="http://schemas.microsoft.com/office/powerpoint/2010/main" val="827220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54</a:t>
            </a:fld>
            <a:endParaRPr lang="en-US" altLang="en-US"/>
          </a:p>
        </p:txBody>
      </p:sp>
    </p:spTree>
    <p:extLst>
      <p:ext uri="{BB962C8B-B14F-4D97-AF65-F5344CB8AC3E}">
        <p14:creationId xmlns:p14="http://schemas.microsoft.com/office/powerpoint/2010/main" val="2940314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4</a:t>
            </a:fld>
            <a:endParaRPr lang="en-US" altLang="en-US"/>
          </a:p>
        </p:txBody>
      </p:sp>
    </p:spTree>
    <p:extLst>
      <p:ext uri="{BB962C8B-B14F-4D97-AF65-F5344CB8AC3E}">
        <p14:creationId xmlns:p14="http://schemas.microsoft.com/office/powerpoint/2010/main" val="2416876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55</a:t>
            </a:fld>
            <a:endParaRPr lang="en-US" altLang="en-US"/>
          </a:p>
        </p:txBody>
      </p:sp>
    </p:spTree>
    <p:extLst>
      <p:ext uri="{BB962C8B-B14F-4D97-AF65-F5344CB8AC3E}">
        <p14:creationId xmlns:p14="http://schemas.microsoft.com/office/powerpoint/2010/main" val="2109946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56</a:t>
            </a:fld>
            <a:endParaRPr lang="en-US" altLang="en-US"/>
          </a:p>
        </p:txBody>
      </p:sp>
    </p:spTree>
    <p:extLst>
      <p:ext uri="{BB962C8B-B14F-4D97-AF65-F5344CB8AC3E}">
        <p14:creationId xmlns:p14="http://schemas.microsoft.com/office/powerpoint/2010/main" val="1657563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57</a:t>
            </a:fld>
            <a:endParaRPr lang="en-US" altLang="en-US"/>
          </a:p>
        </p:txBody>
      </p:sp>
    </p:spTree>
    <p:extLst>
      <p:ext uri="{BB962C8B-B14F-4D97-AF65-F5344CB8AC3E}">
        <p14:creationId xmlns:p14="http://schemas.microsoft.com/office/powerpoint/2010/main" val="366382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58</a:t>
            </a:fld>
            <a:endParaRPr lang="en-US" altLang="en-US"/>
          </a:p>
        </p:txBody>
      </p:sp>
    </p:spTree>
    <p:extLst>
      <p:ext uri="{BB962C8B-B14F-4D97-AF65-F5344CB8AC3E}">
        <p14:creationId xmlns:p14="http://schemas.microsoft.com/office/powerpoint/2010/main" val="3365474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59</a:t>
            </a:fld>
            <a:endParaRPr lang="en-US" altLang="en-US"/>
          </a:p>
        </p:txBody>
      </p:sp>
    </p:spTree>
    <p:extLst>
      <p:ext uri="{BB962C8B-B14F-4D97-AF65-F5344CB8AC3E}">
        <p14:creationId xmlns:p14="http://schemas.microsoft.com/office/powerpoint/2010/main" val="1775460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7</a:t>
            </a:fld>
            <a:endParaRPr lang="en-US" altLang="en-US"/>
          </a:p>
        </p:txBody>
      </p:sp>
    </p:spTree>
    <p:extLst>
      <p:ext uri="{BB962C8B-B14F-4D97-AF65-F5344CB8AC3E}">
        <p14:creationId xmlns:p14="http://schemas.microsoft.com/office/powerpoint/2010/main" val="843286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8</a:t>
            </a:fld>
            <a:endParaRPr lang="en-US" altLang="en-US"/>
          </a:p>
        </p:txBody>
      </p:sp>
    </p:spTree>
    <p:extLst>
      <p:ext uri="{BB962C8B-B14F-4D97-AF65-F5344CB8AC3E}">
        <p14:creationId xmlns:p14="http://schemas.microsoft.com/office/powerpoint/2010/main" val="672174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9</a:t>
            </a:fld>
            <a:endParaRPr lang="en-US" altLang="en-US"/>
          </a:p>
        </p:txBody>
      </p:sp>
    </p:spTree>
    <p:extLst>
      <p:ext uri="{BB962C8B-B14F-4D97-AF65-F5344CB8AC3E}">
        <p14:creationId xmlns:p14="http://schemas.microsoft.com/office/powerpoint/2010/main" val="354483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10</a:t>
            </a:fld>
            <a:endParaRPr lang="en-US" altLang="en-US"/>
          </a:p>
        </p:txBody>
      </p:sp>
    </p:spTree>
    <p:extLst>
      <p:ext uri="{BB962C8B-B14F-4D97-AF65-F5344CB8AC3E}">
        <p14:creationId xmlns:p14="http://schemas.microsoft.com/office/powerpoint/2010/main" val="3987496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7713"/>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CFCB7-F1A0-45E3-93E9-2B45A9050636}" type="slidenum">
              <a:rPr lang="en-US" altLang="en-US" smtClean="0"/>
              <a:pPr>
                <a:defRPr/>
              </a:pPr>
              <a:t>11</a:t>
            </a:fld>
            <a:endParaRPr lang="en-US" altLang="en-US"/>
          </a:p>
        </p:txBody>
      </p:sp>
    </p:spTree>
    <p:extLst>
      <p:ext uri="{BB962C8B-B14F-4D97-AF65-F5344CB8AC3E}">
        <p14:creationId xmlns:p14="http://schemas.microsoft.com/office/powerpoint/2010/main" val="2234061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21989051" y="12478785"/>
            <a:ext cx="1228017" cy="701006"/>
          </a:xfrm>
        </p:spPr>
        <p:txBody>
          <a:bodyPr/>
          <a:lstStyle>
            <a:lvl1pPr>
              <a:defRPr sz="1600">
                <a:latin typeface="Arial Black" panose="020B0A04020102020204" pitchFamily="34" charset="0"/>
              </a:defRPr>
            </a:lvl1pPr>
          </a:lstStyle>
          <a:p>
            <a:pPr>
              <a:defRPr/>
            </a:pPr>
            <a:fld id="{D83CD676-7344-446E-AC13-C2C48E3C0221}" type="slidenum">
              <a:rPr lang="en-US" altLang="en-US" smtClean="0"/>
              <a:pPr>
                <a:defRPr/>
              </a:pPr>
              <a:t>‹#›</a:t>
            </a:fld>
            <a:endParaRPr lang="en-US" altLang="en-US" dirty="0"/>
          </a:p>
        </p:txBody>
      </p:sp>
    </p:spTree>
    <p:extLst>
      <p:ext uri="{BB962C8B-B14F-4D97-AF65-F5344CB8AC3E}">
        <p14:creationId xmlns:p14="http://schemas.microsoft.com/office/powerpoint/2010/main" val="29726897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DD122-B8E9-4411-897E-6FD96E36FE2D}" type="slidenum">
              <a:rPr lang="en-US" smtClean="0"/>
              <a:t>‹#›</a:t>
            </a:fld>
            <a:endParaRPr lang="en-US"/>
          </a:p>
        </p:txBody>
      </p:sp>
    </p:spTree>
    <p:extLst>
      <p:ext uri="{BB962C8B-B14F-4D97-AF65-F5344CB8AC3E}">
        <p14:creationId xmlns:p14="http://schemas.microsoft.com/office/powerpoint/2010/main" val="1015977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10760" y="876717"/>
            <a:ext cx="7551344" cy="3073850"/>
          </a:xfrm>
        </p:spPr>
        <p:txBody>
          <a:bodyPr anchor="b"/>
          <a:lstStyle>
            <a:lvl1pPr>
              <a:defRPr sz="3501"/>
            </a:lvl1pPr>
          </a:lstStyle>
          <a:p>
            <a:r>
              <a:rPr lang="en-US" smtClean="0"/>
              <a:t>Click to edit Master title style</a:t>
            </a:r>
            <a:endParaRPr lang="en-US"/>
          </a:p>
        </p:txBody>
      </p:sp>
      <p:sp>
        <p:nvSpPr>
          <p:cNvPr id="3" name="Content Placeholder 2"/>
          <p:cNvSpPr>
            <a:spLocks noGrp="1"/>
          </p:cNvSpPr>
          <p:nvPr>
            <p:ph idx="1"/>
          </p:nvPr>
        </p:nvSpPr>
        <p:spPr>
          <a:xfrm>
            <a:off x="9952707" y="1895949"/>
            <a:ext cx="11847927" cy="9356011"/>
          </a:xfrm>
        </p:spPr>
        <p:txBody>
          <a:bodyPr/>
          <a:lstStyle>
            <a:lvl1pPr>
              <a:defRPr sz="3501"/>
            </a:lvl1pPr>
            <a:lvl2pPr>
              <a:defRPr sz="3064"/>
            </a:lvl2pPr>
            <a:lvl3pPr>
              <a:defRPr sz="2625"/>
            </a:lvl3pPr>
            <a:lvl4pPr>
              <a:defRPr sz="2188"/>
            </a:lvl4pPr>
            <a:lvl5pPr>
              <a:defRPr sz="2188"/>
            </a:lvl5pPr>
            <a:lvl6pPr>
              <a:defRPr sz="2188"/>
            </a:lvl6pPr>
            <a:lvl7pPr>
              <a:defRPr sz="2188"/>
            </a:lvl7pPr>
            <a:lvl8pPr>
              <a:defRPr sz="2188"/>
            </a:lvl8pPr>
            <a:lvl9pPr>
              <a:defRPr sz="21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10760" y="3950565"/>
            <a:ext cx="7551344" cy="7317536"/>
          </a:xfrm>
        </p:spPr>
        <p:txBody>
          <a:bodyPr/>
          <a:lstStyle>
            <a:lvl1pPr marL="0" indent="0">
              <a:buNone/>
              <a:defRPr sz="1750"/>
            </a:lvl1pPr>
            <a:lvl2pPr marL="500130" indent="0">
              <a:buNone/>
              <a:defRPr sz="1531"/>
            </a:lvl2pPr>
            <a:lvl3pPr marL="1000260" indent="0">
              <a:buNone/>
              <a:defRPr sz="1313"/>
            </a:lvl3pPr>
            <a:lvl4pPr marL="1500390" indent="0">
              <a:buNone/>
              <a:defRPr sz="1094"/>
            </a:lvl4pPr>
            <a:lvl5pPr marL="2000520" indent="0">
              <a:buNone/>
              <a:defRPr sz="1094"/>
            </a:lvl5pPr>
            <a:lvl6pPr marL="2500650" indent="0">
              <a:buNone/>
              <a:defRPr sz="1094"/>
            </a:lvl6pPr>
            <a:lvl7pPr marL="3000780" indent="0">
              <a:buNone/>
              <a:defRPr sz="1094"/>
            </a:lvl7pPr>
            <a:lvl8pPr marL="3500911" indent="0">
              <a:buNone/>
              <a:defRPr sz="1094"/>
            </a:lvl8pPr>
            <a:lvl9pPr marL="4001041" indent="0">
              <a:buNone/>
              <a:defRPr sz="1094"/>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DD122-B8E9-4411-897E-6FD96E36FE2D}" type="slidenum">
              <a:rPr lang="en-US" smtClean="0"/>
              <a:t>‹#›</a:t>
            </a:fld>
            <a:endParaRPr lang="en-US"/>
          </a:p>
        </p:txBody>
      </p:sp>
    </p:spTree>
    <p:extLst>
      <p:ext uri="{BB962C8B-B14F-4D97-AF65-F5344CB8AC3E}">
        <p14:creationId xmlns:p14="http://schemas.microsoft.com/office/powerpoint/2010/main" val="367974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10760" y="876717"/>
            <a:ext cx="7551344" cy="3073850"/>
          </a:xfrm>
        </p:spPr>
        <p:txBody>
          <a:bodyPr anchor="b"/>
          <a:lstStyle>
            <a:lvl1pPr>
              <a:defRPr sz="3501"/>
            </a:lvl1pPr>
          </a:lstStyle>
          <a:p>
            <a:r>
              <a:rPr lang="en-US" smtClean="0"/>
              <a:t>Click to edit Master title style</a:t>
            </a:r>
            <a:endParaRPr lang="en-US"/>
          </a:p>
        </p:txBody>
      </p:sp>
      <p:sp>
        <p:nvSpPr>
          <p:cNvPr id="3" name="Picture Placeholder 2"/>
          <p:cNvSpPr>
            <a:spLocks noGrp="1"/>
          </p:cNvSpPr>
          <p:nvPr>
            <p:ph type="pic" idx="1"/>
          </p:nvPr>
        </p:nvSpPr>
        <p:spPr>
          <a:xfrm>
            <a:off x="9952707" y="1895949"/>
            <a:ext cx="11847927" cy="9356011"/>
          </a:xfrm>
        </p:spPr>
        <p:txBody>
          <a:bodyPr/>
          <a:lstStyle>
            <a:lvl1pPr marL="0" indent="0">
              <a:buNone/>
              <a:defRPr sz="3501"/>
            </a:lvl1pPr>
            <a:lvl2pPr marL="500130" indent="0">
              <a:buNone/>
              <a:defRPr sz="3064"/>
            </a:lvl2pPr>
            <a:lvl3pPr marL="1000260" indent="0">
              <a:buNone/>
              <a:defRPr sz="2625"/>
            </a:lvl3pPr>
            <a:lvl4pPr marL="1500390" indent="0">
              <a:buNone/>
              <a:defRPr sz="2188"/>
            </a:lvl4pPr>
            <a:lvl5pPr marL="2000520" indent="0">
              <a:buNone/>
              <a:defRPr sz="2188"/>
            </a:lvl5pPr>
            <a:lvl6pPr marL="2500650" indent="0">
              <a:buNone/>
              <a:defRPr sz="2188"/>
            </a:lvl6pPr>
            <a:lvl7pPr marL="3000780" indent="0">
              <a:buNone/>
              <a:defRPr sz="2188"/>
            </a:lvl7pPr>
            <a:lvl8pPr marL="3500911" indent="0">
              <a:buNone/>
              <a:defRPr sz="2188"/>
            </a:lvl8pPr>
            <a:lvl9pPr marL="4001041" indent="0">
              <a:buNone/>
              <a:defRPr sz="2188"/>
            </a:lvl9pPr>
          </a:lstStyle>
          <a:p>
            <a:endParaRPr lang="en-US"/>
          </a:p>
        </p:txBody>
      </p:sp>
      <p:sp>
        <p:nvSpPr>
          <p:cNvPr id="4" name="Text Placeholder 3"/>
          <p:cNvSpPr>
            <a:spLocks noGrp="1"/>
          </p:cNvSpPr>
          <p:nvPr>
            <p:ph type="body" sz="half" idx="2"/>
          </p:nvPr>
        </p:nvSpPr>
        <p:spPr>
          <a:xfrm>
            <a:off x="1610760" y="3950565"/>
            <a:ext cx="7551344" cy="7317536"/>
          </a:xfrm>
        </p:spPr>
        <p:txBody>
          <a:bodyPr/>
          <a:lstStyle>
            <a:lvl1pPr marL="0" indent="0">
              <a:buNone/>
              <a:defRPr sz="1750"/>
            </a:lvl1pPr>
            <a:lvl2pPr marL="500130" indent="0">
              <a:buNone/>
              <a:defRPr sz="1531"/>
            </a:lvl2pPr>
            <a:lvl3pPr marL="1000260" indent="0">
              <a:buNone/>
              <a:defRPr sz="1313"/>
            </a:lvl3pPr>
            <a:lvl4pPr marL="1500390" indent="0">
              <a:buNone/>
              <a:defRPr sz="1094"/>
            </a:lvl4pPr>
            <a:lvl5pPr marL="2000520" indent="0">
              <a:buNone/>
              <a:defRPr sz="1094"/>
            </a:lvl5pPr>
            <a:lvl6pPr marL="2500650" indent="0">
              <a:buNone/>
              <a:defRPr sz="1094"/>
            </a:lvl6pPr>
            <a:lvl7pPr marL="3000780" indent="0">
              <a:buNone/>
              <a:defRPr sz="1094"/>
            </a:lvl7pPr>
            <a:lvl8pPr marL="3500911" indent="0">
              <a:buNone/>
              <a:defRPr sz="1094"/>
            </a:lvl8pPr>
            <a:lvl9pPr marL="4001041" indent="0">
              <a:buNone/>
              <a:defRPr sz="1094"/>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DD122-B8E9-4411-897E-6FD96E36FE2D}" type="slidenum">
              <a:rPr lang="en-US" smtClean="0"/>
              <a:t>‹#›</a:t>
            </a:fld>
            <a:endParaRPr lang="en-US"/>
          </a:p>
        </p:txBody>
      </p:sp>
    </p:spTree>
    <p:extLst>
      <p:ext uri="{BB962C8B-B14F-4D97-AF65-F5344CB8AC3E}">
        <p14:creationId xmlns:p14="http://schemas.microsoft.com/office/powerpoint/2010/main" val="2771068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DD122-B8E9-4411-897E-6FD96E36FE2D}" type="slidenum">
              <a:rPr lang="en-US" smtClean="0"/>
              <a:t>‹#›</a:t>
            </a:fld>
            <a:endParaRPr lang="en-US"/>
          </a:p>
        </p:txBody>
      </p:sp>
    </p:spTree>
    <p:extLst>
      <p:ext uri="{BB962C8B-B14F-4D97-AF65-F5344CB8AC3E}">
        <p14:creationId xmlns:p14="http://schemas.microsoft.com/office/powerpoint/2010/main" val="1968623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750391" y="701915"/>
            <a:ext cx="5046544" cy="11157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10759" y="701915"/>
            <a:ext cx="14784971" cy="11157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DD122-B8E9-4411-897E-6FD96E36FE2D}" type="slidenum">
              <a:rPr lang="en-US" smtClean="0"/>
              <a:t>‹#›</a:t>
            </a:fld>
            <a:endParaRPr lang="en-US"/>
          </a:p>
        </p:txBody>
      </p:sp>
    </p:spTree>
    <p:extLst>
      <p:ext uri="{BB962C8B-B14F-4D97-AF65-F5344CB8AC3E}">
        <p14:creationId xmlns:p14="http://schemas.microsoft.com/office/powerpoint/2010/main" val="2041195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25961" y="2154129"/>
            <a:ext cx="17555766" cy="4585225"/>
          </a:xfrm>
        </p:spPr>
        <p:txBody>
          <a:bodyPr anchor="b"/>
          <a:lstStyle>
            <a:lvl1pPr algn="ctr">
              <a:defRPr sz="6563"/>
            </a:lvl1pPr>
          </a:lstStyle>
          <a:p>
            <a:r>
              <a:rPr lang="en-US" smtClean="0"/>
              <a:t>Click to edit Master title style</a:t>
            </a:r>
            <a:endParaRPr lang="en-US"/>
          </a:p>
        </p:txBody>
      </p:sp>
      <p:sp>
        <p:nvSpPr>
          <p:cNvPr id="3" name="Subtitle 2"/>
          <p:cNvSpPr>
            <a:spLocks noGrp="1"/>
          </p:cNvSpPr>
          <p:nvPr>
            <p:ph type="subTitle" idx="1"/>
          </p:nvPr>
        </p:nvSpPr>
        <p:spPr>
          <a:xfrm>
            <a:off x="2925961" y="6916847"/>
            <a:ext cx="17555766" cy="3178731"/>
          </a:xfrm>
        </p:spPr>
        <p:txBody>
          <a:bodyPr/>
          <a:lstStyle>
            <a:lvl1pPr marL="0" indent="0" algn="ctr">
              <a:buNone/>
              <a:defRPr sz="2625"/>
            </a:lvl1pPr>
            <a:lvl2pPr marL="500130" indent="0" algn="ctr">
              <a:buNone/>
              <a:defRPr sz="2188"/>
            </a:lvl2pPr>
            <a:lvl3pPr marL="1000260" indent="0" algn="ctr">
              <a:buNone/>
              <a:defRPr sz="1969"/>
            </a:lvl3pPr>
            <a:lvl4pPr marL="1500390" indent="0" algn="ctr">
              <a:buNone/>
              <a:defRPr sz="1750"/>
            </a:lvl4pPr>
            <a:lvl5pPr marL="2000520" indent="0" algn="ctr">
              <a:buNone/>
              <a:defRPr sz="1750"/>
            </a:lvl5pPr>
            <a:lvl6pPr marL="2500650" indent="0" algn="ctr">
              <a:buNone/>
              <a:defRPr sz="1750"/>
            </a:lvl6pPr>
            <a:lvl7pPr marL="3000780" indent="0" algn="ctr">
              <a:buNone/>
              <a:defRPr sz="1750"/>
            </a:lvl7pPr>
            <a:lvl8pPr marL="3500911" indent="0" algn="ctr">
              <a:buNone/>
              <a:defRPr sz="1750"/>
            </a:lvl8pPr>
            <a:lvl9pPr marL="4001041" indent="0" algn="ctr">
              <a:buNone/>
              <a:defRPr sz="175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987DC-D283-4771-A659-49D2E1868C99}" type="slidenum">
              <a:rPr lang="en-US" smtClean="0"/>
              <a:t>‹#›</a:t>
            </a:fld>
            <a:endParaRPr lang="en-US"/>
          </a:p>
        </p:txBody>
      </p:sp>
    </p:spTree>
    <p:extLst>
      <p:ext uri="{BB962C8B-B14F-4D97-AF65-F5344CB8AC3E}">
        <p14:creationId xmlns:p14="http://schemas.microsoft.com/office/powerpoint/2010/main" val="2345274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987DC-D283-4771-A659-49D2E1868C99}" type="slidenum">
              <a:rPr lang="en-US" smtClean="0"/>
              <a:t>‹#›</a:t>
            </a:fld>
            <a:endParaRPr lang="en-US"/>
          </a:p>
        </p:txBody>
      </p:sp>
    </p:spTree>
    <p:extLst>
      <p:ext uri="{BB962C8B-B14F-4D97-AF65-F5344CB8AC3E}">
        <p14:creationId xmlns:p14="http://schemas.microsoft.com/office/powerpoint/2010/main" val="1414474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5982" y="3283614"/>
            <a:ext cx="20189871" cy="5475378"/>
          </a:xfrm>
        </p:spPr>
        <p:txBody>
          <a:bodyPr anchor="b"/>
          <a:lstStyle>
            <a:lvl1pPr>
              <a:defRPr sz="6563"/>
            </a:lvl1pPr>
          </a:lstStyle>
          <a:p>
            <a:r>
              <a:rPr lang="en-US" smtClean="0"/>
              <a:t>Click to edit Master title style</a:t>
            </a:r>
            <a:endParaRPr lang="en-US"/>
          </a:p>
        </p:txBody>
      </p:sp>
      <p:sp>
        <p:nvSpPr>
          <p:cNvPr id="3" name="Text Placeholder 2"/>
          <p:cNvSpPr>
            <a:spLocks noGrp="1"/>
          </p:cNvSpPr>
          <p:nvPr>
            <p:ph type="body" idx="1"/>
          </p:nvPr>
        </p:nvSpPr>
        <p:spPr>
          <a:xfrm>
            <a:off x="1595982" y="8810099"/>
            <a:ext cx="20189871" cy="2880222"/>
          </a:xfrm>
        </p:spPr>
        <p:txBody>
          <a:bodyPr/>
          <a:lstStyle>
            <a:lvl1pPr marL="0" indent="0">
              <a:buNone/>
              <a:defRPr sz="2625">
                <a:solidFill>
                  <a:schemeClr val="tx1">
                    <a:tint val="75000"/>
                  </a:schemeClr>
                </a:solidFill>
              </a:defRPr>
            </a:lvl1pPr>
            <a:lvl2pPr marL="500130" indent="0">
              <a:buNone/>
              <a:defRPr sz="2188">
                <a:solidFill>
                  <a:schemeClr val="tx1">
                    <a:tint val="75000"/>
                  </a:schemeClr>
                </a:solidFill>
              </a:defRPr>
            </a:lvl2pPr>
            <a:lvl3pPr marL="1000260" indent="0">
              <a:buNone/>
              <a:defRPr sz="1969">
                <a:solidFill>
                  <a:schemeClr val="tx1">
                    <a:tint val="75000"/>
                  </a:schemeClr>
                </a:solidFill>
              </a:defRPr>
            </a:lvl3pPr>
            <a:lvl4pPr marL="1500390" indent="0">
              <a:buNone/>
              <a:defRPr sz="1750">
                <a:solidFill>
                  <a:schemeClr val="tx1">
                    <a:tint val="75000"/>
                  </a:schemeClr>
                </a:solidFill>
              </a:defRPr>
            </a:lvl4pPr>
            <a:lvl5pPr marL="2000520" indent="0">
              <a:buNone/>
              <a:defRPr sz="1750">
                <a:solidFill>
                  <a:schemeClr val="tx1">
                    <a:tint val="75000"/>
                  </a:schemeClr>
                </a:solidFill>
              </a:defRPr>
            </a:lvl5pPr>
            <a:lvl6pPr marL="2500650" indent="0">
              <a:buNone/>
              <a:defRPr sz="1750">
                <a:solidFill>
                  <a:schemeClr val="tx1">
                    <a:tint val="75000"/>
                  </a:schemeClr>
                </a:solidFill>
              </a:defRPr>
            </a:lvl6pPr>
            <a:lvl7pPr marL="3000780" indent="0">
              <a:buNone/>
              <a:defRPr sz="1750">
                <a:solidFill>
                  <a:schemeClr val="tx1">
                    <a:tint val="75000"/>
                  </a:schemeClr>
                </a:solidFill>
              </a:defRPr>
            </a:lvl7pPr>
            <a:lvl8pPr marL="3500911" indent="0">
              <a:buNone/>
              <a:defRPr sz="1750">
                <a:solidFill>
                  <a:schemeClr val="tx1">
                    <a:tint val="75000"/>
                  </a:schemeClr>
                </a:solidFill>
              </a:defRPr>
            </a:lvl8pPr>
            <a:lvl9pPr marL="4001041" indent="0">
              <a:buNone/>
              <a:defRPr sz="17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987DC-D283-4771-A659-49D2E1868C99}" type="slidenum">
              <a:rPr lang="en-US" smtClean="0"/>
              <a:t>‹#›</a:t>
            </a:fld>
            <a:endParaRPr lang="en-US"/>
          </a:p>
        </p:txBody>
      </p:sp>
    </p:spTree>
    <p:extLst>
      <p:ext uri="{BB962C8B-B14F-4D97-AF65-F5344CB8AC3E}">
        <p14:creationId xmlns:p14="http://schemas.microsoft.com/office/powerpoint/2010/main" val="3902910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10758" y="3504135"/>
            <a:ext cx="9915757" cy="8355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881182" y="3504135"/>
            <a:ext cx="9915757" cy="8355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987DC-D283-4771-A659-49D2E1868C99}" type="slidenum">
              <a:rPr lang="en-US" smtClean="0"/>
              <a:t>‹#›</a:t>
            </a:fld>
            <a:endParaRPr lang="en-US"/>
          </a:p>
        </p:txBody>
      </p:sp>
    </p:spTree>
    <p:extLst>
      <p:ext uri="{BB962C8B-B14F-4D97-AF65-F5344CB8AC3E}">
        <p14:creationId xmlns:p14="http://schemas.microsoft.com/office/powerpoint/2010/main" val="3231204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10756" y="701915"/>
            <a:ext cx="20189871" cy="2544061"/>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610758" y="3227140"/>
            <a:ext cx="9904675" cy="1581298"/>
          </a:xfrm>
        </p:spPr>
        <p:txBody>
          <a:bodyPr anchor="b"/>
          <a:lstStyle>
            <a:lvl1pPr marL="0" indent="0">
              <a:buNone/>
              <a:defRPr sz="2625" b="1"/>
            </a:lvl1pPr>
            <a:lvl2pPr marL="500130" indent="0">
              <a:buNone/>
              <a:defRPr sz="2188" b="1"/>
            </a:lvl2pPr>
            <a:lvl3pPr marL="1000260" indent="0">
              <a:buNone/>
              <a:defRPr sz="1969" b="1"/>
            </a:lvl3pPr>
            <a:lvl4pPr marL="1500390" indent="0">
              <a:buNone/>
              <a:defRPr sz="1750" b="1"/>
            </a:lvl4pPr>
            <a:lvl5pPr marL="2000520" indent="0">
              <a:buNone/>
              <a:defRPr sz="1750" b="1"/>
            </a:lvl5pPr>
            <a:lvl6pPr marL="2500650" indent="0">
              <a:buNone/>
              <a:defRPr sz="1750" b="1"/>
            </a:lvl6pPr>
            <a:lvl7pPr marL="3000780" indent="0">
              <a:buNone/>
              <a:defRPr sz="1750" b="1"/>
            </a:lvl7pPr>
            <a:lvl8pPr marL="3500911" indent="0">
              <a:buNone/>
              <a:defRPr sz="1750" b="1"/>
            </a:lvl8pPr>
            <a:lvl9pPr marL="4001041" indent="0">
              <a:buNone/>
              <a:defRPr sz="1750" b="1"/>
            </a:lvl9pPr>
          </a:lstStyle>
          <a:p>
            <a:pPr lvl="0"/>
            <a:r>
              <a:rPr lang="en-US" smtClean="0"/>
              <a:t>Click to edit Master text styles</a:t>
            </a:r>
          </a:p>
        </p:txBody>
      </p:sp>
      <p:sp>
        <p:nvSpPr>
          <p:cNvPr id="4" name="Content Placeholder 3"/>
          <p:cNvSpPr>
            <a:spLocks noGrp="1"/>
          </p:cNvSpPr>
          <p:nvPr>
            <p:ph sz="half" idx="2"/>
          </p:nvPr>
        </p:nvSpPr>
        <p:spPr>
          <a:xfrm>
            <a:off x="1610758" y="4808447"/>
            <a:ext cx="9904675" cy="70755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1851620" y="3227140"/>
            <a:ext cx="9949007" cy="1581298"/>
          </a:xfrm>
        </p:spPr>
        <p:txBody>
          <a:bodyPr anchor="b"/>
          <a:lstStyle>
            <a:lvl1pPr marL="0" indent="0">
              <a:buNone/>
              <a:defRPr sz="2625" b="1"/>
            </a:lvl1pPr>
            <a:lvl2pPr marL="500130" indent="0">
              <a:buNone/>
              <a:defRPr sz="2188" b="1"/>
            </a:lvl2pPr>
            <a:lvl3pPr marL="1000260" indent="0">
              <a:buNone/>
              <a:defRPr sz="1969" b="1"/>
            </a:lvl3pPr>
            <a:lvl4pPr marL="1500390" indent="0">
              <a:buNone/>
              <a:defRPr sz="1750" b="1"/>
            </a:lvl4pPr>
            <a:lvl5pPr marL="2000520" indent="0">
              <a:buNone/>
              <a:defRPr sz="1750" b="1"/>
            </a:lvl5pPr>
            <a:lvl6pPr marL="2500650" indent="0">
              <a:buNone/>
              <a:defRPr sz="1750" b="1"/>
            </a:lvl6pPr>
            <a:lvl7pPr marL="3000780" indent="0">
              <a:buNone/>
              <a:defRPr sz="1750" b="1"/>
            </a:lvl7pPr>
            <a:lvl8pPr marL="3500911" indent="0">
              <a:buNone/>
              <a:defRPr sz="1750" b="1"/>
            </a:lvl8pPr>
            <a:lvl9pPr marL="4001041" indent="0">
              <a:buNone/>
              <a:defRPr sz="1750" b="1"/>
            </a:lvl9pPr>
          </a:lstStyle>
          <a:p>
            <a:pPr lvl="0"/>
            <a:r>
              <a:rPr lang="en-US" smtClean="0"/>
              <a:t>Click to edit Master text styles</a:t>
            </a:r>
          </a:p>
        </p:txBody>
      </p:sp>
      <p:sp>
        <p:nvSpPr>
          <p:cNvPr id="6" name="Content Placeholder 5"/>
          <p:cNvSpPr>
            <a:spLocks noGrp="1"/>
          </p:cNvSpPr>
          <p:nvPr>
            <p:ph sz="quarter" idx="4"/>
          </p:nvPr>
        </p:nvSpPr>
        <p:spPr>
          <a:xfrm>
            <a:off x="11851620" y="4808447"/>
            <a:ext cx="9949007" cy="70755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4987DC-D283-4771-A659-49D2E1868C99}" type="slidenum">
              <a:rPr lang="en-US" smtClean="0"/>
              <a:t>‹#›</a:t>
            </a:fld>
            <a:endParaRPr lang="en-US"/>
          </a:p>
        </p:txBody>
      </p:sp>
    </p:spTree>
    <p:extLst>
      <p:ext uri="{BB962C8B-B14F-4D97-AF65-F5344CB8AC3E}">
        <p14:creationId xmlns:p14="http://schemas.microsoft.com/office/powerpoint/2010/main" val="1606149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25961" y="2154833"/>
            <a:ext cx="17555766" cy="4583971"/>
          </a:xfrm>
        </p:spPr>
        <p:txBody>
          <a:bodyPr anchor="b"/>
          <a:lstStyle>
            <a:lvl1pPr algn="ctr">
              <a:defRPr sz="11519"/>
            </a:lvl1pPr>
          </a:lstStyle>
          <a:p>
            <a:r>
              <a:rPr lang="en-US" smtClean="0"/>
              <a:t>Click to edit Master title style</a:t>
            </a:r>
            <a:endParaRPr lang="en-US"/>
          </a:p>
        </p:txBody>
      </p:sp>
      <p:sp>
        <p:nvSpPr>
          <p:cNvPr id="3" name="Subtitle 2"/>
          <p:cNvSpPr>
            <a:spLocks noGrp="1"/>
          </p:cNvSpPr>
          <p:nvPr>
            <p:ph type="subTitle" idx="1"/>
          </p:nvPr>
        </p:nvSpPr>
        <p:spPr>
          <a:xfrm>
            <a:off x="2925961" y="6915579"/>
            <a:ext cx="17555766" cy="3178910"/>
          </a:xfrm>
        </p:spPr>
        <p:txBody>
          <a:bodyPr/>
          <a:lstStyle>
            <a:lvl1pPr marL="0" indent="0" algn="ctr">
              <a:buNone/>
              <a:defRPr sz="4608"/>
            </a:lvl1pPr>
            <a:lvl2pPr marL="877778" indent="0" algn="ctr">
              <a:buNone/>
              <a:defRPr sz="3840"/>
            </a:lvl2pPr>
            <a:lvl3pPr marL="1755557" indent="0" algn="ctr">
              <a:buNone/>
              <a:defRPr sz="3456"/>
            </a:lvl3pPr>
            <a:lvl4pPr marL="2633335" indent="0" algn="ctr">
              <a:buNone/>
              <a:defRPr sz="3072"/>
            </a:lvl4pPr>
            <a:lvl5pPr marL="3511113" indent="0" algn="ctr">
              <a:buNone/>
              <a:defRPr sz="3072"/>
            </a:lvl5pPr>
            <a:lvl6pPr marL="4388891" indent="0" algn="ctr">
              <a:buNone/>
              <a:defRPr sz="3072"/>
            </a:lvl6pPr>
            <a:lvl7pPr marL="5266670" indent="0" algn="ctr">
              <a:buNone/>
              <a:defRPr sz="3072"/>
            </a:lvl7pPr>
            <a:lvl8pPr marL="6144448" indent="0" algn="ctr">
              <a:buNone/>
              <a:defRPr sz="3072"/>
            </a:lvl8pPr>
            <a:lvl9pPr marL="7022226" indent="0" algn="ctr">
              <a:buNone/>
              <a:defRPr sz="307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917DE7-BAB6-4301-AE8F-362C328FFCF8}"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8C49E-AB40-46B7-94D2-3A51202F2CCE}" type="slidenum">
              <a:rPr lang="en-US" smtClean="0"/>
              <a:t>‹#›</a:t>
            </a:fld>
            <a:endParaRPr lang="en-US"/>
          </a:p>
        </p:txBody>
      </p:sp>
    </p:spTree>
    <p:extLst>
      <p:ext uri="{BB962C8B-B14F-4D97-AF65-F5344CB8AC3E}">
        <p14:creationId xmlns:p14="http://schemas.microsoft.com/office/powerpoint/2010/main" val="13163007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4987DC-D283-4771-A659-49D2E1868C99}" type="slidenum">
              <a:rPr lang="en-US" smtClean="0"/>
              <a:t>‹#›</a:t>
            </a:fld>
            <a:endParaRPr lang="en-US"/>
          </a:p>
        </p:txBody>
      </p:sp>
    </p:spTree>
    <p:extLst>
      <p:ext uri="{BB962C8B-B14F-4D97-AF65-F5344CB8AC3E}">
        <p14:creationId xmlns:p14="http://schemas.microsoft.com/office/powerpoint/2010/main" val="640570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4987DC-D283-4771-A659-49D2E1868C99}" type="slidenum">
              <a:rPr lang="en-US" smtClean="0"/>
              <a:t>‹#›</a:t>
            </a:fld>
            <a:endParaRPr lang="en-US"/>
          </a:p>
        </p:txBody>
      </p:sp>
    </p:spTree>
    <p:extLst>
      <p:ext uri="{BB962C8B-B14F-4D97-AF65-F5344CB8AC3E}">
        <p14:creationId xmlns:p14="http://schemas.microsoft.com/office/powerpoint/2010/main" val="3776756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10760" y="876717"/>
            <a:ext cx="7551344" cy="3073850"/>
          </a:xfrm>
        </p:spPr>
        <p:txBody>
          <a:bodyPr anchor="b"/>
          <a:lstStyle>
            <a:lvl1pPr>
              <a:defRPr sz="3501"/>
            </a:lvl1pPr>
          </a:lstStyle>
          <a:p>
            <a:r>
              <a:rPr lang="en-US" smtClean="0"/>
              <a:t>Click to edit Master title style</a:t>
            </a:r>
            <a:endParaRPr lang="en-US"/>
          </a:p>
        </p:txBody>
      </p:sp>
      <p:sp>
        <p:nvSpPr>
          <p:cNvPr id="3" name="Content Placeholder 2"/>
          <p:cNvSpPr>
            <a:spLocks noGrp="1"/>
          </p:cNvSpPr>
          <p:nvPr>
            <p:ph idx="1"/>
          </p:nvPr>
        </p:nvSpPr>
        <p:spPr>
          <a:xfrm>
            <a:off x="9952707" y="1895949"/>
            <a:ext cx="11847927" cy="9356011"/>
          </a:xfrm>
        </p:spPr>
        <p:txBody>
          <a:bodyPr/>
          <a:lstStyle>
            <a:lvl1pPr>
              <a:defRPr sz="3501"/>
            </a:lvl1pPr>
            <a:lvl2pPr>
              <a:defRPr sz="3064"/>
            </a:lvl2pPr>
            <a:lvl3pPr>
              <a:defRPr sz="2625"/>
            </a:lvl3pPr>
            <a:lvl4pPr>
              <a:defRPr sz="2188"/>
            </a:lvl4pPr>
            <a:lvl5pPr>
              <a:defRPr sz="2188"/>
            </a:lvl5pPr>
            <a:lvl6pPr>
              <a:defRPr sz="2188"/>
            </a:lvl6pPr>
            <a:lvl7pPr>
              <a:defRPr sz="2188"/>
            </a:lvl7pPr>
            <a:lvl8pPr>
              <a:defRPr sz="2188"/>
            </a:lvl8pPr>
            <a:lvl9pPr>
              <a:defRPr sz="21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10760" y="3950565"/>
            <a:ext cx="7551344" cy="7317536"/>
          </a:xfrm>
        </p:spPr>
        <p:txBody>
          <a:bodyPr/>
          <a:lstStyle>
            <a:lvl1pPr marL="0" indent="0">
              <a:buNone/>
              <a:defRPr sz="1750"/>
            </a:lvl1pPr>
            <a:lvl2pPr marL="500130" indent="0">
              <a:buNone/>
              <a:defRPr sz="1531"/>
            </a:lvl2pPr>
            <a:lvl3pPr marL="1000260" indent="0">
              <a:buNone/>
              <a:defRPr sz="1313"/>
            </a:lvl3pPr>
            <a:lvl4pPr marL="1500390" indent="0">
              <a:buNone/>
              <a:defRPr sz="1094"/>
            </a:lvl4pPr>
            <a:lvl5pPr marL="2000520" indent="0">
              <a:buNone/>
              <a:defRPr sz="1094"/>
            </a:lvl5pPr>
            <a:lvl6pPr marL="2500650" indent="0">
              <a:buNone/>
              <a:defRPr sz="1094"/>
            </a:lvl6pPr>
            <a:lvl7pPr marL="3000780" indent="0">
              <a:buNone/>
              <a:defRPr sz="1094"/>
            </a:lvl7pPr>
            <a:lvl8pPr marL="3500911" indent="0">
              <a:buNone/>
              <a:defRPr sz="1094"/>
            </a:lvl8pPr>
            <a:lvl9pPr marL="4001041" indent="0">
              <a:buNone/>
              <a:defRPr sz="1094"/>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987DC-D283-4771-A659-49D2E1868C99}" type="slidenum">
              <a:rPr lang="en-US" smtClean="0"/>
              <a:t>‹#›</a:t>
            </a:fld>
            <a:endParaRPr lang="en-US"/>
          </a:p>
        </p:txBody>
      </p:sp>
    </p:spTree>
    <p:extLst>
      <p:ext uri="{BB962C8B-B14F-4D97-AF65-F5344CB8AC3E}">
        <p14:creationId xmlns:p14="http://schemas.microsoft.com/office/powerpoint/2010/main" val="1294348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10760" y="876717"/>
            <a:ext cx="7551344" cy="3073850"/>
          </a:xfrm>
        </p:spPr>
        <p:txBody>
          <a:bodyPr anchor="b"/>
          <a:lstStyle>
            <a:lvl1pPr>
              <a:defRPr sz="3501"/>
            </a:lvl1pPr>
          </a:lstStyle>
          <a:p>
            <a:r>
              <a:rPr lang="en-US" smtClean="0"/>
              <a:t>Click to edit Master title style</a:t>
            </a:r>
            <a:endParaRPr lang="en-US"/>
          </a:p>
        </p:txBody>
      </p:sp>
      <p:sp>
        <p:nvSpPr>
          <p:cNvPr id="3" name="Picture Placeholder 2"/>
          <p:cNvSpPr>
            <a:spLocks noGrp="1"/>
          </p:cNvSpPr>
          <p:nvPr>
            <p:ph type="pic" idx="1"/>
          </p:nvPr>
        </p:nvSpPr>
        <p:spPr>
          <a:xfrm>
            <a:off x="9952707" y="1895949"/>
            <a:ext cx="11847927" cy="9356011"/>
          </a:xfrm>
        </p:spPr>
        <p:txBody>
          <a:bodyPr/>
          <a:lstStyle>
            <a:lvl1pPr marL="0" indent="0">
              <a:buNone/>
              <a:defRPr sz="3501"/>
            </a:lvl1pPr>
            <a:lvl2pPr marL="500130" indent="0">
              <a:buNone/>
              <a:defRPr sz="3064"/>
            </a:lvl2pPr>
            <a:lvl3pPr marL="1000260" indent="0">
              <a:buNone/>
              <a:defRPr sz="2625"/>
            </a:lvl3pPr>
            <a:lvl4pPr marL="1500390" indent="0">
              <a:buNone/>
              <a:defRPr sz="2188"/>
            </a:lvl4pPr>
            <a:lvl5pPr marL="2000520" indent="0">
              <a:buNone/>
              <a:defRPr sz="2188"/>
            </a:lvl5pPr>
            <a:lvl6pPr marL="2500650" indent="0">
              <a:buNone/>
              <a:defRPr sz="2188"/>
            </a:lvl6pPr>
            <a:lvl7pPr marL="3000780" indent="0">
              <a:buNone/>
              <a:defRPr sz="2188"/>
            </a:lvl7pPr>
            <a:lvl8pPr marL="3500911" indent="0">
              <a:buNone/>
              <a:defRPr sz="2188"/>
            </a:lvl8pPr>
            <a:lvl9pPr marL="4001041" indent="0">
              <a:buNone/>
              <a:defRPr sz="2188"/>
            </a:lvl9pPr>
          </a:lstStyle>
          <a:p>
            <a:endParaRPr lang="en-US"/>
          </a:p>
        </p:txBody>
      </p:sp>
      <p:sp>
        <p:nvSpPr>
          <p:cNvPr id="4" name="Text Placeholder 3"/>
          <p:cNvSpPr>
            <a:spLocks noGrp="1"/>
          </p:cNvSpPr>
          <p:nvPr>
            <p:ph type="body" sz="half" idx="2"/>
          </p:nvPr>
        </p:nvSpPr>
        <p:spPr>
          <a:xfrm>
            <a:off x="1610760" y="3950565"/>
            <a:ext cx="7551344" cy="7317536"/>
          </a:xfrm>
        </p:spPr>
        <p:txBody>
          <a:bodyPr/>
          <a:lstStyle>
            <a:lvl1pPr marL="0" indent="0">
              <a:buNone/>
              <a:defRPr sz="1750"/>
            </a:lvl1pPr>
            <a:lvl2pPr marL="500130" indent="0">
              <a:buNone/>
              <a:defRPr sz="1531"/>
            </a:lvl2pPr>
            <a:lvl3pPr marL="1000260" indent="0">
              <a:buNone/>
              <a:defRPr sz="1313"/>
            </a:lvl3pPr>
            <a:lvl4pPr marL="1500390" indent="0">
              <a:buNone/>
              <a:defRPr sz="1094"/>
            </a:lvl4pPr>
            <a:lvl5pPr marL="2000520" indent="0">
              <a:buNone/>
              <a:defRPr sz="1094"/>
            </a:lvl5pPr>
            <a:lvl6pPr marL="2500650" indent="0">
              <a:buNone/>
              <a:defRPr sz="1094"/>
            </a:lvl6pPr>
            <a:lvl7pPr marL="3000780" indent="0">
              <a:buNone/>
              <a:defRPr sz="1094"/>
            </a:lvl7pPr>
            <a:lvl8pPr marL="3500911" indent="0">
              <a:buNone/>
              <a:defRPr sz="1094"/>
            </a:lvl8pPr>
            <a:lvl9pPr marL="4001041" indent="0">
              <a:buNone/>
              <a:defRPr sz="1094"/>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987DC-D283-4771-A659-49D2E1868C99}" type="slidenum">
              <a:rPr lang="en-US" smtClean="0"/>
              <a:t>‹#›</a:t>
            </a:fld>
            <a:endParaRPr lang="en-US"/>
          </a:p>
        </p:txBody>
      </p:sp>
    </p:spTree>
    <p:extLst>
      <p:ext uri="{BB962C8B-B14F-4D97-AF65-F5344CB8AC3E}">
        <p14:creationId xmlns:p14="http://schemas.microsoft.com/office/powerpoint/2010/main" val="2990104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987DC-D283-4771-A659-49D2E1868C99}" type="slidenum">
              <a:rPr lang="en-US" smtClean="0"/>
              <a:t>‹#›</a:t>
            </a:fld>
            <a:endParaRPr lang="en-US"/>
          </a:p>
        </p:txBody>
      </p:sp>
    </p:spTree>
    <p:extLst>
      <p:ext uri="{BB962C8B-B14F-4D97-AF65-F5344CB8AC3E}">
        <p14:creationId xmlns:p14="http://schemas.microsoft.com/office/powerpoint/2010/main" val="1833986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750391" y="701915"/>
            <a:ext cx="5046544" cy="11157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10759" y="701915"/>
            <a:ext cx="14784971" cy="11157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987DC-D283-4771-A659-49D2E1868C99}" type="slidenum">
              <a:rPr lang="en-US" smtClean="0"/>
              <a:t>‹#›</a:t>
            </a:fld>
            <a:endParaRPr lang="en-US"/>
          </a:p>
        </p:txBody>
      </p:sp>
    </p:spTree>
    <p:extLst>
      <p:ext uri="{BB962C8B-B14F-4D97-AF65-F5344CB8AC3E}">
        <p14:creationId xmlns:p14="http://schemas.microsoft.com/office/powerpoint/2010/main" val="3064632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1266944" y="12412662"/>
            <a:ext cx="1634900" cy="493205"/>
          </a:xfrm>
        </p:spPr>
        <p:txBody>
          <a:bodyPr/>
          <a:lstStyle>
            <a:lvl1pPr>
              <a:defRPr sz="1600">
                <a:latin typeface="Arial Black" panose="020B0A04020102020204" pitchFamily="34" charset="0"/>
              </a:defRPr>
            </a:lvl1pPr>
          </a:lstStyle>
          <a:p>
            <a:fld id="{07FC6726-0A1A-46BE-88AD-AC68948387FB}" type="slidenum">
              <a:rPr lang="en-US" smtClean="0"/>
              <a:pPr/>
              <a:t>‹#›</a:t>
            </a:fld>
            <a:endParaRPr lang="en-US"/>
          </a:p>
        </p:txBody>
      </p:sp>
    </p:spTree>
    <p:extLst>
      <p:ext uri="{BB962C8B-B14F-4D97-AF65-F5344CB8AC3E}">
        <p14:creationId xmlns:p14="http://schemas.microsoft.com/office/powerpoint/2010/main" val="217931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25961" y="2154129"/>
            <a:ext cx="17555766" cy="4585225"/>
          </a:xfrm>
        </p:spPr>
        <p:txBody>
          <a:bodyPr anchor="b"/>
          <a:lstStyle>
            <a:lvl1pPr algn="ctr">
              <a:defRPr sz="6563"/>
            </a:lvl1pPr>
          </a:lstStyle>
          <a:p>
            <a:r>
              <a:rPr lang="en-US" smtClean="0"/>
              <a:t>Click to edit Master title style</a:t>
            </a:r>
            <a:endParaRPr lang="en-US"/>
          </a:p>
        </p:txBody>
      </p:sp>
      <p:sp>
        <p:nvSpPr>
          <p:cNvPr id="3" name="Subtitle 2"/>
          <p:cNvSpPr>
            <a:spLocks noGrp="1"/>
          </p:cNvSpPr>
          <p:nvPr>
            <p:ph type="subTitle" idx="1"/>
          </p:nvPr>
        </p:nvSpPr>
        <p:spPr>
          <a:xfrm>
            <a:off x="2925961" y="6916847"/>
            <a:ext cx="17555766" cy="3178731"/>
          </a:xfrm>
        </p:spPr>
        <p:txBody>
          <a:bodyPr/>
          <a:lstStyle>
            <a:lvl1pPr marL="0" indent="0" algn="ctr">
              <a:buNone/>
              <a:defRPr sz="2625"/>
            </a:lvl1pPr>
            <a:lvl2pPr marL="500130" indent="0" algn="ctr">
              <a:buNone/>
              <a:defRPr sz="2188"/>
            </a:lvl2pPr>
            <a:lvl3pPr marL="1000260" indent="0" algn="ctr">
              <a:buNone/>
              <a:defRPr sz="1969"/>
            </a:lvl3pPr>
            <a:lvl4pPr marL="1500390" indent="0" algn="ctr">
              <a:buNone/>
              <a:defRPr sz="1750"/>
            </a:lvl4pPr>
            <a:lvl5pPr marL="2000520" indent="0" algn="ctr">
              <a:buNone/>
              <a:defRPr sz="1750"/>
            </a:lvl5pPr>
            <a:lvl6pPr marL="2500650" indent="0" algn="ctr">
              <a:buNone/>
              <a:defRPr sz="1750"/>
            </a:lvl6pPr>
            <a:lvl7pPr marL="3000780" indent="0" algn="ctr">
              <a:buNone/>
              <a:defRPr sz="1750"/>
            </a:lvl7pPr>
            <a:lvl8pPr marL="3500911" indent="0" algn="ctr">
              <a:buNone/>
              <a:defRPr sz="1750"/>
            </a:lvl8pPr>
            <a:lvl9pPr marL="4001041" indent="0" algn="ctr">
              <a:buNone/>
              <a:defRPr sz="175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DD122-B8E9-4411-897E-6FD96E36FE2D}" type="slidenum">
              <a:rPr lang="en-US" smtClean="0"/>
              <a:t>‹#›</a:t>
            </a:fld>
            <a:endParaRPr lang="en-US"/>
          </a:p>
        </p:txBody>
      </p:sp>
    </p:spTree>
    <p:extLst>
      <p:ext uri="{BB962C8B-B14F-4D97-AF65-F5344CB8AC3E}">
        <p14:creationId xmlns:p14="http://schemas.microsoft.com/office/powerpoint/2010/main" val="11799919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DD122-B8E9-4411-897E-6FD96E36FE2D}" type="slidenum">
              <a:rPr lang="en-US" smtClean="0"/>
              <a:t>‹#›</a:t>
            </a:fld>
            <a:endParaRPr lang="en-US"/>
          </a:p>
        </p:txBody>
      </p:sp>
    </p:spTree>
    <p:extLst>
      <p:ext uri="{BB962C8B-B14F-4D97-AF65-F5344CB8AC3E}">
        <p14:creationId xmlns:p14="http://schemas.microsoft.com/office/powerpoint/2010/main" val="41667229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5982" y="3283614"/>
            <a:ext cx="20189871" cy="5475378"/>
          </a:xfrm>
        </p:spPr>
        <p:txBody>
          <a:bodyPr anchor="b"/>
          <a:lstStyle>
            <a:lvl1pPr>
              <a:defRPr sz="6563"/>
            </a:lvl1pPr>
          </a:lstStyle>
          <a:p>
            <a:r>
              <a:rPr lang="en-US" smtClean="0"/>
              <a:t>Click to edit Master title style</a:t>
            </a:r>
            <a:endParaRPr lang="en-US"/>
          </a:p>
        </p:txBody>
      </p:sp>
      <p:sp>
        <p:nvSpPr>
          <p:cNvPr id="3" name="Text Placeholder 2"/>
          <p:cNvSpPr>
            <a:spLocks noGrp="1"/>
          </p:cNvSpPr>
          <p:nvPr>
            <p:ph type="body" idx="1"/>
          </p:nvPr>
        </p:nvSpPr>
        <p:spPr>
          <a:xfrm>
            <a:off x="1595982" y="8810099"/>
            <a:ext cx="20189871" cy="2880222"/>
          </a:xfrm>
        </p:spPr>
        <p:txBody>
          <a:bodyPr/>
          <a:lstStyle>
            <a:lvl1pPr marL="0" indent="0">
              <a:buNone/>
              <a:defRPr sz="2625">
                <a:solidFill>
                  <a:schemeClr val="tx1">
                    <a:tint val="75000"/>
                  </a:schemeClr>
                </a:solidFill>
              </a:defRPr>
            </a:lvl1pPr>
            <a:lvl2pPr marL="500130" indent="0">
              <a:buNone/>
              <a:defRPr sz="2188">
                <a:solidFill>
                  <a:schemeClr val="tx1">
                    <a:tint val="75000"/>
                  </a:schemeClr>
                </a:solidFill>
              </a:defRPr>
            </a:lvl2pPr>
            <a:lvl3pPr marL="1000260" indent="0">
              <a:buNone/>
              <a:defRPr sz="1969">
                <a:solidFill>
                  <a:schemeClr val="tx1">
                    <a:tint val="75000"/>
                  </a:schemeClr>
                </a:solidFill>
              </a:defRPr>
            </a:lvl3pPr>
            <a:lvl4pPr marL="1500390" indent="0">
              <a:buNone/>
              <a:defRPr sz="1750">
                <a:solidFill>
                  <a:schemeClr val="tx1">
                    <a:tint val="75000"/>
                  </a:schemeClr>
                </a:solidFill>
              </a:defRPr>
            </a:lvl4pPr>
            <a:lvl5pPr marL="2000520" indent="0">
              <a:buNone/>
              <a:defRPr sz="1750">
                <a:solidFill>
                  <a:schemeClr val="tx1">
                    <a:tint val="75000"/>
                  </a:schemeClr>
                </a:solidFill>
              </a:defRPr>
            </a:lvl5pPr>
            <a:lvl6pPr marL="2500650" indent="0">
              <a:buNone/>
              <a:defRPr sz="1750">
                <a:solidFill>
                  <a:schemeClr val="tx1">
                    <a:tint val="75000"/>
                  </a:schemeClr>
                </a:solidFill>
              </a:defRPr>
            </a:lvl6pPr>
            <a:lvl7pPr marL="3000780" indent="0">
              <a:buNone/>
              <a:defRPr sz="1750">
                <a:solidFill>
                  <a:schemeClr val="tx1">
                    <a:tint val="75000"/>
                  </a:schemeClr>
                </a:solidFill>
              </a:defRPr>
            </a:lvl7pPr>
            <a:lvl8pPr marL="3500911" indent="0">
              <a:buNone/>
              <a:defRPr sz="1750">
                <a:solidFill>
                  <a:schemeClr val="tx1">
                    <a:tint val="75000"/>
                  </a:schemeClr>
                </a:solidFill>
              </a:defRPr>
            </a:lvl8pPr>
            <a:lvl9pPr marL="4001041" indent="0">
              <a:buNone/>
              <a:defRPr sz="17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DD122-B8E9-4411-897E-6FD96E36FE2D}" type="slidenum">
              <a:rPr lang="en-US" smtClean="0"/>
              <a:t>‹#›</a:t>
            </a:fld>
            <a:endParaRPr lang="en-US"/>
          </a:p>
        </p:txBody>
      </p:sp>
    </p:spTree>
    <p:extLst>
      <p:ext uri="{BB962C8B-B14F-4D97-AF65-F5344CB8AC3E}">
        <p14:creationId xmlns:p14="http://schemas.microsoft.com/office/powerpoint/2010/main" val="3719143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10758" y="3504135"/>
            <a:ext cx="9915757" cy="8355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881182" y="3504135"/>
            <a:ext cx="9915757" cy="8355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DD122-B8E9-4411-897E-6FD96E36FE2D}" type="slidenum">
              <a:rPr lang="en-US" smtClean="0"/>
              <a:t>‹#›</a:t>
            </a:fld>
            <a:endParaRPr lang="en-US"/>
          </a:p>
        </p:txBody>
      </p:sp>
    </p:spTree>
    <p:extLst>
      <p:ext uri="{BB962C8B-B14F-4D97-AF65-F5344CB8AC3E}">
        <p14:creationId xmlns:p14="http://schemas.microsoft.com/office/powerpoint/2010/main" val="196240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10756" y="701915"/>
            <a:ext cx="20189871" cy="2544061"/>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610758" y="3227140"/>
            <a:ext cx="9904675" cy="1581298"/>
          </a:xfrm>
        </p:spPr>
        <p:txBody>
          <a:bodyPr anchor="b"/>
          <a:lstStyle>
            <a:lvl1pPr marL="0" indent="0">
              <a:buNone/>
              <a:defRPr sz="2625" b="1"/>
            </a:lvl1pPr>
            <a:lvl2pPr marL="500130" indent="0">
              <a:buNone/>
              <a:defRPr sz="2188" b="1"/>
            </a:lvl2pPr>
            <a:lvl3pPr marL="1000260" indent="0">
              <a:buNone/>
              <a:defRPr sz="1969" b="1"/>
            </a:lvl3pPr>
            <a:lvl4pPr marL="1500390" indent="0">
              <a:buNone/>
              <a:defRPr sz="1750" b="1"/>
            </a:lvl4pPr>
            <a:lvl5pPr marL="2000520" indent="0">
              <a:buNone/>
              <a:defRPr sz="1750" b="1"/>
            </a:lvl5pPr>
            <a:lvl6pPr marL="2500650" indent="0">
              <a:buNone/>
              <a:defRPr sz="1750" b="1"/>
            </a:lvl6pPr>
            <a:lvl7pPr marL="3000780" indent="0">
              <a:buNone/>
              <a:defRPr sz="1750" b="1"/>
            </a:lvl7pPr>
            <a:lvl8pPr marL="3500911" indent="0">
              <a:buNone/>
              <a:defRPr sz="1750" b="1"/>
            </a:lvl8pPr>
            <a:lvl9pPr marL="4001041" indent="0">
              <a:buNone/>
              <a:defRPr sz="1750" b="1"/>
            </a:lvl9pPr>
          </a:lstStyle>
          <a:p>
            <a:pPr lvl="0"/>
            <a:r>
              <a:rPr lang="en-US" smtClean="0"/>
              <a:t>Click to edit Master text styles</a:t>
            </a:r>
          </a:p>
        </p:txBody>
      </p:sp>
      <p:sp>
        <p:nvSpPr>
          <p:cNvPr id="4" name="Content Placeholder 3"/>
          <p:cNvSpPr>
            <a:spLocks noGrp="1"/>
          </p:cNvSpPr>
          <p:nvPr>
            <p:ph sz="half" idx="2"/>
          </p:nvPr>
        </p:nvSpPr>
        <p:spPr>
          <a:xfrm>
            <a:off x="1610758" y="4808447"/>
            <a:ext cx="9904675" cy="70755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1851620" y="3227140"/>
            <a:ext cx="9949007" cy="1581298"/>
          </a:xfrm>
        </p:spPr>
        <p:txBody>
          <a:bodyPr anchor="b"/>
          <a:lstStyle>
            <a:lvl1pPr marL="0" indent="0">
              <a:buNone/>
              <a:defRPr sz="2625" b="1"/>
            </a:lvl1pPr>
            <a:lvl2pPr marL="500130" indent="0">
              <a:buNone/>
              <a:defRPr sz="2188" b="1"/>
            </a:lvl2pPr>
            <a:lvl3pPr marL="1000260" indent="0">
              <a:buNone/>
              <a:defRPr sz="1969" b="1"/>
            </a:lvl3pPr>
            <a:lvl4pPr marL="1500390" indent="0">
              <a:buNone/>
              <a:defRPr sz="1750" b="1"/>
            </a:lvl4pPr>
            <a:lvl5pPr marL="2000520" indent="0">
              <a:buNone/>
              <a:defRPr sz="1750" b="1"/>
            </a:lvl5pPr>
            <a:lvl6pPr marL="2500650" indent="0">
              <a:buNone/>
              <a:defRPr sz="1750" b="1"/>
            </a:lvl6pPr>
            <a:lvl7pPr marL="3000780" indent="0">
              <a:buNone/>
              <a:defRPr sz="1750" b="1"/>
            </a:lvl7pPr>
            <a:lvl8pPr marL="3500911" indent="0">
              <a:buNone/>
              <a:defRPr sz="1750" b="1"/>
            </a:lvl8pPr>
            <a:lvl9pPr marL="4001041" indent="0">
              <a:buNone/>
              <a:defRPr sz="1750" b="1"/>
            </a:lvl9pPr>
          </a:lstStyle>
          <a:p>
            <a:pPr lvl="0"/>
            <a:r>
              <a:rPr lang="en-US" smtClean="0"/>
              <a:t>Click to edit Master text styles</a:t>
            </a:r>
          </a:p>
        </p:txBody>
      </p:sp>
      <p:sp>
        <p:nvSpPr>
          <p:cNvPr id="6" name="Content Placeholder 5"/>
          <p:cNvSpPr>
            <a:spLocks noGrp="1"/>
          </p:cNvSpPr>
          <p:nvPr>
            <p:ph sz="quarter" idx="4"/>
          </p:nvPr>
        </p:nvSpPr>
        <p:spPr>
          <a:xfrm>
            <a:off x="11851620" y="4808447"/>
            <a:ext cx="9949007" cy="70755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DD122-B8E9-4411-897E-6FD96E36FE2D}" type="slidenum">
              <a:rPr lang="en-US" smtClean="0"/>
              <a:t>‹#›</a:t>
            </a:fld>
            <a:endParaRPr lang="en-US"/>
          </a:p>
        </p:txBody>
      </p:sp>
    </p:spTree>
    <p:extLst>
      <p:ext uri="{BB962C8B-B14F-4D97-AF65-F5344CB8AC3E}">
        <p14:creationId xmlns:p14="http://schemas.microsoft.com/office/powerpoint/2010/main" val="4163277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DD122-B8E9-4411-897E-6FD96E36FE2D}" type="slidenum">
              <a:rPr lang="en-US" smtClean="0"/>
              <a:t>‹#›</a:t>
            </a:fld>
            <a:endParaRPr lang="en-US"/>
          </a:p>
        </p:txBody>
      </p:sp>
    </p:spTree>
    <p:extLst>
      <p:ext uri="{BB962C8B-B14F-4D97-AF65-F5344CB8AC3E}">
        <p14:creationId xmlns:p14="http://schemas.microsoft.com/office/powerpoint/2010/main" val="1816712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A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10765" y="701921"/>
            <a:ext cx="20186174" cy="2544061"/>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10765" y="3504135"/>
            <a:ext cx="20186174" cy="83555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10758" y="12203964"/>
            <a:ext cx="5264514" cy="701903"/>
          </a:xfrm>
          <a:prstGeom prst="rect">
            <a:avLst/>
          </a:prstGeom>
        </p:spPr>
        <p:txBody>
          <a:bodyPr vert="horz" lIns="91440" tIns="45720" rIns="91440" bIns="45720" rtlCol="0" anchor="ctr"/>
          <a:lstStyle>
            <a:lvl1pPr algn="l">
              <a:defRPr sz="1313">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7754538" y="12203964"/>
            <a:ext cx="7898617" cy="701903"/>
          </a:xfrm>
          <a:prstGeom prst="rect">
            <a:avLst/>
          </a:prstGeom>
        </p:spPr>
        <p:txBody>
          <a:bodyPr vert="horz" lIns="91440" tIns="45720" rIns="91440" bIns="45720" rtlCol="0" anchor="ctr"/>
          <a:lstStyle>
            <a:lvl1pPr algn="ctr">
              <a:defRPr sz="131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6532432" y="12203964"/>
            <a:ext cx="5264512" cy="701903"/>
          </a:xfrm>
          <a:prstGeom prst="rect">
            <a:avLst/>
          </a:prstGeom>
        </p:spPr>
        <p:txBody>
          <a:bodyPr vert="horz" lIns="91440" tIns="45720" rIns="91440" bIns="45720" rtlCol="0" anchor="ctr"/>
          <a:lstStyle>
            <a:lvl1pPr algn="r">
              <a:defRPr sz="1313">
                <a:solidFill>
                  <a:schemeClr val="tx1">
                    <a:tint val="75000"/>
                  </a:schemeClr>
                </a:solidFill>
              </a:defRPr>
            </a:lvl1pPr>
          </a:lstStyle>
          <a:p>
            <a:fld id="{07FC6726-0A1A-46BE-88AD-AC68948387FB}" type="slidenum">
              <a:rPr lang="en-US" smtClean="0"/>
              <a:t>‹#›</a:t>
            </a:fld>
            <a:endParaRPr lang="en-US"/>
          </a:p>
        </p:txBody>
      </p:sp>
    </p:spTree>
    <p:extLst>
      <p:ext uri="{BB962C8B-B14F-4D97-AF65-F5344CB8AC3E}">
        <p14:creationId xmlns:p14="http://schemas.microsoft.com/office/powerpoint/2010/main" val="1974397365"/>
      </p:ext>
    </p:extLst>
  </p:cSld>
  <p:clrMap bg1="lt1" tx1="dk1" bg2="lt2" tx2="dk2" accent1="accent1" accent2="accent2" accent3="accent3" accent4="accent4" accent5="accent5" accent6="accent6" hlink="hlink" folHlink="folHlink"/>
  <p:sldLayoutIdLst>
    <p:sldLayoutId id="2147483861" r:id="rId1"/>
    <p:sldLayoutId id="2147483888" r:id="rId2"/>
    <p:sldLayoutId id="2147483889" r:id="rId3"/>
  </p:sldLayoutIdLst>
  <p:timing>
    <p:tnLst>
      <p:par>
        <p:cTn id="1" dur="indefinite" restart="never" nodeType="tmRoot"/>
      </p:par>
    </p:tnLst>
  </p:timing>
  <p:hf hdr="0" ftr="0" dt="0"/>
  <p:txStyles>
    <p:titleStyle>
      <a:lvl1pPr algn="l" defTabSz="1000176" rtl="0" eaLnBrk="1" latinLnBrk="0" hangingPunct="1">
        <a:lnSpc>
          <a:spcPct val="90000"/>
        </a:lnSpc>
        <a:spcBef>
          <a:spcPct val="0"/>
        </a:spcBef>
        <a:buNone/>
        <a:defRPr sz="4813" kern="1200">
          <a:solidFill>
            <a:schemeClr val="tx1"/>
          </a:solidFill>
          <a:latin typeface="+mj-lt"/>
          <a:ea typeface="+mj-ea"/>
          <a:cs typeface="+mj-cs"/>
        </a:defRPr>
      </a:lvl1pPr>
    </p:titleStyle>
    <p:bodyStyle>
      <a:lvl1pPr marL="250045" indent="-250045" algn="l" defTabSz="1000176" rtl="0" eaLnBrk="1" latinLnBrk="0" hangingPunct="1">
        <a:lnSpc>
          <a:spcPct val="90000"/>
        </a:lnSpc>
        <a:spcBef>
          <a:spcPts val="1094"/>
        </a:spcBef>
        <a:buFont typeface="Arial" panose="020B0604020202020204" pitchFamily="34" charset="0"/>
        <a:buChar char="•"/>
        <a:defRPr sz="3064" kern="1200">
          <a:solidFill>
            <a:schemeClr val="tx1"/>
          </a:solidFill>
          <a:latin typeface="+mn-lt"/>
          <a:ea typeface="+mn-ea"/>
          <a:cs typeface="+mn-cs"/>
        </a:defRPr>
      </a:lvl1pPr>
      <a:lvl2pPr marL="750132" indent="-250045" algn="l" defTabSz="1000176" rtl="0" eaLnBrk="1" latinLnBrk="0" hangingPunct="1">
        <a:lnSpc>
          <a:spcPct val="90000"/>
        </a:lnSpc>
        <a:spcBef>
          <a:spcPts val="547"/>
        </a:spcBef>
        <a:buFont typeface="Arial" panose="020B0604020202020204" pitchFamily="34" charset="0"/>
        <a:buChar char="•"/>
        <a:defRPr sz="2625" kern="1200">
          <a:solidFill>
            <a:schemeClr val="tx1"/>
          </a:solidFill>
          <a:latin typeface="+mn-lt"/>
          <a:ea typeface="+mn-ea"/>
          <a:cs typeface="+mn-cs"/>
        </a:defRPr>
      </a:lvl2pPr>
      <a:lvl3pPr marL="1250220" indent="-250045" algn="l" defTabSz="1000176" rtl="0" eaLnBrk="1" latinLnBrk="0" hangingPunct="1">
        <a:lnSpc>
          <a:spcPct val="90000"/>
        </a:lnSpc>
        <a:spcBef>
          <a:spcPts val="547"/>
        </a:spcBef>
        <a:buFont typeface="Arial" panose="020B0604020202020204" pitchFamily="34" charset="0"/>
        <a:buChar char="•"/>
        <a:defRPr sz="2188" kern="1200">
          <a:solidFill>
            <a:schemeClr val="tx1"/>
          </a:solidFill>
          <a:latin typeface="+mn-lt"/>
          <a:ea typeface="+mn-ea"/>
          <a:cs typeface="+mn-cs"/>
        </a:defRPr>
      </a:lvl3pPr>
      <a:lvl4pPr marL="1750308" indent="-250045" algn="l" defTabSz="1000176"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4pPr>
      <a:lvl5pPr marL="2250395" indent="-250045" algn="l" defTabSz="1000176"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5pPr>
      <a:lvl6pPr marL="2750485" indent="-250045" algn="l" defTabSz="1000176"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6pPr>
      <a:lvl7pPr marL="3250574" indent="-250045" algn="l" defTabSz="1000176"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7pPr>
      <a:lvl8pPr marL="3750662" indent="-250045" algn="l" defTabSz="1000176"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8pPr>
      <a:lvl9pPr marL="4250748" indent="-250045" algn="l" defTabSz="1000176"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9pPr>
    </p:bodyStyle>
    <p:otherStyle>
      <a:defPPr>
        <a:defRPr lang="en-US"/>
      </a:defPPr>
      <a:lvl1pPr marL="0" algn="l" defTabSz="1000176" rtl="0" eaLnBrk="1" latinLnBrk="0" hangingPunct="1">
        <a:defRPr sz="1969" kern="1200">
          <a:solidFill>
            <a:schemeClr val="tx1"/>
          </a:solidFill>
          <a:latin typeface="+mn-lt"/>
          <a:ea typeface="+mn-ea"/>
          <a:cs typeface="+mn-cs"/>
        </a:defRPr>
      </a:lvl1pPr>
      <a:lvl2pPr marL="500087" algn="l" defTabSz="1000176" rtl="0" eaLnBrk="1" latinLnBrk="0" hangingPunct="1">
        <a:defRPr sz="1969" kern="1200">
          <a:solidFill>
            <a:schemeClr val="tx1"/>
          </a:solidFill>
          <a:latin typeface="+mn-lt"/>
          <a:ea typeface="+mn-ea"/>
          <a:cs typeface="+mn-cs"/>
        </a:defRPr>
      </a:lvl2pPr>
      <a:lvl3pPr marL="1000176" algn="l" defTabSz="1000176" rtl="0" eaLnBrk="1" latinLnBrk="0" hangingPunct="1">
        <a:defRPr sz="1969" kern="1200">
          <a:solidFill>
            <a:schemeClr val="tx1"/>
          </a:solidFill>
          <a:latin typeface="+mn-lt"/>
          <a:ea typeface="+mn-ea"/>
          <a:cs typeface="+mn-cs"/>
        </a:defRPr>
      </a:lvl3pPr>
      <a:lvl4pPr marL="1500264" algn="l" defTabSz="1000176" rtl="0" eaLnBrk="1" latinLnBrk="0" hangingPunct="1">
        <a:defRPr sz="1969" kern="1200">
          <a:solidFill>
            <a:schemeClr val="tx1"/>
          </a:solidFill>
          <a:latin typeface="+mn-lt"/>
          <a:ea typeface="+mn-ea"/>
          <a:cs typeface="+mn-cs"/>
        </a:defRPr>
      </a:lvl4pPr>
      <a:lvl5pPr marL="2000354" algn="l" defTabSz="1000176" rtl="0" eaLnBrk="1" latinLnBrk="0" hangingPunct="1">
        <a:defRPr sz="1969" kern="1200">
          <a:solidFill>
            <a:schemeClr val="tx1"/>
          </a:solidFill>
          <a:latin typeface="+mn-lt"/>
          <a:ea typeface="+mn-ea"/>
          <a:cs typeface="+mn-cs"/>
        </a:defRPr>
      </a:lvl5pPr>
      <a:lvl6pPr marL="2500440" algn="l" defTabSz="1000176" rtl="0" eaLnBrk="1" latinLnBrk="0" hangingPunct="1">
        <a:defRPr sz="1969" kern="1200">
          <a:solidFill>
            <a:schemeClr val="tx1"/>
          </a:solidFill>
          <a:latin typeface="+mn-lt"/>
          <a:ea typeface="+mn-ea"/>
          <a:cs typeface="+mn-cs"/>
        </a:defRPr>
      </a:lvl6pPr>
      <a:lvl7pPr marL="3000528" algn="l" defTabSz="1000176" rtl="0" eaLnBrk="1" latinLnBrk="0" hangingPunct="1">
        <a:defRPr sz="1969" kern="1200">
          <a:solidFill>
            <a:schemeClr val="tx1"/>
          </a:solidFill>
          <a:latin typeface="+mn-lt"/>
          <a:ea typeface="+mn-ea"/>
          <a:cs typeface="+mn-cs"/>
        </a:defRPr>
      </a:lvl7pPr>
      <a:lvl8pPr marL="3500617" algn="l" defTabSz="1000176" rtl="0" eaLnBrk="1" latinLnBrk="0" hangingPunct="1">
        <a:defRPr sz="1969" kern="1200">
          <a:solidFill>
            <a:schemeClr val="tx1"/>
          </a:solidFill>
          <a:latin typeface="+mn-lt"/>
          <a:ea typeface="+mn-ea"/>
          <a:cs typeface="+mn-cs"/>
        </a:defRPr>
      </a:lvl8pPr>
      <a:lvl9pPr marL="4000707" algn="l" defTabSz="1000176" rtl="0" eaLnBrk="1" latinLnBrk="0" hangingPunct="1">
        <a:defRPr sz="196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A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10765" y="701915"/>
            <a:ext cx="20186174" cy="2544061"/>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10765" y="3504135"/>
            <a:ext cx="20186174" cy="83555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10758" y="12203964"/>
            <a:ext cx="5264514" cy="701903"/>
          </a:xfrm>
          <a:prstGeom prst="rect">
            <a:avLst/>
          </a:prstGeom>
        </p:spPr>
        <p:txBody>
          <a:bodyPr vert="horz" lIns="91440" tIns="45720" rIns="91440" bIns="45720" rtlCol="0" anchor="ctr"/>
          <a:lstStyle>
            <a:lvl1pPr algn="l">
              <a:defRPr sz="1313">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7754538" y="12203964"/>
            <a:ext cx="7898617" cy="701903"/>
          </a:xfrm>
          <a:prstGeom prst="rect">
            <a:avLst/>
          </a:prstGeom>
        </p:spPr>
        <p:txBody>
          <a:bodyPr vert="horz" lIns="91440" tIns="45720" rIns="91440" bIns="45720" rtlCol="0" anchor="ctr"/>
          <a:lstStyle>
            <a:lvl1pPr algn="ctr">
              <a:defRPr sz="131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6532428" y="12203964"/>
            <a:ext cx="5264512" cy="701903"/>
          </a:xfrm>
          <a:prstGeom prst="rect">
            <a:avLst/>
          </a:prstGeom>
        </p:spPr>
        <p:txBody>
          <a:bodyPr vert="horz" lIns="91440" tIns="45720" rIns="91440" bIns="45720" rtlCol="0" anchor="ctr"/>
          <a:lstStyle>
            <a:lvl1pPr algn="r">
              <a:defRPr sz="1313">
                <a:solidFill>
                  <a:schemeClr val="tx1">
                    <a:tint val="75000"/>
                  </a:schemeClr>
                </a:solidFill>
              </a:defRPr>
            </a:lvl1pPr>
          </a:lstStyle>
          <a:p>
            <a:fld id="{6DCDD122-B8E9-4411-897E-6FD96E36FE2D}" type="slidenum">
              <a:rPr lang="en-US" smtClean="0"/>
              <a:t>‹#›</a:t>
            </a:fld>
            <a:endParaRPr lang="en-US"/>
          </a:p>
        </p:txBody>
      </p:sp>
    </p:spTree>
    <p:extLst>
      <p:ext uri="{BB962C8B-B14F-4D97-AF65-F5344CB8AC3E}">
        <p14:creationId xmlns:p14="http://schemas.microsoft.com/office/powerpoint/2010/main" val="36987125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iming>
    <p:tnLst>
      <p:par>
        <p:cTn id="1" dur="indefinite" restart="never" nodeType="tmRoot"/>
      </p:par>
    </p:tnLst>
  </p:timing>
  <p:hf hdr="0" ftr="0" dt="0"/>
  <p:txStyles>
    <p:titleStyle>
      <a:lvl1pPr algn="l" defTabSz="1000260" rtl="0" eaLnBrk="1" latinLnBrk="0" hangingPunct="1">
        <a:lnSpc>
          <a:spcPct val="90000"/>
        </a:lnSpc>
        <a:spcBef>
          <a:spcPct val="0"/>
        </a:spcBef>
        <a:buNone/>
        <a:defRPr sz="4813" kern="1200">
          <a:solidFill>
            <a:schemeClr val="tx1"/>
          </a:solidFill>
          <a:latin typeface="+mj-lt"/>
          <a:ea typeface="+mj-ea"/>
          <a:cs typeface="+mj-cs"/>
        </a:defRPr>
      </a:lvl1pPr>
    </p:titleStyle>
    <p:bodyStyle>
      <a:lvl1pPr marL="250066" indent="-250066" algn="l" defTabSz="1000260" rtl="0" eaLnBrk="1" latinLnBrk="0" hangingPunct="1">
        <a:lnSpc>
          <a:spcPct val="90000"/>
        </a:lnSpc>
        <a:spcBef>
          <a:spcPts val="1094"/>
        </a:spcBef>
        <a:buFont typeface="Arial" panose="020B0604020202020204" pitchFamily="34" charset="0"/>
        <a:buChar char="•"/>
        <a:defRPr sz="3064" kern="1200">
          <a:solidFill>
            <a:schemeClr val="tx1"/>
          </a:solidFill>
          <a:latin typeface="+mn-lt"/>
          <a:ea typeface="+mn-ea"/>
          <a:cs typeface="+mn-cs"/>
        </a:defRPr>
      </a:lvl1pPr>
      <a:lvl2pPr marL="750196" indent="-250066" algn="l" defTabSz="1000260" rtl="0" eaLnBrk="1" latinLnBrk="0" hangingPunct="1">
        <a:lnSpc>
          <a:spcPct val="90000"/>
        </a:lnSpc>
        <a:spcBef>
          <a:spcPts val="547"/>
        </a:spcBef>
        <a:buFont typeface="Arial" panose="020B0604020202020204" pitchFamily="34" charset="0"/>
        <a:buChar char="•"/>
        <a:defRPr sz="2625" kern="1200">
          <a:solidFill>
            <a:schemeClr val="tx1"/>
          </a:solidFill>
          <a:latin typeface="+mn-lt"/>
          <a:ea typeface="+mn-ea"/>
          <a:cs typeface="+mn-cs"/>
        </a:defRPr>
      </a:lvl2pPr>
      <a:lvl3pPr marL="1250324" indent="-250066" algn="l" defTabSz="1000260" rtl="0" eaLnBrk="1" latinLnBrk="0" hangingPunct="1">
        <a:lnSpc>
          <a:spcPct val="90000"/>
        </a:lnSpc>
        <a:spcBef>
          <a:spcPts val="547"/>
        </a:spcBef>
        <a:buFont typeface="Arial" panose="020B0604020202020204" pitchFamily="34" charset="0"/>
        <a:buChar char="•"/>
        <a:defRPr sz="2188" kern="1200">
          <a:solidFill>
            <a:schemeClr val="tx1"/>
          </a:solidFill>
          <a:latin typeface="+mn-lt"/>
          <a:ea typeface="+mn-ea"/>
          <a:cs typeface="+mn-cs"/>
        </a:defRPr>
      </a:lvl3pPr>
      <a:lvl4pPr marL="1750456"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4pPr>
      <a:lvl5pPr marL="2250584"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5pPr>
      <a:lvl6pPr marL="2750714"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6pPr>
      <a:lvl7pPr marL="3250845"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7pPr>
      <a:lvl8pPr marL="3750976"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8pPr>
      <a:lvl9pPr marL="4251106"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9pPr>
    </p:bodyStyle>
    <p:otherStyle>
      <a:defPPr>
        <a:defRPr lang="en-US"/>
      </a:defPPr>
      <a:lvl1pPr marL="0" algn="l" defTabSz="1000260" rtl="0" eaLnBrk="1" latinLnBrk="0" hangingPunct="1">
        <a:defRPr sz="1969" kern="1200">
          <a:solidFill>
            <a:schemeClr val="tx1"/>
          </a:solidFill>
          <a:latin typeface="+mn-lt"/>
          <a:ea typeface="+mn-ea"/>
          <a:cs typeface="+mn-cs"/>
        </a:defRPr>
      </a:lvl1pPr>
      <a:lvl2pPr marL="500130" algn="l" defTabSz="1000260" rtl="0" eaLnBrk="1" latinLnBrk="0" hangingPunct="1">
        <a:defRPr sz="1969" kern="1200">
          <a:solidFill>
            <a:schemeClr val="tx1"/>
          </a:solidFill>
          <a:latin typeface="+mn-lt"/>
          <a:ea typeface="+mn-ea"/>
          <a:cs typeface="+mn-cs"/>
        </a:defRPr>
      </a:lvl2pPr>
      <a:lvl3pPr marL="1000260" algn="l" defTabSz="1000260" rtl="0" eaLnBrk="1" latinLnBrk="0" hangingPunct="1">
        <a:defRPr sz="1969" kern="1200">
          <a:solidFill>
            <a:schemeClr val="tx1"/>
          </a:solidFill>
          <a:latin typeface="+mn-lt"/>
          <a:ea typeface="+mn-ea"/>
          <a:cs typeface="+mn-cs"/>
        </a:defRPr>
      </a:lvl3pPr>
      <a:lvl4pPr marL="1500390" algn="l" defTabSz="1000260" rtl="0" eaLnBrk="1" latinLnBrk="0" hangingPunct="1">
        <a:defRPr sz="1969" kern="1200">
          <a:solidFill>
            <a:schemeClr val="tx1"/>
          </a:solidFill>
          <a:latin typeface="+mn-lt"/>
          <a:ea typeface="+mn-ea"/>
          <a:cs typeface="+mn-cs"/>
        </a:defRPr>
      </a:lvl4pPr>
      <a:lvl5pPr marL="2000520" algn="l" defTabSz="1000260" rtl="0" eaLnBrk="1" latinLnBrk="0" hangingPunct="1">
        <a:defRPr sz="1969" kern="1200">
          <a:solidFill>
            <a:schemeClr val="tx1"/>
          </a:solidFill>
          <a:latin typeface="+mn-lt"/>
          <a:ea typeface="+mn-ea"/>
          <a:cs typeface="+mn-cs"/>
        </a:defRPr>
      </a:lvl5pPr>
      <a:lvl6pPr marL="2500650" algn="l" defTabSz="1000260" rtl="0" eaLnBrk="1" latinLnBrk="0" hangingPunct="1">
        <a:defRPr sz="1969" kern="1200">
          <a:solidFill>
            <a:schemeClr val="tx1"/>
          </a:solidFill>
          <a:latin typeface="+mn-lt"/>
          <a:ea typeface="+mn-ea"/>
          <a:cs typeface="+mn-cs"/>
        </a:defRPr>
      </a:lvl6pPr>
      <a:lvl7pPr marL="3000780" algn="l" defTabSz="1000260" rtl="0" eaLnBrk="1" latinLnBrk="0" hangingPunct="1">
        <a:defRPr sz="1969" kern="1200">
          <a:solidFill>
            <a:schemeClr val="tx1"/>
          </a:solidFill>
          <a:latin typeface="+mn-lt"/>
          <a:ea typeface="+mn-ea"/>
          <a:cs typeface="+mn-cs"/>
        </a:defRPr>
      </a:lvl7pPr>
      <a:lvl8pPr marL="3500911" algn="l" defTabSz="1000260" rtl="0" eaLnBrk="1" latinLnBrk="0" hangingPunct="1">
        <a:defRPr sz="1969" kern="1200">
          <a:solidFill>
            <a:schemeClr val="tx1"/>
          </a:solidFill>
          <a:latin typeface="+mn-lt"/>
          <a:ea typeface="+mn-ea"/>
          <a:cs typeface="+mn-cs"/>
        </a:defRPr>
      </a:lvl8pPr>
      <a:lvl9pPr marL="4001041" algn="l" defTabSz="1000260" rtl="0" eaLnBrk="1" latinLnBrk="0" hangingPunct="1">
        <a:defRPr sz="196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A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10765" y="701915"/>
            <a:ext cx="20186174" cy="2544061"/>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10765" y="3504135"/>
            <a:ext cx="20186174" cy="83555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10758" y="12203964"/>
            <a:ext cx="5264514" cy="701903"/>
          </a:xfrm>
          <a:prstGeom prst="rect">
            <a:avLst/>
          </a:prstGeom>
        </p:spPr>
        <p:txBody>
          <a:bodyPr vert="horz" lIns="91440" tIns="45720" rIns="91440" bIns="45720" rtlCol="0" anchor="ctr"/>
          <a:lstStyle>
            <a:lvl1pPr algn="l">
              <a:defRPr sz="1313">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7754538" y="12203964"/>
            <a:ext cx="7898617" cy="701903"/>
          </a:xfrm>
          <a:prstGeom prst="rect">
            <a:avLst/>
          </a:prstGeom>
        </p:spPr>
        <p:txBody>
          <a:bodyPr vert="horz" lIns="91440" tIns="45720" rIns="91440" bIns="45720" rtlCol="0" anchor="ctr"/>
          <a:lstStyle>
            <a:lvl1pPr algn="ctr">
              <a:defRPr sz="131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6532428" y="12203964"/>
            <a:ext cx="5264512" cy="701903"/>
          </a:xfrm>
          <a:prstGeom prst="rect">
            <a:avLst/>
          </a:prstGeom>
        </p:spPr>
        <p:txBody>
          <a:bodyPr vert="horz" lIns="91440" tIns="45720" rIns="91440" bIns="45720" rtlCol="0" anchor="ctr"/>
          <a:lstStyle>
            <a:lvl1pPr algn="r">
              <a:defRPr sz="1313">
                <a:solidFill>
                  <a:schemeClr val="tx1">
                    <a:tint val="75000"/>
                  </a:schemeClr>
                </a:solidFill>
              </a:defRPr>
            </a:lvl1pPr>
          </a:lstStyle>
          <a:p>
            <a:fld id="{1E4987DC-D283-4771-A659-49D2E1868C99}" type="slidenum">
              <a:rPr lang="en-US" smtClean="0"/>
              <a:t>‹#›</a:t>
            </a:fld>
            <a:endParaRPr lang="en-US"/>
          </a:p>
        </p:txBody>
      </p:sp>
    </p:spTree>
    <p:extLst>
      <p:ext uri="{BB962C8B-B14F-4D97-AF65-F5344CB8AC3E}">
        <p14:creationId xmlns:p14="http://schemas.microsoft.com/office/powerpoint/2010/main" val="270084269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iming>
    <p:tnLst>
      <p:par>
        <p:cTn id="1" dur="indefinite" restart="never" nodeType="tmRoot"/>
      </p:par>
    </p:tnLst>
  </p:timing>
  <p:hf hdr="0" ftr="0" dt="0"/>
  <p:txStyles>
    <p:titleStyle>
      <a:lvl1pPr algn="l" defTabSz="1000260" rtl="0" eaLnBrk="1" latinLnBrk="0" hangingPunct="1">
        <a:lnSpc>
          <a:spcPct val="90000"/>
        </a:lnSpc>
        <a:spcBef>
          <a:spcPct val="0"/>
        </a:spcBef>
        <a:buNone/>
        <a:defRPr sz="4813" kern="1200">
          <a:solidFill>
            <a:schemeClr val="tx1"/>
          </a:solidFill>
          <a:latin typeface="+mj-lt"/>
          <a:ea typeface="+mj-ea"/>
          <a:cs typeface="+mj-cs"/>
        </a:defRPr>
      </a:lvl1pPr>
    </p:titleStyle>
    <p:bodyStyle>
      <a:lvl1pPr marL="250066" indent="-250066" algn="l" defTabSz="1000260" rtl="0" eaLnBrk="1" latinLnBrk="0" hangingPunct="1">
        <a:lnSpc>
          <a:spcPct val="90000"/>
        </a:lnSpc>
        <a:spcBef>
          <a:spcPts val="1094"/>
        </a:spcBef>
        <a:buFont typeface="Arial" panose="020B0604020202020204" pitchFamily="34" charset="0"/>
        <a:buChar char="•"/>
        <a:defRPr sz="3064" kern="1200">
          <a:solidFill>
            <a:schemeClr val="tx1"/>
          </a:solidFill>
          <a:latin typeface="+mn-lt"/>
          <a:ea typeface="+mn-ea"/>
          <a:cs typeface="+mn-cs"/>
        </a:defRPr>
      </a:lvl1pPr>
      <a:lvl2pPr marL="750196" indent="-250066" algn="l" defTabSz="1000260" rtl="0" eaLnBrk="1" latinLnBrk="0" hangingPunct="1">
        <a:lnSpc>
          <a:spcPct val="90000"/>
        </a:lnSpc>
        <a:spcBef>
          <a:spcPts val="547"/>
        </a:spcBef>
        <a:buFont typeface="Arial" panose="020B0604020202020204" pitchFamily="34" charset="0"/>
        <a:buChar char="•"/>
        <a:defRPr sz="2625" kern="1200">
          <a:solidFill>
            <a:schemeClr val="tx1"/>
          </a:solidFill>
          <a:latin typeface="+mn-lt"/>
          <a:ea typeface="+mn-ea"/>
          <a:cs typeface="+mn-cs"/>
        </a:defRPr>
      </a:lvl2pPr>
      <a:lvl3pPr marL="1250324" indent="-250066" algn="l" defTabSz="1000260" rtl="0" eaLnBrk="1" latinLnBrk="0" hangingPunct="1">
        <a:lnSpc>
          <a:spcPct val="90000"/>
        </a:lnSpc>
        <a:spcBef>
          <a:spcPts val="547"/>
        </a:spcBef>
        <a:buFont typeface="Arial" panose="020B0604020202020204" pitchFamily="34" charset="0"/>
        <a:buChar char="•"/>
        <a:defRPr sz="2188" kern="1200">
          <a:solidFill>
            <a:schemeClr val="tx1"/>
          </a:solidFill>
          <a:latin typeface="+mn-lt"/>
          <a:ea typeface="+mn-ea"/>
          <a:cs typeface="+mn-cs"/>
        </a:defRPr>
      </a:lvl3pPr>
      <a:lvl4pPr marL="1750456"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4pPr>
      <a:lvl5pPr marL="2250584"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5pPr>
      <a:lvl6pPr marL="2750714"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6pPr>
      <a:lvl7pPr marL="3250845"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7pPr>
      <a:lvl8pPr marL="3750976"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8pPr>
      <a:lvl9pPr marL="4251106" indent="-250066" algn="l" defTabSz="1000260" rtl="0" eaLnBrk="1" latinLnBrk="0" hangingPunct="1">
        <a:lnSpc>
          <a:spcPct val="90000"/>
        </a:lnSpc>
        <a:spcBef>
          <a:spcPts val="547"/>
        </a:spcBef>
        <a:buFont typeface="Arial" panose="020B0604020202020204" pitchFamily="34" charset="0"/>
        <a:buChar char="•"/>
        <a:defRPr sz="1969" kern="1200">
          <a:solidFill>
            <a:schemeClr val="tx1"/>
          </a:solidFill>
          <a:latin typeface="+mn-lt"/>
          <a:ea typeface="+mn-ea"/>
          <a:cs typeface="+mn-cs"/>
        </a:defRPr>
      </a:lvl9pPr>
    </p:bodyStyle>
    <p:otherStyle>
      <a:defPPr>
        <a:defRPr lang="en-US"/>
      </a:defPPr>
      <a:lvl1pPr marL="0" algn="l" defTabSz="1000260" rtl="0" eaLnBrk="1" latinLnBrk="0" hangingPunct="1">
        <a:defRPr sz="1969" kern="1200">
          <a:solidFill>
            <a:schemeClr val="tx1"/>
          </a:solidFill>
          <a:latin typeface="+mn-lt"/>
          <a:ea typeface="+mn-ea"/>
          <a:cs typeface="+mn-cs"/>
        </a:defRPr>
      </a:lvl1pPr>
      <a:lvl2pPr marL="500130" algn="l" defTabSz="1000260" rtl="0" eaLnBrk="1" latinLnBrk="0" hangingPunct="1">
        <a:defRPr sz="1969" kern="1200">
          <a:solidFill>
            <a:schemeClr val="tx1"/>
          </a:solidFill>
          <a:latin typeface="+mn-lt"/>
          <a:ea typeface="+mn-ea"/>
          <a:cs typeface="+mn-cs"/>
        </a:defRPr>
      </a:lvl2pPr>
      <a:lvl3pPr marL="1000260" algn="l" defTabSz="1000260" rtl="0" eaLnBrk="1" latinLnBrk="0" hangingPunct="1">
        <a:defRPr sz="1969" kern="1200">
          <a:solidFill>
            <a:schemeClr val="tx1"/>
          </a:solidFill>
          <a:latin typeface="+mn-lt"/>
          <a:ea typeface="+mn-ea"/>
          <a:cs typeface="+mn-cs"/>
        </a:defRPr>
      </a:lvl3pPr>
      <a:lvl4pPr marL="1500390" algn="l" defTabSz="1000260" rtl="0" eaLnBrk="1" latinLnBrk="0" hangingPunct="1">
        <a:defRPr sz="1969" kern="1200">
          <a:solidFill>
            <a:schemeClr val="tx1"/>
          </a:solidFill>
          <a:latin typeface="+mn-lt"/>
          <a:ea typeface="+mn-ea"/>
          <a:cs typeface="+mn-cs"/>
        </a:defRPr>
      </a:lvl4pPr>
      <a:lvl5pPr marL="2000520" algn="l" defTabSz="1000260" rtl="0" eaLnBrk="1" latinLnBrk="0" hangingPunct="1">
        <a:defRPr sz="1969" kern="1200">
          <a:solidFill>
            <a:schemeClr val="tx1"/>
          </a:solidFill>
          <a:latin typeface="+mn-lt"/>
          <a:ea typeface="+mn-ea"/>
          <a:cs typeface="+mn-cs"/>
        </a:defRPr>
      </a:lvl5pPr>
      <a:lvl6pPr marL="2500650" algn="l" defTabSz="1000260" rtl="0" eaLnBrk="1" latinLnBrk="0" hangingPunct="1">
        <a:defRPr sz="1969" kern="1200">
          <a:solidFill>
            <a:schemeClr val="tx1"/>
          </a:solidFill>
          <a:latin typeface="+mn-lt"/>
          <a:ea typeface="+mn-ea"/>
          <a:cs typeface="+mn-cs"/>
        </a:defRPr>
      </a:lvl6pPr>
      <a:lvl7pPr marL="3000780" algn="l" defTabSz="1000260" rtl="0" eaLnBrk="1" latinLnBrk="0" hangingPunct="1">
        <a:defRPr sz="1969" kern="1200">
          <a:solidFill>
            <a:schemeClr val="tx1"/>
          </a:solidFill>
          <a:latin typeface="+mn-lt"/>
          <a:ea typeface="+mn-ea"/>
          <a:cs typeface="+mn-cs"/>
        </a:defRPr>
      </a:lvl7pPr>
      <a:lvl8pPr marL="3500911" algn="l" defTabSz="1000260" rtl="0" eaLnBrk="1" latinLnBrk="0" hangingPunct="1">
        <a:defRPr sz="1969" kern="1200">
          <a:solidFill>
            <a:schemeClr val="tx1"/>
          </a:solidFill>
          <a:latin typeface="+mn-lt"/>
          <a:ea typeface="+mn-ea"/>
          <a:cs typeface="+mn-cs"/>
        </a:defRPr>
      </a:lvl8pPr>
      <a:lvl9pPr marL="4001041" algn="l" defTabSz="1000260" rtl="0" eaLnBrk="1" latinLnBrk="0" hangingPunct="1">
        <a:defRPr sz="19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jp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Tour_de_la_Banque_Nationale.jpg" TargetMode="External"/><Relationship Id="rId7"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21.jpeg"/><Relationship Id="rId4" Type="http://schemas.openxmlformats.org/officeDocument/2006/relationships/hyperlink" Target="https://commons.wikimedia.org/wiki/File:Ontario_Power_Generation_Head_Office.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google.com/url?sa=i&amp;url=https://commons.wikimedia.org/wiki/File:Breking-van-het-licht.jpg&amp;psig=AOvVaw1_S08jpXs-SZlxJqOCxAs4&amp;ust=1701902120218000&amp;source=images&amp;cd=vfe&amp;ved=0CBMQjhxqFwoTCIiWrc2t-YIDFQAAAAAdAAAAABAE" TargetMode="Externa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30.png"/><Relationship Id="rId5" Type="http://schemas.openxmlformats.org/officeDocument/2006/relationships/image" Target="../media/image23.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8.jpe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8.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32.pn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36.jpg"/><Relationship Id="rId5" Type="http://schemas.openxmlformats.org/officeDocument/2006/relationships/hyperlink" Target="https://commons.wikimedia.org/wiki/File:Ontario_Power_Generation_Head_Office.JPG" TargetMode="Externa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38.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8.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39.pn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png"/><Relationship Id="rId3" Type="http://schemas.openxmlformats.org/officeDocument/2006/relationships/image" Target="../media/image42.jpg"/><Relationship Id="rId7" Type="http://schemas.openxmlformats.org/officeDocument/2006/relationships/image" Target="../media/image1.jpeg"/><Relationship Id="rId12"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5.jpeg"/><Relationship Id="rId11" Type="http://schemas.openxmlformats.org/officeDocument/2006/relationships/image" Target="../media/image5.jpeg"/><Relationship Id="rId5" Type="http://schemas.openxmlformats.org/officeDocument/2006/relationships/image" Target="../media/image44.jpeg"/><Relationship Id="rId10" Type="http://schemas.openxmlformats.org/officeDocument/2006/relationships/image" Target="../media/image4.jpeg"/><Relationship Id="rId4" Type="http://schemas.openxmlformats.org/officeDocument/2006/relationships/image" Target="../media/image43.JPG"/><Relationship Id="rId9" Type="http://schemas.openxmlformats.org/officeDocument/2006/relationships/image" Target="../media/image3.jpg"/><Relationship Id="rId14" Type="http://schemas.openxmlformats.org/officeDocument/2006/relationships/image" Target="../media/image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8.jpeg"/></Relationships>
</file>

<file path=ppt/slides/_rels/slide3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9.jpe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2.png"/><Relationship Id="rId5" Type="http://schemas.openxmlformats.org/officeDocument/2006/relationships/image" Target="../media/image47.gif"/><Relationship Id="rId10" Type="http://schemas.openxmlformats.org/officeDocument/2006/relationships/image" Target="../media/image34.jpeg"/><Relationship Id="rId4" Type="http://schemas.openxmlformats.org/officeDocument/2006/relationships/image" Target="../media/image31.jpeg"/><Relationship Id="rId9"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4.xml"/><Relationship Id="rId7"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8.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55.png"/><Relationship Id="rId5" Type="http://schemas.openxmlformats.org/officeDocument/2006/relationships/image" Target="../media/image8.jpe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35.xml"/><Relationship Id="rId7" Type="http://schemas.openxmlformats.org/officeDocument/2006/relationships/image" Target="../media/image58.jpe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57.png"/><Relationship Id="rId5" Type="http://schemas.openxmlformats.org/officeDocument/2006/relationships/image" Target="../media/image8.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36.xml"/><Relationship Id="rId7" Type="http://schemas.openxmlformats.org/officeDocument/2006/relationships/image" Target="../media/image58.jpeg"/><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8.jpeg"/><Relationship Id="rId5" Type="http://schemas.openxmlformats.org/officeDocument/2006/relationships/image" Target="../media/image57.pn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hyperlink" Target="https://www.pih.org/country/rwanda" TargetMode="External"/><Relationship Id="rId2" Type="http://schemas.openxmlformats.org/officeDocument/2006/relationships/hyperlink" Target="https://pihcanada.org/" TargetMode="Externa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8.jpeg"/><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8.jpeg"/></Relationships>
</file>

<file path=ppt/slides/_rels/slide5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3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65.jpe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39.xml"/><Relationship Id="rId5" Type="http://schemas.openxmlformats.org/officeDocument/2006/relationships/image" Target="../media/image8.jpeg"/><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1.xml"/><Relationship Id="rId4" Type="http://schemas.openxmlformats.org/officeDocument/2006/relationships/image" Target="../media/image8.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image" Target="../media/image3.jp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Ontario_Power_Generation_Head_Office.JPG"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8.jpe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
          <p:cNvSpPr>
            <a:spLocks noChangeArrowheads="1"/>
          </p:cNvSpPr>
          <p:nvPr/>
        </p:nvSpPr>
        <p:spPr bwMode="auto">
          <a:xfrm>
            <a:off x="-60046" y="1075370"/>
            <a:ext cx="23486406" cy="1398502"/>
          </a:xfrm>
          <a:prstGeom prst="rect">
            <a:avLst/>
          </a:prstGeom>
          <a:noFill/>
          <a:ln>
            <a:noFill/>
          </a:ln>
          <a:effectLst/>
          <a:extLst/>
        </p:spPr>
        <p:txBody>
          <a:bodyPr vert="horz" wrap="square" lIns="175554" tIns="87778" rIns="175554" bIns="87778" numCol="1" anchor="ctr" anchorCtr="0" compatLnSpc="1">
            <a:prstTxWarp prst="textNoShape">
              <a:avLst/>
            </a:prstTxWarp>
            <a:spAutoFit/>
          </a:bodyPr>
          <a:lstStyle/>
          <a:p>
            <a:pPr algn="ctr" eaLnBrk="0" fontAlgn="base" hangingPunct="0"/>
            <a:r>
              <a:rPr lang="en-US" altLang="en-US" sz="5376"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altLang="en-US" sz="7682"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r>
            <a:br>
              <a:rPr lang="en-US" altLang="en-US" sz="7682"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br>
            <a:endParaRPr lang="en-US" altLang="en-US" sz="3840" baseline="44000" dirty="0">
              <a:latin typeface="Arial Black" panose="020B0A04020102020204" pitchFamily="34" charset="0"/>
              <a:cs typeface="Arial" panose="020B0604020202020204" pitchFamily="34" charset="0"/>
            </a:endParaRPr>
          </a:p>
        </p:txBody>
      </p:sp>
      <p:grpSp>
        <p:nvGrpSpPr>
          <p:cNvPr id="3" name="Group 2"/>
          <p:cNvGrpSpPr/>
          <p:nvPr/>
        </p:nvGrpSpPr>
        <p:grpSpPr>
          <a:xfrm>
            <a:off x="165648" y="2580766"/>
            <a:ext cx="22913876" cy="4303995"/>
            <a:chOff x="86233" y="1344214"/>
            <a:chExt cx="11934886" cy="2241772"/>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067" r="6553" b="17062"/>
            <a:stretch/>
          </p:blipFill>
          <p:spPr>
            <a:xfrm>
              <a:off x="86233" y="2066049"/>
              <a:ext cx="1219191" cy="1519937"/>
            </a:xfrm>
            <a:prstGeom prst="rect">
              <a:avLst/>
            </a:prstGeom>
          </p:spPr>
        </p:pic>
        <p:pic>
          <p:nvPicPr>
            <p:cNvPr id="1026" name="Picture 2" descr="https://upload.wikimedia.org/wikipedia/commons/4/4b/Blue_Eiffel_Tower_%282745480234%2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27" t="16329"/>
            <a:stretch/>
          </p:blipFill>
          <p:spPr bwMode="auto">
            <a:xfrm>
              <a:off x="10807195" y="1344214"/>
              <a:ext cx="1213924" cy="1537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72977" y="602946"/>
            <a:ext cx="22899897" cy="8242694"/>
            <a:chOff x="90050" y="314049"/>
            <a:chExt cx="11927605" cy="4293277"/>
          </a:xfrm>
        </p:grpSpPr>
        <p:pic>
          <p:nvPicPr>
            <p:cNvPr id="33" name="Picture 32"/>
            <p:cNvPicPr>
              <a:picLocks noChangeAspect="1"/>
            </p:cNvPicPr>
            <p:nvPr/>
          </p:nvPicPr>
          <p:blipFill rotWithShape="1">
            <a:blip r:embed="rId6">
              <a:extLst>
                <a:ext uri="{28A0092B-C50C-407E-A947-70E740481C1C}">
                  <a14:useLocalDpi xmlns:a14="http://schemas.microsoft.com/office/drawing/2010/main" val="0"/>
                </a:ext>
              </a:extLst>
            </a:blip>
            <a:srcRect b="15982"/>
            <a:stretch/>
          </p:blipFill>
          <p:spPr>
            <a:xfrm>
              <a:off x="90050" y="314049"/>
              <a:ext cx="1216146" cy="1536506"/>
            </a:xfrm>
            <a:prstGeom prst="rect">
              <a:avLst/>
            </a:prstGeom>
          </p:spPr>
        </p:pic>
        <p:pic>
          <p:nvPicPr>
            <p:cNvPr id="1028" name="Picture 4" descr="File:The Gherkin at Night 5083530806.jpg - Wikimedia Common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93" b="14285"/>
            <a:stretch/>
          </p:blipFill>
          <p:spPr bwMode="auto">
            <a:xfrm>
              <a:off x="10810656" y="3063173"/>
              <a:ext cx="1206999" cy="1544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85464" y="502244"/>
            <a:ext cx="22910034" cy="12384543"/>
            <a:chOff x="96554" y="261598"/>
            <a:chExt cx="11932885" cy="6450594"/>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54" y="3856376"/>
              <a:ext cx="1214314" cy="1517892"/>
            </a:xfrm>
            <a:prstGeom prst="rect">
              <a:avLst/>
            </a:prstGeom>
          </p:spPr>
        </p:pic>
        <p:pic>
          <p:nvPicPr>
            <p:cNvPr id="34" name="Picture 33"/>
            <p:cNvPicPr>
              <a:picLocks noChangeAspect="1"/>
            </p:cNvPicPr>
            <p:nvPr/>
          </p:nvPicPr>
          <p:blipFill rotWithShape="1">
            <a:blip r:embed="rId9">
              <a:extLst>
                <a:ext uri="{28A0092B-C50C-407E-A947-70E740481C1C}">
                  <a14:useLocalDpi xmlns:a14="http://schemas.microsoft.com/office/drawing/2010/main" val="0"/>
                </a:ext>
              </a:extLst>
            </a:blip>
            <a:srcRect t="9435" b="9567"/>
            <a:stretch/>
          </p:blipFill>
          <p:spPr>
            <a:xfrm>
              <a:off x="10840336" y="4791966"/>
              <a:ext cx="1189103" cy="1920226"/>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05380" y="261598"/>
              <a:ext cx="1005833" cy="1001944"/>
            </a:xfrm>
            <a:prstGeom prst="rect">
              <a:avLst/>
            </a:prstGeom>
          </p:spPr>
        </p:pic>
      </p:grpSp>
      <p:grpSp>
        <p:nvGrpSpPr>
          <p:cNvPr id="31" name="Group 30"/>
          <p:cNvGrpSpPr/>
          <p:nvPr/>
        </p:nvGrpSpPr>
        <p:grpSpPr>
          <a:xfrm>
            <a:off x="15097930" y="9945665"/>
            <a:ext cx="8012997" cy="2771796"/>
            <a:chOff x="7863855" y="5180299"/>
            <a:chExt cx="4173670" cy="1443725"/>
          </a:xfrm>
        </p:grpSpPr>
        <p:sp>
          <p:nvSpPr>
            <p:cNvPr id="48" name="Rectangle 47"/>
            <p:cNvSpPr/>
            <p:nvPr/>
          </p:nvSpPr>
          <p:spPr>
            <a:xfrm>
              <a:off x="7863855" y="5806447"/>
              <a:ext cx="2742002" cy="817577"/>
            </a:xfrm>
            <a:prstGeom prst="rect">
              <a:avLst/>
            </a:prstGeom>
          </p:spPr>
          <p:txBody>
            <a:bodyPr wrap="square">
              <a:spAutoFit/>
            </a:bodyPr>
            <a:lstStyle/>
            <a:p>
              <a:pPr lvl="0" algn="r" eaLnBrk="0" fontAlgn="base" hangingPunct="0">
                <a:spcBef>
                  <a:spcPct val="0"/>
                </a:spcBef>
              </a:pPr>
              <a:r>
                <a:rPr lang="en-US" sz="3200" spc="-58" dirty="0">
                  <a:solidFill>
                    <a:schemeClr val="bg1"/>
                  </a:solidFill>
                  <a:cs typeface="Arial" panose="020B0604020202020204" pitchFamily="34" charset="0"/>
                </a:rPr>
                <a:t>Image numbers refer</a:t>
              </a:r>
              <a:r>
                <a:rPr lang="en-US" sz="3200" dirty="0">
                  <a:solidFill>
                    <a:schemeClr val="bg1"/>
                  </a:solidFill>
                  <a:cs typeface="Arial" panose="020B0604020202020204" pitchFamily="34" charset="0"/>
                </a:rPr>
                <a:t/>
              </a:r>
              <a:br>
                <a:rPr lang="en-US" sz="3200" dirty="0">
                  <a:solidFill>
                    <a:schemeClr val="bg1"/>
                  </a:solidFill>
                  <a:cs typeface="Arial" panose="020B0604020202020204" pitchFamily="34" charset="0"/>
                </a:rPr>
              </a:br>
              <a:r>
                <a:rPr lang="en-US" sz="3200" spc="-96" dirty="0">
                  <a:solidFill>
                    <a:schemeClr val="bg1"/>
                  </a:solidFill>
                  <a:cs typeface="Arial" panose="020B0604020202020204" pitchFamily="34" charset="0"/>
                </a:rPr>
                <a:t>to intellectual-property</a:t>
              </a:r>
            </a:p>
            <a:p>
              <a:pPr lvl="0" algn="r" eaLnBrk="0" fontAlgn="base" hangingPunct="0">
                <a:spcBef>
                  <a:spcPct val="0"/>
                </a:spcBef>
              </a:pPr>
              <a:r>
                <a:rPr lang="en-US" sz="3200" dirty="0">
                  <a:solidFill>
                    <a:schemeClr val="bg1"/>
                  </a:solidFill>
                  <a:cs typeface="Arial" panose="020B0604020202020204" pitchFamily="34" charset="0"/>
                </a:rPr>
                <a:t> </a:t>
              </a:r>
              <a:r>
                <a:rPr lang="en-US" sz="3200" spc="-192" dirty="0">
                  <a:solidFill>
                    <a:schemeClr val="bg1"/>
                  </a:solidFill>
                  <a:cs typeface="Arial" panose="020B0604020202020204" pitchFamily="34" charset="0"/>
                </a:rPr>
                <a:t>attributions (see last slide).</a:t>
              </a:r>
            </a:p>
          </p:txBody>
        </p:sp>
        <p:sp>
          <p:nvSpPr>
            <p:cNvPr id="30" name="Right Arrow 29"/>
            <p:cNvSpPr/>
            <p:nvPr/>
          </p:nvSpPr>
          <p:spPr>
            <a:xfrm rot="19218687">
              <a:off x="10441120" y="5180299"/>
              <a:ext cx="1596405" cy="562746"/>
            </a:xfrm>
            <a:prstGeom prst="rightArrow">
              <a:avLst>
                <a:gd name="adj1" fmla="val 50000"/>
                <a:gd name="adj2" fmla="val 66819"/>
              </a:avLst>
            </a:prstGeom>
            <a:solidFill>
              <a:schemeClr val="bg1">
                <a:alpha val="45882"/>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grpSp>
        <p:nvGrpSpPr>
          <p:cNvPr id="44" name="Group 43"/>
          <p:cNvGrpSpPr/>
          <p:nvPr/>
        </p:nvGrpSpPr>
        <p:grpSpPr>
          <a:xfrm>
            <a:off x="2036379" y="411226"/>
            <a:ext cx="21220186" cy="9281551"/>
            <a:chOff x="1070351" y="214166"/>
            <a:chExt cx="11052796" cy="4834411"/>
          </a:xfrm>
        </p:grpSpPr>
        <p:grpSp>
          <p:nvGrpSpPr>
            <p:cNvPr id="46" name="Group 45"/>
            <p:cNvGrpSpPr/>
            <p:nvPr/>
          </p:nvGrpSpPr>
          <p:grpSpPr>
            <a:xfrm>
              <a:off x="1070351" y="290905"/>
              <a:ext cx="337248" cy="3777594"/>
              <a:chOff x="1070351" y="290905"/>
              <a:chExt cx="337248" cy="3777594"/>
            </a:xfrm>
          </p:grpSpPr>
          <p:sp>
            <p:nvSpPr>
              <p:cNvPr id="54" name="Rectangle 1"/>
              <p:cNvSpPr>
                <a:spLocks noChangeArrowheads="1"/>
              </p:cNvSpPr>
              <p:nvPr/>
            </p:nvSpPr>
            <p:spPr bwMode="auto">
              <a:xfrm>
                <a:off x="1070351" y="2029838"/>
                <a:ext cx="320455" cy="26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4" tIns="87778" rIns="175554" bIns="87778" numCol="1" anchor="ctr" anchorCtr="0" compatLnSpc="1">
                <a:prstTxWarp prst="textNoShape">
                  <a:avLst/>
                </a:prstTxWarp>
                <a:spAutoFit/>
              </a:bodyPr>
              <a:lstStyle/>
              <a:p>
                <a:pPr algn="ctr" eaLnBrk="0" fontAlgn="base" hangingPunct="0">
                  <a:spcBef>
                    <a:spcPct val="0"/>
                  </a:spcBef>
                  <a:spcAft>
                    <a:spcPct val="0"/>
                  </a:spcAft>
                </a:pPr>
                <a:r>
                  <a:rPr lang="en-US" altLang="en-US" sz="2112" dirty="0">
                    <a:solidFill>
                      <a:schemeClr val="bg1"/>
                    </a:solidFill>
                    <a:latin typeface="Arial Black" panose="020B0A04020102020204" pitchFamily="34" charset="0"/>
                    <a:cs typeface="Times New Roman" panose="02020603050405020304" pitchFamily="18" charset="0"/>
                  </a:rPr>
                  <a:t>2</a:t>
                </a:r>
              </a:p>
            </p:txBody>
          </p:sp>
          <p:sp>
            <p:nvSpPr>
              <p:cNvPr id="55" name="Rectangle 1"/>
              <p:cNvSpPr>
                <a:spLocks noChangeArrowheads="1"/>
              </p:cNvSpPr>
              <p:nvPr/>
            </p:nvSpPr>
            <p:spPr bwMode="auto">
              <a:xfrm>
                <a:off x="1087144" y="290905"/>
                <a:ext cx="320455" cy="26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4" tIns="87778" rIns="175554" bIns="87778" numCol="1" anchor="ctr" anchorCtr="0" compatLnSpc="1">
                <a:prstTxWarp prst="textNoShape">
                  <a:avLst/>
                </a:prstTxWarp>
                <a:spAutoFit/>
              </a:bodyPr>
              <a:lstStyle/>
              <a:p>
                <a:pPr algn="ctr" eaLnBrk="0" fontAlgn="base" hangingPunct="0">
                  <a:spcBef>
                    <a:spcPct val="0"/>
                  </a:spcBef>
                  <a:spcAft>
                    <a:spcPct val="0"/>
                  </a:spcAft>
                </a:pPr>
                <a:r>
                  <a:rPr lang="en-US" altLang="en-US" sz="2112" dirty="0">
                    <a:solidFill>
                      <a:schemeClr val="bg1"/>
                    </a:solidFill>
                    <a:latin typeface="Arial Black" panose="020B0A04020102020204" pitchFamily="34" charset="0"/>
                    <a:cs typeface="Times New Roman" panose="02020603050405020304" pitchFamily="18" charset="0"/>
                  </a:rPr>
                  <a:t>1</a:t>
                </a:r>
              </a:p>
            </p:txBody>
          </p:sp>
          <p:sp>
            <p:nvSpPr>
              <p:cNvPr id="56" name="Rectangle 1"/>
              <p:cNvSpPr>
                <a:spLocks noChangeArrowheads="1"/>
              </p:cNvSpPr>
              <p:nvPr/>
            </p:nvSpPr>
            <p:spPr bwMode="auto">
              <a:xfrm>
                <a:off x="1087144" y="3806872"/>
                <a:ext cx="320455" cy="26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4" tIns="87778" rIns="175554" bIns="87778" numCol="1" anchor="ctr" anchorCtr="0" compatLnSpc="1">
                <a:prstTxWarp prst="textNoShape">
                  <a:avLst/>
                </a:prstTxWarp>
                <a:spAutoFit/>
              </a:bodyPr>
              <a:lstStyle/>
              <a:p>
                <a:pPr algn="ctr" eaLnBrk="0" fontAlgn="base" hangingPunct="0">
                  <a:spcBef>
                    <a:spcPct val="0"/>
                  </a:spcBef>
                  <a:spcAft>
                    <a:spcPct val="0"/>
                  </a:spcAft>
                </a:pPr>
                <a:r>
                  <a:rPr lang="en-US" altLang="en-US" sz="2112" dirty="0">
                    <a:solidFill>
                      <a:schemeClr val="bg1"/>
                    </a:solidFill>
                    <a:latin typeface="Arial Black" panose="020B0A04020102020204" pitchFamily="34" charset="0"/>
                    <a:cs typeface="Times New Roman" panose="02020603050405020304" pitchFamily="18" charset="0"/>
                  </a:rPr>
                  <a:t>3</a:t>
                </a:r>
              </a:p>
            </p:txBody>
          </p:sp>
        </p:grpSp>
        <p:grpSp>
          <p:nvGrpSpPr>
            <p:cNvPr id="49" name="Group 48"/>
            <p:cNvGrpSpPr/>
            <p:nvPr/>
          </p:nvGrpSpPr>
          <p:grpSpPr>
            <a:xfrm>
              <a:off x="11684912" y="214166"/>
              <a:ext cx="438235" cy="4834411"/>
              <a:chOff x="11684912" y="214166"/>
              <a:chExt cx="438235" cy="4834411"/>
            </a:xfrm>
          </p:grpSpPr>
          <p:sp>
            <p:nvSpPr>
              <p:cNvPr id="50" name="Rectangle 1"/>
              <p:cNvSpPr>
                <a:spLocks noChangeArrowheads="1"/>
              </p:cNvSpPr>
              <p:nvPr/>
            </p:nvSpPr>
            <p:spPr bwMode="auto">
              <a:xfrm>
                <a:off x="11684912" y="214166"/>
                <a:ext cx="320455" cy="26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4" tIns="87778" rIns="175554" bIns="87778" numCol="1" anchor="ctr" anchorCtr="0" compatLnSpc="1">
                <a:prstTxWarp prst="textNoShape">
                  <a:avLst/>
                </a:prstTxWarp>
                <a:spAutoFit/>
              </a:bodyPr>
              <a:lstStyle/>
              <a:p>
                <a:pPr algn="ctr" eaLnBrk="0" fontAlgn="base" hangingPunct="0">
                  <a:spcBef>
                    <a:spcPct val="0"/>
                  </a:spcBef>
                  <a:spcAft>
                    <a:spcPct val="0"/>
                  </a:spcAft>
                </a:pPr>
                <a:r>
                  <a:rPr lang="en-US" altLang="en-US" sz="2112" dirty="0">
                    <a:latin typeface="Arial Black" panose="020B0A04020102020204" pitchFamily="34" charset="0"/>
                    <a:cs typeface="Arial" panose="020B0604020202020204" pitchFamily="34" charset="0"/>
                  </a:rPr>
                  <a:t>4</a:t>
                </a:r>
              </a:p>
            </p:txBody>
          </p:sp>
          <p:sp>
            <p:nvSpPr>
              <p:cNvPr id="51" name="Rectangle 1"/>
              <p:cNvSpPr>
                <a:spLocks noChangeArrowheads="1"/>
              </p:cNvSpPr>
              <p:nvPr/>
            </p:nvSpPr>
            <p:spPr bwMode="auto">
              <a:xfrm>
                <a:off x="11786126" y="1288542"/>
                <a:ext cx="320455" cy="26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4" tIns="87778" rIns="175554" bIns="87778" numCol="1" anchor="ctr" anchorCtr="0" compatLnSpc="1">
                <a:prstTxWarp prst="textNoShape">
                  <a:avLst/>
                </a:prstTxWarp>
                <a:spAutoFit/>
              </a:bodyPr>
              <a:lstStyle/>
              <a:p>
                <a:pPr algn="ctr" eaLnBrk="0" fontAlgn="base" hangingPunct="0">
                  <a:spcBef>
                    <a:spcPct val="0"/>
                  </a:spcBef>
                  <a:spcAft>
                    <a:spcPct val="0"/>
                  </a:spcAft>
                </a:pPr>
                <a:r>
                  <a:rPr lang="en-US" altLang="en-US" sz="2112" dirty="0">
                    <a:solidFill>
                      <a:schemeClr val="bg1"/>
                    </a:solidFill>
                    <a:latin typeface="Arial Black" panose="020B0A04020102020204" pitchFamily="34" charset="0"/>
                    <a:cs typeface="Arial" panose="020B0604020202020204" pitchFamily="34" charset="0"/>
                  </a:rPr>
                  <a:t>5</a:t>
                </a:r>
              </a:p>
            </p:txBody>
          </p:sp>
          <p:sp>
            <p:nvSpPr>
              <p:cNvPr id="52" name="Rectangle 1"/>
              <p:cNvSpPr>
                <a:spLocks noChangeArrowheads="1"/>
              </p:cNvSpPr>
              <p:nvPr/>
            </p:nvSpPr>
            <p:spPr bwMode="auto">
              <a:xfrm>
                <a:off x="11802692" y="3011694"/>
                <a:ext cx="320455" cy="26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4" tIns="87778" rIns="175554" bIns="87778" numCol="1" anchor="ctr" anchorCtr="0" compatLnSpc="1">
                <a:prstTxWarp prst="textNoShape">
                  <a:avLst/>
                </a:prstTxWarp>
                <a:spAutoFit/>
              </a:bodyPr>
              <a:lstStyle/>
              <a:p>
                <a:pPr algn="ctr" eaLnBrk="0" fontAlgn="base" hangingPunct="0">
                  <a:spcBef>
                    <a:spcPct val="0"/>
                  </a:spcBef>
                  <a:spcAft>
                    <a:spcPct val="0"/>
                  </a:spcAft>
                </a:pPr>
                <a:r>
                  <a:rPr lang="en-US" altLang="en-US" sz="2112" dirty="0">
                    <a:solidFill>
                      <a:schemeClr val="bg1"/>
                    </a:solidFill>
                    <a:cs typeface="Arial" panose="020B0604020202020204" pitchFamily="34" charset="0"/>
                  </a:rPr>
                  <a:t>6</a:t>
                </a:r>
              </a:p>
            </p:txBody>
          </p:sp>
          <p:sp>
            <p:nvSpPr>
              <p:cNvPr id="53" name="Rectangle 1"/>
              <p:cNvSpPr>
                <a:spLocks noChangeArrowheads="1"/>
              </p:cNvSpPr>
              <p:nvPr/>
            </p:nvSpPr>
            <p:spPr bwMode="auto">
              <a:xfrm>
                <a:off x="11802692" y="4786950"/>
                <a:ext cx="320455" cy="26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4" tIns="87778" rIns="175554" bIns="87778" numCol="1" anchor="ctr" anchorCtr="0" compatLnSpc="1">
                <a:prstTxWarp prst="textNoShape">
                  <a:avLst/>
                </a:prstTxWarp>
                <a:spAutoFit/>
              </a:bodyPr>
              <a:lstStyle/>
              <a:p>
                <a:pPr algn="ctr" eaLnBrk="0" fontAlgn="base" hangingPunct="0">
                  <a:spcBef>
                    <a:spcPct val="0"/>
                  </a:spcBef>
                  <a:spcAft>
                    <a:spcPct val="0"/>
                  </a:spcAft>
                </a:pPr>
                <a:r>
                  <a:rPr lang="en-US" altLang="en-US" sz="2112" dirty="0">
                    <a:solidFill>
                      <a:schemeClr val="bg1"/>
                    </a:solidFill>
                    <a:cs typeface="Arial" panose="020B0604020202020204" pitchFamily="34" charset="0"/>
                  </a:rPr>
                  <a:t>7</a:t>
                </a:r>
              </a:p>
            </p:txBody>
          </p:sp>
        </p:grpSp>
      </p:grpSp>
      <p:sp>
        <p:nvSpPr>
          <p:cNvPr id="59" name="Rectangle 1"/>
          <p:cNvSpPr>
            <a:spLocks noChangeArrowheads="1"/>
          </p:cNvSpPr>
          <p:nvPr/>
        </p:nvSpPr>
        <p:spPr bwMode="auto">
          <a:xfrm>
            <a:off x="-78893" y="1325945"/>
            <a:ext cx="23486404" cy="1398502"/>
          </a:xfrm>
          <a:prstGeom prst="rect">
            <a:avLst/>
          </a:prstGeom>
          <a:noFill/>
          <a:ln>
            <a:noFill/>
          </a:ln>
          <a:effectLst/>
          <a:extLst/>
        </p:spPr>
        <p:txBody>
          <a:bodyPr vert="horz" wrap="square" lIns="175554" tIns="87778" rIns="175554" bIns="87778" numCol="1" anchor="ctr" anchorCtr="0" compatLnSpc="1">
            <a:prstTxWarp prst="textNoShape">
              <a:avLst/>
            </a:prstTxWarp>
            <a:spAutoFit/>
          </a:bodyPr>
          <a:lstStyle/>
          <a:p>
            <a:pPr algn="ctr" eaLnBrk="0" fontAlgn="base" hangingPunct="0"/>
            <a:r>
              <a:rPr lang="en-US" altLang="en-US" sz="5376"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altLang="en-US" sz="7682"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r>
            <a:br>
              <a:rPr lang="en-US" altLang="en-US" sz="7682"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br>
            <a:endParaRPr lang="en-US" altLang="en-US" sz="3840" baseline="44000" dirty="0">
              <a:latin typeface="Arial Black" panose="020B0A04020102020204" pitchFamily="34" charset="0"/>
              <a:cs typeface="Arial" panose="020B0604020202020204" pitchFamily="34" charset="0"/>
            </a:endParaRPr>
          </a:p>
        </p:txBody>
      </p:sp>
      <p:sp>
        <p:nvSpPr>
          <p:cNvPr id="60" name="Rectangle 1"/>
          <p:cNvSpPr>
            <a:spLocks noChangeArrowheads="1"/>
          </p:cNvSpPr>
          <p:nvPr/>
        </p:nvSpPr>
        <p:spPr bwMode="auto">
          <a:xfrm flipH="1">
            <a:off x="22642385" y="11445300"/>
            <a:ext cx="257481" cy="100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4" tIns="87778" rIns="175554" bIns="87778" numCol="1" anchor="ctr" anchorCtr="0" compatLnSpc="1">
            <a:prstTxWarp prst="textNoShape">
              <a:avLst/>
            </a:prstTxWarp>
            <a:spAutoFit/>
          </a:bodyPr>
          <a:lstStyle/>
          <a:p>
            <a:pPr defTabSz="1755691"/>
            <a:r>
              <a:rPr lang="fr-FR" altLang="en-US" sz="5376" dirty="0">
                <a:solidFill>
                  <a:srgbClr val="2F5597"/>
                </a:solidFill>
                <a:latin typeface="Arial Black" panose="020B0A04020102020204" pitchFamily="34" charset="0"/>
                <a:cs typeface="Times New Roman" panose="02020603050405020304" pitchFamily="18" charset="0"/>
              </a:rPr>
              <a:t>.</a:t>
            </a:r>
          </a:p>
        </p:txBody>
      </p:sp>
      <p:sp>
        <p:nvSpPr>
          <p:cNvPr id="69" name="Rectangle 1"/>
          <p:cNvSpPr>
            <a:spLocks noChangeArrowheads="1"/>
          </p:cNvSpPr>
          <p:nvPr/>
        </p:nvSpPr>
        <p:spPr bwMode="auto">
          <a:xfrm>
            <a:off x="-78804" y="1158172"/>
            <a:ext cx="23486404" cy="1398502"/>
          </a:xfrm>
          <a:prstGeom prst="rect">
            <a:avLst/>
          </a:prstGeom>
          <a:noFill/>
          <a:ln>
            <a:noFill/>
          </a:ln>
          <a:effectLst/>
          <a:extLst/>
        </p:spPr>
        <p:txBody>
          <a:bodyPr vert="horz" wrap="square" lIns="175554" tIns="87778" rIns="175554" bIns="87778" numCol="1" anchor="ctr" anchorCtr="0" compatLnSpc="1">
            <a:prstTxWarp prst="textNoShape">
              <a:avLst/>
            </a:prstTxWarp>
            <a:spAutoFit/>
          </a:bodyPr>
          <a:lstStyle/>
          <a:p>
            <a:pPr algn="ctr" eaLnBrk="0" fontAlgn="base" hangingPunct="0"/>
            <a:r>
              <a:rPr lang="en-US" altLang="en-US" sz="5376"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altLang="en-US" sz="7682"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r>
            <a:br>
              <a:rPr lang="en-US" altLang="en-US" sz="7682"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br>
            <a:endParaRPr lang="en-US" altLang="en-US" sz="3840" baseline="44000" dirty="0">
              <a:latin typeface="Arial Black" panose="020B0A04020102020204" pitchFamily="34" charset="0"/>
              <a:cs typeface="Arial" panose="020B0604020202020204" pitchFamily="34" charset="0"/>
            </a:endParaRPr>
          </a:p>
        </p:txBody>
      </p:sp>
      <p:sp>
        <p:nvSpPr>
          <p:cNvPr id="70" name="Rectangle 1"/>
          <p:cNvSpPr>
            <a:spLocks noChangeArrowheads="1"/>
          </p:cNvSpPr>
          <p:nvPr/>
        </p:nvSpPr>
        <p:spPr bwMode="auto">
          <a:xfrm flipH="1">
            <a:off x="22642473" y="11277525"/>
            <a:ext cx="257481" cy="100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4" tIns="87778" rIns="175554" bIns="87778" numCol="1" anchor="ctr" anchorCtr="0" compatLnSpc="1">
            <a:prstTxWarp prst="textNoShape">
              <a:avLst/>
            </a:prstTxWarp>
            <a:spAutoFit/>
          </a:bodyPr>
          <a:lstStyle/>
          <a:p>
            <a:pPr defTabSz="1755691"/>
            <a:r>
              <a:rPr lang="fr-FR" altLang="en-US" sz="5376" dirty="0">
                <a:solidFill>
                  <a:srgbClr val="2F5597"/>
                </a:solidFill>
                <a:latin typeface="Arial Black" panose="020B0A04020102020204" pitchFamily="34" charset="0"/>
                <a:cs typeface="Times New Roman" panose="02020603050405020304" pitchFamily="18" charset="0"/>
              </a:rPr>
              <a:t>.</a:t>
            </a:r>
          </a:p>
        </p:txBody>
      </p:sp>
      <p:grpSp>
        <p:nvGrpSpPr>
          <p:cNvPr id="2" name="Group 1"/>
          <p:cNvGrpSpPr/>
          <p:nvPr/>
        </p:nvGrpSpPr>
        <p:grpSpPr>
          <a:xfrm>
            <a:off x="296230" y="10574937"/>
            <a:ext cx="1938135" cy="2079874"/>
            <a:chOff x="154248" y="5508046"/>
            <a:chExt cx="1009494" cy="1083320"/>
          </a:xfrm>
        </p:grpSpPr>
        <p:pic>
          <p:nvPicPr>
            <p:cNvPr id="61" name="Picture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248" y="5679742"/>
              <a:ext cx="916497" cy="911624"/>
            </a:xfrm>
            <a:prstGeom prst="rect">
              <a:avLst/>
            </a:prstGeom>
          </p:spPr>
        </p:pic>
        <p:sp>
          <p:nvSpPr>
            <p:cNvPr id="71" name="Rectangle 70"/>
            <p:cNvSpPr/>
            <p:nvPr/>
          </p:nvSpPr>
          <p:spPr>
            <a:xfrm>
              <a:off x="913929" y="5508046"/>
              <a:ext cx="249813" cy="192436"/>
            </a:xfrm>
            <a:prstGeom prst="rect">
              <a:avLst/>
            </a:prstGeom>
          </p:spPr>
          <p:txBody>
            <a:bodyPr wrap="none">
              <a:spAutoFit/>
            </a:bodyPr>
            <a:lstStyle/>
            <a:p>
              <a:r>
                <a:rPr lang="fr-FR" sz="1801" dirty="0">
                  <a:solidFill>
                    <a:schemeClr val="bg1"/>
                  </a:solidFill>
                </a:rPr>
                <a:t>™ </a:t>
              </a:r>
              <a:endParaRPr lang="en-US" sz="1801" dirty="0"/>
            </a:p>
          </p:txBody>
        </p:sp>
      </p:grpSp>
      <p:sp>
        <p:nvSpPr>
          <p:cNvPr id="63" name="Oval 62"/>
          <p:cNvSpPr>
            <a:spLocks noChangeAspect="1"/>
          </p:cNvSpPr>
          <p:nvPr/>
        </p:nvSpPr>
        <p:spPr>
          <a:xfrm>
            <a:off x="2596896" y="3575690"/>
            <a:ext cx="18096121" cy="8177404"/>
          </a:xfrm>
          <a:prstGeom prst="ellipse">
            <a:avLst/>
          </a:prstGeom>
          <a:solidFill>
            <a:srgbClr val="D4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9" dirty="0">
              <a:solidFill>
                <a:schemeClr val="tx1"/>
              </a:solidFill>
            </a:endParaRPr>
          </a:p>
        </p:txBody>
      </p:sp>
      <p:sp>
        <p:nvSpPr>
          <p:cNvPr id="64" name="Rectangle 63"/>
          <p:cNvSpPr/>
          <p:nvPr/>
        </p:nvSpPr>
        <p:spPr>
          <a:xfrm>
            <a:off x="2322838" y="11883117"/>
            <a:ext cx="18867834" cy="964367"/>
          </a:xfrm>
          <a:prstGeom prst="rect">
            <a:avLst/>
          </a:prstGeom>
        </p:spPr>
        <p:txBody>
          <a:bodyPr wrap="square">
            <a:spAutoFit/>
          </a:bodyPr>
          <a:lstStyle/>
          <a:p>
            <a:pPr>
              <a:lnSpc>
                <a:spcPts val="2801"/>
              </a:lnSpc>
              <a:spcAft>
                <a:spcPts val="1152"/>
              </a:spcAft>
            </a:pPr>
            <a:r>
              <a:rPr lang="fr-FR" altLang="en-US" sz="3300"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The Professional </a:t>
            </a:r>
            <a:r>
              <a:rPr lang="fr-FR" altLang="en-US" sz="3300" dirty="0" err="1">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Development</a:t>
            </a:r>
            <a:r>
              <a:rPr lang="fr-FR" altLang="en-US" sz="3300"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Institute</a:t>
            </a:r>
            <a:r>
              <a:rPr lang="fr-FR" altLang="en-US" sz="3300" baseline="30000"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t>
            </a:r>
            <a:r>
              <a:rPr lang="fr-FR" altLang="en-US" sz="3300"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PDI Inc. </a:t>
            </a:r>
          </a:p>
          <a:p>
            <a:pPr>
              <a:lnSpc>
                <a:spcPts val="2801"/>
              </a:lnSpc>
              <a:spcAft>
                <a:spcPts val="1152"/>
              </a:spcAft>
            </a:pPr>
            <a:r>
              <a:rPr lang="fr-FR" altLang="en-US" sz="3072" dirty="0">
                <a:solidFill>
                  <a:schemeClr val="bg2"/>
                </a:solidFill>
                <a:latin typeface="Arial Black" panose="020B0A04020102020204" pitchFamily="34" charset="0"/>
                <a:cs typeface="Times New Roman" panose="02020603050405020304" pitchFamily="18" charset="0"/>
              </a:rPr>
              <a:t>Canada, USA: 1-800-HARVARD </a:t>
            </a:r>
            <a:r>
              <a:rPr lang="en-US" sz="3200" dirty="0">
                <a:solidFill>
                  <a:srgbClr val="FF0000"/>
                </a:solidFill>
              </a:rPr>
              <a:t>●</a:t>
            </a:r>
            <a:r>
              <a:rPr lang="fr-FR" altLang="en-US" sz="3072" dirty="0">
                <a:solidFill>
                  <a:schemeClr val="bg2"/>
                </a:solidFill>
                <a:latin typeface="Arial Black" panose="020B0A04020102020204" pitchFamily="34" charset="0"/>
                <a:cs typeface="Times New Roman" panose="02020603050405020304" pitchFamily="18" charset="0"/>
              </a:rPr>
              <a:t> </a:t>
            </a:r>
            <a:r>
              <a:rPr lang="fr-FR" altLang="en-US" sz="3072" u="sng"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www.eharvard.org</a:t>
            </a:r>
            <a:endParaRPr lang="fr-FR" altLang="en-US" sz="1801" dirty="0">
              <a:solidFill>
                <a:schemeClr val="bg1">
                  <a:lumMod val="65000"/>
                </a:schemeClr>
              </a:solidFill>
              <a:latin typeface="Arial Black" panose="020B0A04020102020204" pitchFamily="34" charset="0"/>
              <a:cs typeface="Arial" panose="020B0604020202020204" pitchFamily="34" charset="0"/>
            </a:endParaRPr>
          </a:p>
        </p:txBody>
      </p:sp>
      <p:sp>
        <p:nvSpPr>
          <p:cNvPr id="65" name="Oval 64"/>
          <p:cNvSpPr>
            <a:spLocks noChangeAspect="1"/>
          </p:cNvSpPr>
          <p:nvPr/>
        </p:nvSpPr>
        <p:spPr>
          <a:xfrm>
            <a:off x="2871216" y="3822192"/>
            <a:ext cx="17519904" cy="76874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9" dirty="0">
              <a:solidFill>
                <a:schemeClr val="tx1"/>
              </a:solidFill>
            </a:endParaRPr>
          </a:p>
        </p:txBody>
      </p:sp>
      <p:sp>
        <p:nvSpPr>
          <p:cNvPr id="66" name="Rectangle 65"/>
          <p:cNvSpPr/>
          <p:nvPr/>
        </p:nvSpPr>
        <p:spPr>
          <a:xfrm>
            <a:off x="-8232" y="2800834"/>
            <a:ext cx="23407334" cy="708014"/>
          </a:xfrm>
          <a:prstGeom prst="rect">
            <a:avLst/>
          </a:prstGeom>
        </p:spPr>
        <p:txBody>
          <a:bodyPr wrap="square">
            <a:spAutoFit/>
          </a:bodyPr>
          <a:lstStyle/>
          <a:p>
            <a:pPr algn="ctr">
              <a:lnSpc>
                <a:spcPct val="100000"/>
              </a:lnSpc>
              <a:defRPr/>
            </a:pPr>
            <a:r>
              <a:rPr lang="en-US" altLang="en-US" sz="4001" spc="-150" dirty="0">
                <a:solidFill>
                  <a:schemeClr val="bg1"/>
                </a:solidFill>
                <a:latin typeface="Arial Black" panose="020B0A04020102020204" pitchFamily="34" charset="0"/>
                <a:cs typeface="Times New Roman" pitchFamily="18" charset="0"/>
              </a:rPr>
              <a:t>In Business, Governments, </a:t>
            </a:r>
            <a:r>
              <a:rPr lang="en-US" altLang="en-US" sz="4001" spc="-150" dirty="0" smtClean="0">
                <a:solidFill>
                  <a:schemeClr val="bg1"/>
                </a:solidFill>
                <a:latin typeface="Arial Black" panose="020B0A04020102020204" pitchFamily="34" charset="0"/>
                <a:cs typeface="Times New Roman" pitchFamily="18" charset="0"/>
              </a:rPr>
              <a:t>NGOs, Trade Unions and Philanthropies</a:t>
            </a:r>
            <a:endParaRPr lang="en-US" altLang="en-US" sz="4001" spc="-150" dirty="0">
              <a:solidFill>
                <a:schemeClr val="bg1"/>
              </a:solidFill>
              <a:latin typeface="Arial Black" panose="020B0A04020102020204" pitchFamily="34" charset="0"/>
              <a:cs typeface="Times New Roman" pitchFamily="18" charset="0"/>
            </a:endParaRPr>
          </a:p>
        </p:txBody>
      </p:sp>
      <p:sp>
        <p:nvSpPr>
          <p:cNvPr id="67" name="Rectangle 66"/>
          <p:cNvSpPr/>
          <p:nvPr/>
        </p:nvSpPr>
        <p:spPr>
          <a:xfrm>
            <a:off x="7233" y="2389341"/>
            <a:ext cx="23377716" cy="815608"/>
          </a:xfrm>
          <a:prstGeom prst="rect">
            <a:avLst/>
          </a:prstGeom>
        </p:spPr>
        <p:txBody>
          <a:bodyPr wrap="square">
            <a:spAutoFit/>
          </a:bodyPr>
          <a:lstStyle/>
          <a:p>
            <a:pPr algn="ctr">
              <a:lnSpc>
                <a:spcPct val="100000"/>
              </a:lnSpc>
              <a:defRPr/>
            </a:pPr>
            <a:r>
              <a:rPr lang="en-US" sz="4700" dirty="0">
                <a:solidFill>
                  <a:schemeClr val="bg1"/>
                </a:solidFill>
                <a:latin typeface="Arial Black" panose="020B0A04020102020204" pitchFamily="34" charset="0"/>
                <a:cs typeface="Times New Roman" pitchFamily="18" charset="0"/>
              </a:rPr>
              <a:t>  </a:t>
            </a:r>
            <a:endParaRPr lang="en-US" sz="4500" dirty="0">
              <a:solidFill>
                <a:schemeClr val="bg1"/>
              </a:solidFill>
              <a:latin typeface="Arial Black" panose="020B0A04020102020204" pitchFamily="34" charset="0"/>
              <a:cs typeface="Times New Roman" pitchFamily="18" charset="0"/>
            </a:endParaRPr>
          </a:p>
        </p:txBody>
      </p:sp>
      <p:sp>
        <p:nvSpPr>
          <p:cNvPr id="72" name="Rectangle 71"/>
          <p:cNvSpPr/>
          <p:nvPr/>
        </p:nvSpPr>
        <p:spPr>
          <a:xfrm>
            <a:off x="-17467" y="384658"/>
            <a:ext cx="23436771" cy="1169551"/>
          </a:xfrm>
          <a:prstGeom prst="rect">
            <a:avLst/>
          </a:prstGeom>
        </p:spPr>
        <p:txBody>
          <a:bodyPr wrap="square">
            <a:spAutoFit/>
          </a:bodyPr>
          <a:lstStyle/>
          <a:p>
            <a:pPr algn="ctr">
              <a:lnSpc>
                <a:spcPct val="100000"/>
              </a:lnSpc>
              <a:defRPr/>
            </a:pPr>
            <a:r>
              <a:rPr lang="en-US" sz="7000" dirty="0">
                <a:solidFill>
                  <a:schemeClr val="bg1"/>
                </a:solidFill>
                <a:latin typeface="Arial Black" panose="020B0A04020102020204" pitchFamily="34" charset="0"/>
                <a:cs typeface="Times New Roman" pitchFamily="18" charset="0"/>
              </a:rPr>
              <a:t>Harvard University Global System</a:t>
            </a:r>
            <a:r>
              <a:rPr lang="en-US" sz="7200" baseline="20000" dirty="0">
                <a:solidFill>
                  <a:schemeClr val="bg1"/>
                </a:solidFill>
                <a:latin typeface="Arial Black" panose="020B0A04020102020204" pitchFamily="34" charset="0"/>
                <a:cs typeface="Times New Roman" pitchFamily="18" charset="0"/>
              </a:rPr>
              <a:t>™</a:t>
            </a:r>
          </a:p>
        </p:txBody>
      </p:sp>
      <p:sp>
        <p:nvSpPr>
          <p:cNvPr id="40" name="Rectangle 39"/>
          <p:cNvSpPr/>
          <p:nvPr/>
        </p:nvSpPr>
        <p:spPr>
          <a:xfrm>
            <a:off x="-8232" y="1439862"/>
            <a:ext cx="23407334" cy="769441"/>
          </a:xfrm>
          <a:prstGeom prst="rect">
            <a:avLst/>
          </a:prstGeom>
        </p:spPr>
        <p:txBody>
          <a:bodyPr wrap="square">
            <a:spAutoFit/>
          </a:bodyPr>
          <a:lstStyle/>
          <a:p>
            <a:pPr algn="ctr">
              <a:lnSpc>
                <a:spcPct val="100000"/>
              </a:lnSpc>
              <a:defRPr/>
            </a:pPr>
            <a:r>
              <a:rPr lang="en-US" sz="4400" dirty="0">
                <a:solidFill>
                  <a:schemeClr val="bg1"/>
                </a:solidFill>
                <a:latin typeface="Arial Black" panose="020B0A04020102020204" pitchFamily="34" charset="0"/>
                <a:cs typeface="Times New Roman" pitchFamily="18" charset="0"/>
              </a:rPr>
              <a:t>User Testimonials from Innovators: CEOs, Policy-Makers,</a:t>
            </a:r>
            <a:endParaRPr lang="en-US" altLang="en-US" sz="4001" dirty="0">
              <a:solidFill>
                <a:schemeClr val="bg1"/>
              </a:solidFill>
              <a:latin typeface="Arial Black" panose="020B0A04020102020204" pitchFamily="34" charset="0"/>
              <a:cs typeface="Times New Roman" panose="02020603050405020304" pitchFamily="18" charset="0"/>
            </a:endParaRPr>
          </a:p>
        </p:txBody>
      </p:sp>
      <p:sp>
        <p:nvSpPr>
          <p:cNvPr id="41" name="Rectangle 40"/>
          <p:cNvSpPr/>
          <p:nvPr/>
        </p:nvSpPr>
        <p:spPr>
          <a:xfrm>
            <a:off x="-8232" y="2142498"/>
            <a:ext cx="23407334" cy="708014"/>
          </a:xfrm>
          <a:prstGeom prst="rect">
            <a:avLst/>
          </a:prstGeom>
        </p:spPr>
        <p:txBody>
          <a:bodyPr wrap="square">
            <a:spAutoFit/>
          </a:bodyPr>
          <a:lstStyle/>
          <a:p>
            <a:pPr algn="ctr">
              <a:lnSpc>
                <a:spcPct val="100000"/>
              </a:lnSpc>
              <a:defRPr/>
            </a:pPr>
            <a:r>
              <a:rPr lang="en-US" sz="4001" dirty="0">
                <a:solidFill>
                  <a:schemeClr val="bg1"/>
                </a:solidFill>
                <a:latin typeface="Arial Black" panose="020B0A04020102020204" pitchFamily="34" charset="0"/>
                <a:cs typeface="Times New Roman" pitchFamily="18" charset="0"/>
              </a:rPr>
              <a:t>Team Leaders, Scientists, Engineers and Executive Assistants</a:t>
            </a:r>
            <a:endParaRPr lang="en-US" altLang="en-US" sz="4001" dirty="0">
              <a:solidFill>
                <a:schemeClr val="bg1"/>
              </a:solidFill>
              <a:latin typeface="Arial Black" panose="020B0A04020102020204" pitchFamily="34" charset="0"/>
              <a:cs typeface="Times New Roman" panose="02020603050405020304" pitchFamily="18" charset="0"/>
            </a:endParaRPr>
          </a:p>
        </p:txBody>
      </p:sp>
      <p:sp>
        <p:nvSpPr>
          <p:cNvPr id="42" name="Rectangle 41"/>
          <p:cNvSpPr/>
          <p:nvPr/>
        </p:nvSpPr>
        <p:spPr>
          <a:xfrm>
            <a:off x="89" y="4160520"/>
            <a:ext cx="23407333" cy="1297791"/>
          </a:xfrm>
          <a:prstGeom prst="rect">
            <a:avLst/>
          </a:prstGeom>
        </p:spPr>
        <p:txBody>
          <a:bodyPr wrap="square">
            <a:spAutoFit/>
          </a:bodyPr>
          <a:lstStyle/>
          <a:p>
            <a:pPr algn="ctr">
              <a:lnSpc>
                <a:spcPts val="4700"/>
              </a:lnSpc>
              <a:defRPr/>
            </a:pPr>
            <a:r>
              <a:rPr lang="en-US" sz="3799" spc="-121" dirty="0">
                <a:solidFill>
                  <a:schemeClr val="bg1"/>
                </a:solidFill>
                <a:latin typeface="Arial Black" panose="020B0A04020102020204" pitchFamily="34" charset="0"/>
                <a:cs typeface="Times New Roman" pitchFamily="18" charset="0"/>
              </a:rPr>
              <a:t>  </a:t>
            </a:r>
            <a:r>
              <a:rPr lang="en-US" sz="3799" spc="-121" dirty="0" smtClean="0">
                <a:solidFill>
                  <a:schemeClr val="bg1"/>
                </a:solidFill>
                <a:latin typeface="Arial Black" panose="020B0A04020102020204" pitchFamily="34" charset="0"/>
                <a:cs typeface="Times New Roman" pitchFamily="18" charset="0"/>
              </a:rPr>
              <a:t> </a:t>
            </a:r>
            <a:r>
              <a:rPr lang="en-US" sz="3800" spc="-90" dirty="0" smtClean="0">
                <a:solidFill>
                  <a:schemeClr val="bg1"/>
                </a:solidFill>
                <a:latin typeface="Arial Black" panose="020B0A04020102020204" pitchFamily="34" charset="0"/>
                <a:cs typeface="Times New Roman" pitchFamily="18" charset="0"/>
              </a:rPr>
              <a:t>Who </a:t>
            </a:r>
            <a:r>
              <a:rPr lang="en-US" sz="3800" spc="-90" dirty="0">
                <a:solidFill>
                  <a:schemeClr val="bg1"/>
                </a:solidFill>
                <a:latin typeface="Arial Black" panose="020B0A04020102020204" pitchFamily="34" charset="0"/>
                <a:cs typeface="Times New Roman" pitchFamily="18" charset="0"/>
              </a:rPr>
              <a:t>Applied the System to:</a:t>
            </a:r>
            <a:br>
              <a:rPr lang="en-US" sz="3800" spc="-90" dirty="0">
                <a:solidFill>
                  <a:schemeClr val="bg1"/>
                </a:solidFill>
                <a:latin typeface="Arial Black" panose="020B0A04020102020204" pitchFamily="34" charset="0"/>
                <a:cs typeface="Times New Roman" pitchFamily="18" charset="0"/>
              </a:rPr>
            </a:br>
            <a:r>
              <a:rPr lang="en-US" sz="3993" spc="-121" dirty="0">
                <a:solidFill>
                  <a:schemeClr val="bg1"/>
                </a:solidFill>
                <a:latin typeface="Arial Black" panose="020B0A04020102020204" pitchFamily="34" charset="0"/>
                <a:cs typeface="Times New Roman" pitchFamily="18" charset="0"/>
              </a:rPr>
              <a:t> </a:t>
            </a:r>
            <a:r>
              <a:rPr lang="en-US" sz="3800" spc="-120" dirty="0">
                <a:solidFill>
                  <a:schemeClr val="bg1"/>
                </a:solidFill>
                <a:latin typeface="Arial Black" panose="020B0A04020102020204" pitchFamily="34" charset="0"/>
                <a:cs typeface="Times New Roman" pitchFamily="18" charset="0"/>
              </a:rPr>
              <a:t>Save Thousands Lives; </a:t>
            </a:r>
            <a:r>
              <a:rPr lang="en-US" sz="3800" spc="-120" dirty="0" smtClean="0">
                <a:solidFill>
                  <a:schemeClr val="bg1"/>
                </a:solidFill>
                <a:latin typeface="Arial Black" panose="020B0A04020102020204" pitchFamily="34" charset="0"/>
                <a:cs typeface="Times New Roman" pitchFamily="18" charset="0"/>
              </a:rPr>
              <a:t>Reduce </a:t>
            </a:r>
            <a:r>
              <a:rPr lang="en-US" sz="3800" spc="-120" dirty="0">
                <a:solidFill>
                  <a:schemeClr val="bg1"/>
                </a:solidFill>
                <a:latin typeface="Arial Black" panose="020B0A04020102020204" pitchFamily="34" charset="0"/>
                <a:cs typeface="Times New Roman" pitchFamily="18" charset="0"/>
              </a:rPr>
              <a:t>Serious Injuries</a:t>
            </a:r>
            <a:r>
              <a:rPr lang="en-US" sz="3800" spc="-120" dirty="0" smtClean="0">
                <a:solidFill>
                  <a:schemeClr val="bg1"/>
                </a:solidFill>
                <a:latin typeface="Arial Black" panose="020B0A04020102020204" pitchFamily="34" charset="0"/>
                <a:cs typeface="Times New Roman" pitchFamily="18" charset="0"/>
              </a:rPr>
              <a:t>;</a:t>
            </a:r>
            <a:endParaRPr lang="en-US" sz="3800" spc="-120" dirty="0">
              <a:solidFill>
                <a:schemeClr val="bg1"/>
              </a:solidFill>
              <a:latin typeface="Arial Black" panose="020B0A04020102020204" pitchFamily="34" charset="0"/>
              <a:cs typeface="Times New Roman" pitchFamily="18" charset="0"/>
            </a:endParaRPr>
          </a:p>
        </p:txBody>
      </p:sp>
      <p:sp>
        <p:nvSpPr>
          <p:cNvPr id="43" name="Rectangle 42"/>
          <p:cNvSpPr/>
          <p:nvPr/>
        </p:nvSpPr>
        <p:spPr>
          <a:xfrm>
            <a:off x="-109728" y="8811689"/>
            <a:ext cx="23407333" cy="784830"/>
          </a:xfrm>
          <a:prstGeom prst="rect">
            <a:avLst/>
          </a:prstGeom>
        </p:spPr>
        <p:txBody>
          <a:bodyPr wrap="square">
            <a:spAutoFit/>
          </a:bodyPr>
          <a:lstStyle/>
          <a:p>
            <a:pPr algn="ctr">
              <a:lnSpc>
                <a:spcPts val="5376"/>
              </a:lnSpc>
              <a:defRPr/>
            </a:pPr>
            <a:r>
              <a:rPr lang="en-US" sz="3900" spc="-120" dirty="0">
                <a:solidFill>
                  <a:schemeClr val="bg1"/>
                </a:solidFill>
                <a:latin typeface="Arial Black" panose="020B0A04020102020204" pitchFamily="34" charset="0"/>
                <a:cs typeface="Times New Roman" pitchFamily="18" charset="0"/>
              </a:rPr>
              <a:t>Manage Small and Multibillion-Dollar </a:t>
            </a:r>
            <a:r>
              <a:rPr lang="en-US" sz="3900" spc="-120" dirty="0" smtClean="0">
                <a:solidFill>
                  <a:schemeClr val="bg1"/>
                </a:solidFill>
                <a:latin typeface="Arial Black" panose="020B0A04020102020204" pitchFamily="34" charset="0"/>
                <a:cs typeface="Times New Roman" pitchFamily="18" charset="0"/>
              </a:rPr>
              <a:t>Projects Worldwide;</a:t>
            </a:r>
            <a:endParaRPr lang="en-US" sz="3900" spc="-120" dirty="0">
              <a:solidFill>
                <a:schemeClr val="bg1"/>
              </a:solidFill>
              <a:latin typeface="Arial Black" panose="020B0A04020102020204" pitchFamily="34" charset="0"/>
              <a:cs typeface="Times New Roman" pitchFamily="18" charset="0"/>
            </a:endParaRPr>
          </a:p>
        </p:txBody>
      </p:sp>
      <p:sp>
        <p:nvSpPr>
          <p:cNvPr id="73" name="Rectangle 72"/>
          <p:cNvSpPr/>
          <p:nvPr/>
        </p:nvSpPr>
        <p:spPr>
          <a:xfrm>
            <a:off x="-137160" y="9552974"/>
            <a:ext cx="23407333" cy="1446550"/>
          </a:xfrm>
          <a:prstGeom prst="rect">
            <a:avLst/>
          </a:prstGeom>
        </p:spPr>
        <p:txBody>
          <a:bodyPr wrap="square">
            <a:spAutoFit/>
          </a:bodyPr>
          <a:lstStyle/>
          <a:p>
            <a:pPr algn="ctr">
              <a:lnSpc>
                <a:spcPct val="110000"/>
              </a:lnSpc>
              <a:defRPr/>
            </a:pPr>
            <a:r>
              <a:rPr lang="en-US" sz="4000" spc="-160" dirty="0">
                <a:solidFill>
                  <a:schemeClr val="bg1"/>
                </a:solidFill>
                <a:latin typeface="Arial Black" panose="020B0A04020102020204" pitchFamily="34" charset="0"/>
                <a:cs typeface="Times New Roman" pitchFamily="18" charset="0"/>
              </a:rPr>
              <a:t>Build Trust; Excel in </a:t>
            </a:r>
            <a:r>
              <a:rPr lang="en-US" sz="4000" spc="-160" dirty="0" smtClean="0">
                <a:solidFill>
                  <a:schemeClr val="bg1"/>
                </a:solidFill>
                <a:latin typeface="Arial Black" panose="020B0A04020102020204" pitchFamily="34" charset="0"/>
                <a:cs typeface="Times New Roman" pitchFamily="18" charset="0"/>
              </a:rPr>
              <a:t>Safety and Customer </a:t>
            </a:r>
            <a:r>
              <a:rPr lang="en-US" sz="4000" spc="-160" dirty="0">
                <a:solidFill>
                  <a:schemeClr val="bg1"/>
                </a:solidFill>
                <a:latin typeface="Arial Black" panose="020B0A04020102020204" pitchFamily="34" charset="0"/>
                <a:cs typeface="Times New Roman" pitchFamily="18" charset="0"/>
              </a:rPr>
              <a:t>Service</a:t>
            </a:r>
            <a:r>
              <a:rPr lang="en-US" sz="3600" spc="-150" dirty="0">
                <a:solidFill>
                  <a:schemeClr val="bg1"/>
                </a:solidFill>
                <a:latin typeface="Arial Black" panose="020B0A04020102020204" pitchFamily="34" charset="0"/>
                <a:cs typeface="Times New Roman" pitchFamily="18" charset="0"/>
              </a:rPr>
              <a:t/>
            </a:r>
            <a:br>
              <a:rPr lang="en-US" sz="3600" spc="-150" dirty="0">
                <a:solidFill>
                  <a:schemeClr val="bg1"/>
                </a:solidFill>
                <a:latin typeface="Arial Black" panose="020B0A04020102020204" pitchFamily="34" charset="0"/>
                <a:cs typeface="Times New Roman" pitchFamily="18" charset="0"/>
              </a:rPr>
            </a:br>
            <a:r>
              <a:rPr lang="en-US" sz="4000" spc="-60" dirty="0">
                <a:solidFill>
                  <a:schemeClr val="bg1"/>
                </a:solidFill>
                <a:latin typeface="Arial Black" panose="020B0A04020102020204" pitchFamily="34" charset="0"/>
                <a:cs typeface="Times New Roman" pitchFamily="18" charset="0"/>
              </a:rPr>
              <a:t>and Outpace</a:t>
            </a:r>
            <a:r>
              <a:rPr lang="fr-CA" sz="4000" spc="-60" dirty="0">
                <a:solidFill>
                  <a:schemeClr val="bg1"/>
                </a:solidFill>
                <a:latin typeface="Arial Black" panose="020B0A04020102020204" pitchFamily="34" charset="0"/>
                <a:cs typeface="Times New Roman" pitchFamily="18" charset="0"/>
              </a:rPr>
              <a:t> the </a:t>
            </a:r>
            <a:r>
              <a:rPr lang="en-US" sz="4000" spc="-60" dirty="0">
                <a:solidFill>
                  <a:schemeClr val="bg1"/>
                </a:solidFill>
                <a:latin typeface="Arial Black" panose="020B0A04020102020204" pitchFamily="34" charset="0"/>
                <a:cs typeface="Times New Roman" pitchFamily="18" charset="0"/>
              </a:rPr>
              <a:t>Competition</a:t>
            </a:r>
            <a:r>
              <a:rPr lang="fr-CA" sz="4000" spc="-60" dirty="0">
                <a:solidFill>
                  <a:schemeClr val="bg1"/>
                </a:solidFill>
                <a:latin typeface="Arial Black" panose="020B0A04020102020204" pitchFamily="34" charset="0"/>
                <a:cs typeface="Times New Roman" pitchFamily="18" charset="0"/>
              </a:rPr>
              <a:t>. </a:t>
            </a:r>
            <a:endParaRPr lang="en-US" sz="4000" spc="-60" dirty="0">
              <a:solidFill>
                <a:schemeClr val="bg1"/>
              </a:solidFill>
              <a:latin typeface="Arial Black" panose="020B0A04020102020204" pitchFamily="34" charset="0"/>
              <a:cs typeface="Times New Roman" pitchFamily="18" charset="0"/>
            </a:endParaRPr>
          </a:p>
        </p:txBody>
      </p:sp>
      <p:sp>
        <p:nvSpPr>
          <p:cNvPr id="74" name="Rectangle 73"/>
          <p:cNvSpPr/>
          <p:nvPr/>
        </p:nvSpPr>
        <p:spPr>
          <a:xfrm>
            <a:off x="268" y="5440362"/>
            <a:ext cx="23407333" cy="707886"/>
          </a:xfrm>
          <a:prstGeom prst="rect">
            <a:avLst/>
          </a:prstGeom>
        </p:spPr>
        <p:txBody>
          <a:bodyPr wrap="square">
            <a:spAutoFit/>
          </a:bodyPr>
          <a:lstStyle/>
          <a:p>
            <a:pPr algn="ctr">
              <a:lnSpc>
                <a:spcPts val="4800"/>
              </a:lnSpc>
              <a:defRPr/>
            </a:pPr>
            <a:r>
              <a:rPr lang="en-US" sz="3800" spc="-90" dirty="0" smtClean="0">
                <a:solidFill>
                  <a:schemeClr val="bg1"/>
                </a:solidFill>
                <a:latin typeface="Arial Black" panose="020B0A04020102020204" pitchFamily="34" charset="0"/>
                <a:cs typeface="Times New Roman" pitchFamily="18" charset="0"/>
              </a:rPr>
              <a:t>Tackle Climate Change, Inequity, Injustice and Conflict;</a:t>
            </a:r>
            <a:endParaRPr lang="en-US" sz="3800" spc="-90" dirty="0">
              <a:solidFill>
                <a:schemeClr val="bg1"/>
              </a:solidFill>
              <a:latin typeface="Arial Black" panose="020B0A04020102020204" pitchFamily="34" charset="0"/>
              <a:cs typeface="Times New Roman" pitchFamily="18" charset="0"/>
            </a:endParaRPr>
          </a:p>
        </p:txBody>
      </p:sp>
      <p:sp>
        <p:nvSpPr>
          <p:cNvPr id="75" name="Rectangle 74"/>
          <p:cNvSpPr/>
          <p:nvPr/>
        </p:nvSpPr>
        <p:spPr>
          <a:xfrm>
            <a:off x="-6789" y="8145462"/>
            <a:ext cx="23407333" cy="784830"/>
          </a:xfrm>
          <a:prstGeom prst="rect">
            <a:avLst/>
          </a:prstGeom>
        </p:spPr>
        <p:txBody>
          <a:bodyPr wrap="square">
            <a:spAutoFit/>
          </a:bodyPr>
          <a:lstStyle/>
          <a:p>
            <a:pPr algn="ctr">
              <a:lnSpc>
                <a:spcPts val="5376"/>
              </a:lnSpc>
              <a:defRPr/>
            </a:pPr>
            <a:r>
              <a:rPr lang="en-US" sz="4001" spc="-40" dirty="0" smtClean="0">
                <a:solidFill>
                  <a:schemeClr val="bg1"/>
                </a:solidFill>
                <a:latin typeface="Arial Black" panose="020B0A04020102020204" pitchFamily="34" charset="0"/>
                <a:cs typeface="Times New Roman" pitchFamily="18" charset="0"/>
              </a:rPr>
              <a:t>Secure the Stakeholders’ Engagement</a:t>
            </a:r>
            <a:r>
              <a:rPr lang="en-US" sz="3993" spc="-40" dirty="0" smtClean="0">
                <a:solidFill>
                  <a:schemeClr val="bg1"/>
                </a:solidFill>
                <a:latin typeface="Arial Black" panose="020B0A04020102020204" pitchFamily="34" charset="0"/>
                <a:cs typeface="Times New Roman" pitchFamily="18" charset="0"/>
              </a:rPr>
              <a:t>; </a:t>
            </a:r>
            <a:r>
              <a:rPr lang="en-US" sz="3993" spc="-40" dirty="0">
                <a:solidFill>
                  <a:schemeClr val="bg1"/>
                </a:solidFill>
                <a:latin typeface="Arial Black" panose="020B0A04020102020204" pitchFamily="34" charset="0"/>
                <a:cs typeface="Times New Roman" pitchFamily="18" charset="0"/>
              </a:rPr>
              <a:t>Build Reliable Allies; </a:t>
            </a:r>
          </a:p>
        </p:txBody>
      </p:sp>
      <p:sp>
        <p:nvSpPr>
          <p:cNvPr id="76" name="Rectangle 75"/>
          <p:cNvSpPr/>
          <p:nvPr/>
        </p:nvSpPr>
        <p:spPr>
          <a:xfrm>
            <a:off x="-36576" y="6811962"/>
            <a:ext cx="23412680" cy="1426031"/>
          </a:xfrm>
          <a:prstGeom prst="rect">
            <a:avLst/>
          </a:prstGeom>
        </p:spPr>
        <p:txBody>
          <a:bodyPr wrap="square">
            <a:spAutoFit/>
          </a:bodyPr>
          <a:lstStyle/>
          <a:p>
            <a:pPr algn="ctr">
              <a:lnSpc>
                <a:spcPts val="5200"/>
              </a:lnSpc>
              <a:defRPr/>
            </a:pPr>
            <a:r>
              <a:rPr lang="en-US" sz="3900" spc="-120" dirty="0">
                <a:solidFill>
                  <a:schemeClr val="bg1"/>
                </a:solidFill>
                <a:latin typeface="Arial Black" panose="020B0A04020102020204" pitchFamily="34" charset="0"/>
                <a:cs typeface="Times New Roman" pitchFamily="18" charset="0"/>
              </a:rPr>
              <a:t>Harness the Power of Strategic Thinking, </a:t>
            </a:r>
            <a:r>
              <a:rPr lang="en-US" sz="3900" spc="-120" dirty="0" smtClean="0">
                <a:solidFill>
                  <a:schemeClr val="bg1"/>
                </a:solidFill>
                <a:latin typeface="Arial Black" panose="020B0A04020102020204" pitchFamily="34" charset="0"/>
                <a:cs typeface="Times New Roman" pitchFamily="18" charset="0"/>
              </a:rPr>
              <a:t>Collaborative Innovation,</a:t>
            </a:r>
          </a:p>
          <a:p>
            <a:pPr algn="ctr">
              <a:lnSpc>
                <a:spcPts val="5200"/>
              </a:lnSpc>
              <a:defRPr/>
            </a:pPr>
            <a:r>
              <a:rPr lang="en-US" sz="3900" spc="-130" dirty="0" smtClean="0">
                <a:solidFill>
                  <a:schemeClr val="bg1"/>
                </a:solidFill>
                <a:latin typeface="Arial Black" panose="020B0A04020102020204" pitchFamily="34" charset="0"/>
                <a:cs typeface="Times New Roman" pitchFamily="18" charset="0"/>
              </a:rPr>
              <a:t>Technology</a:t>
            </a:r>
            <a:r>
              <a:rPr lang="en-US" sz="3900" spc="-130" dirty="0">
                <a:solidFill>
                  <a:schemeClr val="bg1"/>
                </a:solidFill>
                <a:latin typeface="Arial Black" panose="020B0A04020102020204" pitchFamily="34" charset="0"/>
                <a:cs typeface="Times New Roman" pitchFamily="18" charset="0"/>
              </a:rPr>
              <a:t>, </a:t>
            </a:r>
            <a:r>
              <a:rPr lang="en-US" sz="3900" spc="-130" dirty="0" smtClean="0">
                <a:solidFill>
                  <a:schemeClr val="bg1"/>
                </a:solidFill>
                <a:latin typeface="Arial Black" panose="020B0A04020102020204" pitchFamily="34" charset="0"/>
                <a:cs typeface="Times New Roman" pitchFamily="18" charset="0"/>
              </a:rPr>
              <a:t>Intelligence and </a:t>
            </a:r>
            <a:r>
              <a:rPr lang="en-US" sz="3900" spc="-160" dirty="0" smtClean="0">
                <a:solidFill>
                  <a:schemeClr val="bg1"/>
                </a:solidFill>
                <a:latin typeface="Arial Black" panose="020B0A04020102020204" pitchFamily="34" charset="0"/>
                <a:cs typeface="Times New Roman" pitchFamily="18" charset="0"/>
              </a:rPr>
              <a:t>Negotiation to </a:t>
            </a:r>
            <a:r>
              <a:rPr lang="en-US" sz="3900" spc="-160" dirty="0">
                <a:solidFill>
                  <a:schemeClr val="bg1"/>
                </a:solidFill>
                <a:latin typeface="Arial Black" panose="020B0A04020102020204" pitchFamily="34" charset="0"/>
                <a:cs typeface="Times New Roman" pitchFamily="18" charset="0"/>
              </a:rPr>
              <a:t>Discover Novel Options;</a:t>
            </a:r>
          </a:p>
        </p:txBody>
      </p:sp>
      <p:sp>
        <p:nvSpPr>
          <p:cNvPr id="57"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
        <p:nvSpPr>
          <p:cNvPr id="58" name="Rectangle 57"/>
          <p:cNvSpPr/>
          <p:nvPr/>
        </p:nvSpPr>
        <p:spPr>
          <a:xfrm>
            <a:off x="-43550" y="6126480"/>
            <a:ext cx="23407333" cy="707886"/>
          </a:xfrm>
          <a:prstGeom prst="rect">
            <a:avLst/>
          </a:prstGeom>
        </p:spPr>
        <p:txBody>
          <a:bodyPr wrap="square">
            <a:spAutoFit/>
          </a:bodyPr>
          <a:lstStyle/>
          <a:p>
            <a:pPr algn="ctr">
              <a:lnSpc>
                <a:spcPts val="4800"/>
              </a:lnSpc>
              <a:defRPr/>
            </a:pPr>
            <a:r>
              <a:rPr lang="en-US" sz="4000" spc="-10" dirty="0" smtClean="0">
                <a:solidFill>
                  <a:schemeClr val="bg1"/>
                </a:solidFill>
                <a:latin typeface="Arial Black" panose="020B0A04020102020204" pitchFamily="34" charset="0"/>
                <a:cs typeface="Times New Roman" pitchFamily="18" charset="0"/>
              </a:rPr>
              <a:t>Mobilize</a:t>
            </a:r>
            <a:r>
              <a:rPr lang="en-US" sz="4000" spc="-10" dirty="0">
                <a:solidFill>
                  <a:schemeClr val="bg1"/>
                </a:solidFill>
                <a:latin typeface="Arial Black" panose="020B0A04020102020204" pitchFamily="34" charset="0"/>
                <a:cs typeface="Times New Roman" pitchFamily="18" charset="0"/>
              </a:rPr>
              <a:t>, Build, Coach and Retain Outstanding Teams;</a:t>
            </a:r>
          </a:p>
        </p:txBody>
      </p:sp>
    </p:spTree>
    <p:custDataLst>
      <p:tags r:id="rId1"/>
    </p:custDataLst>
    <p:extLst>
      <p:ext uri="{BB962C8B-B14F-4D97-AF65-F5344CB8AC3E}">
        <p14:creationId xmlns:p14="http://schemas.microsoft.com/office/powerpoint/2010/main" val="599006685"/>
      </p:ext>
    </p:extLst>
  </p:cSld>
  <p:clrMapOvr>
    <a:masterClrMapping/>
  </p:clrMapOvr>
  <mc:AlternateContent xmlns:mc="http://schemas.openxmlformats.org/markup-compatibility/2006" xmlns:p14="http://schemas.microsoft.com/office/powerpoint/2010/main">
    <mc:Choice Requires="p14">
      <p:transition spd="slow" p14:dur="2000" advTm="71061"/>
    </mc:Choice>
    <mc:Fallback xmlns="">
      <p:transition spd="slow" advTm="710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1000"/>
                                  </p:stCondLst>
                                  <p:childTnLst>
                                    <p:set>
                                      <p:cBhvr>
                                        <p:cTn id="6" dur="1" fill="hold">
                                          <p:stCondLst>
                                            <p:cond delay="0"/>
                                          </p:stCondLst>
                                        </p:cTn>
                                        <p:tgtEl>
                                          <p:spTgt spid="72"/>
                                        </p:tgtEl>
                                        <p:attrNameLst>
                                          <p:attrName>style.visibility</p:attrName>
                                        </p:attrNameLst>
                                      </p:cBhvr>
                                      <p:to>
                                        <p:strVal val="visible"/>
                                      </p:to>
                                    </p:set>
                                    <p:anim calcmode="lin" valueType="num">
                                      <p:cBhvr>
                                        <p:cTn id="7" dur="2000" fill="hold"/>
                                        <p:tgtEl>
                                          <p:spTgt spid="72"/>
                                        </p:tgtEl>
                                        <p:attrNameLst>
                                          <p:attrName>ppt_w</p:attrName>
                                        </p:attrNameLst>
                                      </p:cBhvr>
                                      <p:tavLst>
                                        <p:tav tm="0">
                                          <p:val>
                                            <p:strVal val="#ppt_w*0.70"/>
                                          </p:val>
                                        </p:tav>
                                        <p:tav tm="100000">
                                          <p:val>
                                            <p:strVal val="#ppt_w"/>
                                          </p:val>
                                        </p:tav>
                                      </p:tavLst>
                                    </p:anim>
                                    <p:anim calcmode="lin" valueType="num">
                                      <p:cBhvr>
                                        <p:cTn id="8" dur="2000" fill="hold"/>
                                        <p:tgtEl>
                                          <p:spTgt spid="72"/>
                                        </p:tgtEl>
                                        <p:attrNameLst>
                                          <p:attrName>ppt_h</p:attrName>
                                        </p:attrNameLst>
                                      </p:cBhvr>
                                      <p:tavLst>
                                        <p:tav tm="0">
                                          <p:val>
                                            <p:strVal val="#ppt_h"/>
                                          </p:val>
                                        </p:tav>
                                        <p:tav tm="100000">
                                          <p:val>
                                            <p:strVal val="#ppt_h"/>
                                          </p:val>
                                        </p:tav>
                                      </p:tavLst>
                                    </p:anim>
                                    <p:animEffect transition="in" filter="fade">
                                      <p:cBhvr>
                                        <p:cTn id="9" dur="20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2000"/>
                                  </p:stCondLst>
                                  <p:childTnLst>
                                    <p:set>
                                      <p:cBhvr>
                                        <p:cTn id="13" dur="1" fill="hold">
                                          <p:stCondLst>
                                            <p:cond delay="0"/>
                                          </p:stCondLst>
                                        </p:cTn>
                                        <p:tgtEl>
                                          <p:spTgt spid="40"/>
                                        </p:tgtEl>
                                        <p:attrNameLst>
                                          <p:attrName>style.visibility</p:attrName>
                                        </p:attrNameLst>
                                      </p:cBhvr>
                                      <p:to>
                                        <p:strVal val="visible"/>
                                      </p:to>
                                    </p:set>
                                    <p:anim calcmode="lin" valueType="num">
                                      <p:cBhvr>
                                        <p:cTn id="14" dur="2000" fill="hold"/>
                                        <p:tgtEl>
                                          <p:spTgt spid="40"/>
                                        </p:tgtEl>
                                        <p:attrNameLst>
                                          <p:attrName>ppt_w</p:attrName>
                                        </p:attrNameLst>
                                      </p:cBhvr>
                                      <p:tavLst>
                                        <p:tav tm="0">
                                          <p:val>
                                            <p:strVal val="#ppt_w*0.70"/>
                                          </p:val>
                                        </p:tav>
                                        <p:tav tm="100000">
                                          <p:val>
                                            <p:strVal val="#ppt_w"/>
                                          </p:val>
                                        </p:tav>
                                      </p:tavLst>
                                    </p:anim>
                                    <p:anim calcmode="lin" valueType="num">
                                      <p:cBhvr>
                                        <p:cTn id="15" dur="2000" fill="hold"/>
                                        <p:tgtEl>
                                          <p:spTgt spid="40"/>
                                        </p:tgtEl>
                                        <p:attrNameLst>
                                          <p:attrName>ppt_h</p:attrName>
                                        </p:attrNameLst>
                                      </p:cBhvr>
                                      <p:tavLst>
                                        <p:tav tm="0">
                                          <p:val>
                                            <p:strVal val="#ppt_h"/>
                                          </p:val>
                                        </p:tav>
                                        <p:tav tm="100000">
                                          <p:val>
                                            <p:strVal val="#ppt_h"/>
                                          </p:val>
                                        </p:tav>
                                      </p:tavLst>
                                    </p:anim>
                                    <p:animEffect transition="in" filter="fade">
                                      <p:cBhvr>
                                        <p:cTn id="16" dur="20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1000"/>
                                  </p:stCondLst>
                                  <p:childTnLst>
                                    <p:set>
                                      <p:cBhvr>
                                        <p:cTn id="20" dur="1" fill="hold">
                                          <p:stCondLst>
                                            <p:cond delay="0"/>
                                          </p:stCondLst>
                                        </p:cTn>
                                        <p:tgtEl>
                                          <p:spTgt spid="3"/>
                                        </p:tgtEl>
                                        <p:attrNameLst>
                                          <p:attrName>style.visibility</p:attrName>
                                        </p:attrNameLst>
                                      </p:cBhvr>
                                      <p:to>
                                        <p:strVal val="visible"/>
                                      </p:to>
                                    </p:set>
                                    <p:anim calcmode="lin" valueType="num">
                                      <p:cBhvr>
                                        <p:cTn id="21" dur="2000" fill="hold"/>
                                        <p:tgtEl>
                                          <p:spTgt spid="3"/>
                                        </p:tgtEl>
                                        <p:attrNameLst>
                                          <p:attrName>ppt_w</p:attrName>
                                        </p:attrNameLst>
                                      </p:cBhvr>
                                      <p:tavLst>
                                        <p:tav tm="0">
                                          <p:val>
                                            <p:strVal val="#ppt_w*0.70"/>
                                          </p:val>
                                        </p:tav>
                                        <p:tav tm="100000">
                                          <p:val>
                                            <p:strVal val="#ppt_w"/>
                                          </p:val>
                                        </p:tav>
                                      </p:tavLst>
                                    </p:anim>
                                    <p:anim calcmode="lin" valueType="num">
                                      <p:cBhvr>
                                        <p:cTn id="22" dur="2000" fill="hold"/>
                                        <p:tgtEl>
                                          <p:spTgt spid="3"/>
                                        </p:tgtEl>
                                        <p:attrNameLst>
                                          <p:attrName>ppt_h</p:attrName>
                                        </p:attrNameLst>
                                      </p:cBhvr>
                                      <p:tavLst>
                                        <p:tav tm="0">
                                          <p:val>
                                            <p:strVal val="#ppt_h"/>
                                          </p:val>
                                        </p:tav>
                                        <p:tav tm="100000">
                                          <p:val>
                                            <p:strVal val="#ppt_h"/>
                                          </p:val>
                                        </p:tav>
                                      </p:tavLst>
                                    </p:anim>
                                    <p:animEffect transition="in" filter="fade">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2000"/>
                                  </p:stCondLst>
                                  <p:childTnLst>
                                    <p:set>
                                      <p:cBhvr>
                                        <p:cTn id="27" dur="1" fill="hold">
                                          <p:stCondLst>
                                            <p:cond delay="0"/>
                                          </p:stCondLst>
                                        </p:cTn>
                                        <p:tgtEl>
                                          <p:spTgt spid="41"/>
                                        </p:tgtEl>
                                        <p:attrNameLst>
                                          <p:attrName>style.visibility</p:attrName>
                                        </p:attrNameLst>
                                      </p:cBhvr>
                                      <p:to>
                                        <p:strVal val="visible"/>
                                      </p:to>
                                    </p:set>
                                    <p:anim calcmode="lin" valueType="num">
                                      <p:cBhvr>
                                        <p:cTn id="28" dur="1000" fill="hold"/>
                                        <p:tgtEl>
                                          <p:spTgt spid="41"/>
                                        </p:tgtEl>
                                        <p:attrNameLst>
                                          <p:attrName>ppt_w</p:attrName>
                                        </p:attrNameLst>
                                      </p:cBhvr>
                                      <p:tavLst>
                                        <p:tav tm="0">
                                          <p:val>
                                            <p:strVal val="#ppt_w*0.70"/>
                                          </p:val>
                                        </p:tav>
                                        <p:tav tm="100000">
                                          <p:val>
                                            <p:strVal val="#ppt_w"/>
                                          </p:val>
                                        </p:tav>
                                      </p:tavLst>
                                    </p:anim>
                                    <p:anim calcmode="lin" valueType="num">
                                      <p:cBhvr>
                                        <p:cTn id="29" dur="1000" fill="hold"/>
                                        <p:tgtEl>
                                          <p:spTgt spid="41"/>
                                        </p:tgtEl>
                                        <p:attrNameLst>
                                          <p:attrName>ppt_h</p:attrName>
                                        </p:attrNameLst>
                                      </p:cBhvr>
                                      <p:tavLst>
                                        <p:tav tm="0">
                                          <p:val>
                                            <p:strVal val="#ppt_h"/>
                                          </p:val>
                                        </p:tav>
                                        <p:tav tm="100000">
                                          <p:val>
                                            <p:strVal val="#ppt_h"/>
                                          </p:val>
                                        </p:tav>
                                      </p:tavLst>
                                    </p:anim>
                                    <p:animEffect transition="in" filter="fade">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0.70"/>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2000"/>
                                  </p:stCondLst>
                                  <p:childTnLst>
                                    <p:set>
                                      <p:cBhvr>
                                        <p:cTn id="41" dur="1" fill="hold">
                                          <p:stCondLst>
                                            <p:cond delay="0"/>
                                          </p:stCondLst>
                                        </p:cTn>
                                        <p:tgtEl>
                                          <p:spTgt spid="66"/>
                                        </p:tgtEl>
                                        <p:attrNameLst>
                                          <p:attrName>style.visibility</p:attrName>
                                        </p:attrNameLst>
                                      </p:cBhvr>
                                      <p:to>
                                        <p:strVal val="visible"/>
                                      </p:to>
                                    </p:set>
                                    <p:anim calcmode="lin" valueType="num">
                                      <p:cBhvr>
                                        <p:cTn id="42" dur="1000" fill="hold"/>
                                        <p:tgtEl>
                                          <p:spTgt spid="66"/>
                                        </p:tgtEl>
                                        <p:attrNameLst>
                                          <p:attrName>ppt_w</p:attrName>
                                        </p:attrNameLst>
                                      </p:cBhvr>
                                      <p:tavLst>
                                        <p:tav tm="0">
                                          <p:val>
                                            <p:strVal val="#ppt_w*0.70"/>
                                          </p:val>
                                        </p:tav>
                                        <p:tav tm="100000">
                                          <p:val>
                                            <p:strVal val="#ppt_w"/>
                                          </p:val>
                                        </p:tav>
                                      </p:tavLst>
                                    </p:anim>
                                    <p:anim calcmode="lin" valueType="num">
                                      <p:cBhvr>
                                        <p:cTn id="43" dur="1000" fill="hold"/>
                                        <p:tgtEl>
                                          <p:spTgt spid="66"/>
                                        </p:tgtEl>
                                        <p:attrNameLst>
                                          <p:attrName>ppt_h</p:attrName>
                                        </p:attrNameLst>
                                      </p:cBhvr>
                                      <p:tavLst>
                                        <p:tav tm="0">
                                          <p:val>
                                            <p:strVal val="#ppt_h"/>
                                          </p:val>
                                        </p:tav>
                                        <p:tav tm="100000">
                                          <p:val>
                                            <p:strVal val="#ppt_h"/>
                                          </p:val>
                                        </p:tav>
                                      </p:tavLst>
                                    </p:anim>
                                    <p:animEffect transition="in" filter="fade">
                                      <p:cBhvr>
                                        <p:cTn id="44" dur="10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strVal val="#ppt_w*0.70"/>
                                          </p:val>
                                        </p:tav>
                                        <p:tav tm="100000">
                                          <p:val>
                                            <p:strVal val="#ppt_w"/>
                                          </p:val>
                                        </p:tav>
                                      </p:tavLst>
                                    </p:anim>
                                    <p:anim calcmode="lin" valueType="num">
                                      <p:cBhvr>
                                        <p:cTn id="50" dur="1000" fill="hold"/>
                                        <p:tgtEl>
                                          <p:spTgt spid="5"/>
                                        </p:tgtEl>
                                        <p:attrNameLst>
                                          <p:attrName>ppt_h</p:attrName>
                                        </p:attrNameLst>
                                      </p:cBhvr>
                                      <p:tavLst>
                                        <p:tav tm="0">
                                          <p:val>
                                            <p:strVal val="#ppt_h"/>
                                          </p:val>
                                        </p:tav>
                                        <p:tav tm="100000">
                                          <p:val>
                                            <p:strVal val="#ppt_h"/>
                                          </p:val>
                                        </p:tav>
                                      </p:tavLst>
                                    </p:anim>
                                    <p:animEffect transition="in" filter="fade">
                                      <p:cBhvr>
                                        <p:cTn id="51" dur="10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heel(1)">
                                      <p:cBhvr>
                                        <p:cTn id="60" dur="2000"/>
                                        <p:tgtEl>
                                          <p:spTgt spid="63"/>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p:cTn id="65" dur="1000" fill="hold"/>
                                        <p:tgtEl>
                                          <p:spTgt spid="42"/>
                                        </p:tgtEl>
                                        <p:attrNameLst>
                                          <p:attrName>ppt_w</p:attrName>
                                        </p:attrNameLst>
                                      </p:cBhvr>
                                      <p:tavLst>
                                        <p:tav tm="0">
                                          <p:val>
                                            <p:strVal val="#ppt_w*0.70"/>
                                          </p:val>
                                        </p:tav>
                                        <p:tav tm="100000">
                                          <p:val>
                                            <p:strVal val="#ppt_w"/>
                                          </p:val>
                                        </p:tav>
                                      </p:tavLst>
                                    </p:anim>
                                    <p:anim calcmode="lin" valueType="num">
                                      <p:cBhvr>
                                        <p:cTn id="66" dur="1000" fill="hold"/>
                                        <p:tgtEl>
                                          <p:spTgt spid="42"/>
                                        </p:tgtEl>
                                        <p:attrNameLst>
                                          <p:attrName>ppt_h</p:attrName>
                                        </p:attrNameLst>
                                      </p:cBhvr>
                                      <p:tavLst>
                                        <p:tav tm="0">
                                          <p:val>
                                            <p:strVal val="#ppt_h"/>
                                          </p:val>
                                        </p:tav>
                                        <p:tav tm="100000">
                                          <p:val>
                                            <p:strVal val="#ppt_h"/>
                                          </p:val>
                                        </p:tav>
                                      </p:tavLst>
                                    </p:anim>
                                    <p:animEffect transition="in" filter="fade">
                                      <p:cBhvr>
                                        <p:cTn id="67" dur="1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 calcmode="lin" valueType="num">
                                      <p:cBhvr>
                                        <p:cTn id="72" dur="1000" fill="hold"/>
                                        <p:tgtEl>
                                          <p:spTgt spid="74"/>
                                        </p:tgtEl>
                                        <p:attrNameLst>
                                          <p:attrName>ppt_w</p:attrName>
                                        </p:attrNameLst>
                                      </p:cBhvr>
                                      <p:tavLst>
                                        <p:tav tm="0">
                                          <p:val>
                                            <p:strVal val="#ppt_w*0.70"/>
                                          </p:val>
                                        </p:tav>
                                        <p:tav tm="100000">
                                          <p:val>
                                            <p:strVal val="#ppt_w"/>
                                          </p:val>
                                        </p:tav>
                                      </p:tavLst>
                                    </p:anim>
                                    <p:anim calcmode="lin" valueType="num">
                                      <p:cBhvr>
                                        <p:cTn id="73" dur="1000" fill="hold"/>
                                        <p:tgtEl>
                                          <p:spTgt spid="74"/>
                                        </p:tgtEl>
                                        <p:attrNameLst>
                                          <p:attrName>ppt_h</p:attrName>
                                        </p:attrNameLst>
                                      </p:cBhvr>
                                      <p:tavLst>
                                        <p:tav tm="0">
                                          <p:val>
                                            <p:strVal val="#ppt_h"/>
                                          </p:val>
                                        </p:tav>
                                        <p:tav tm="100000">
                                          <p:val>
                                            <p:strVal val="#ppt_h"/>
                                          </p:val>
                                        </p:tav>
                                      </p:tavLst>
                                    </p:anim>
                                    <p:animEffect transition="in" filter="fade">
                                      <p:cBhvr>
                                        <p:cTn id="74" dur="1000"/>
                                        <p:tgtEl>
                                          <p:spTgt spid="7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p:cTn id="79" dur="1000" fill="hold"/>
                                        <p:tgtEl>
                                          <p:spTgt spid="58"/>
                                        </p:tgtEl>
                                        <p:attrNameLst>
                                          <p:attrName>ppt_w</p:attrName>
                                        </p:attrNameLst>
                                      </p:cBhvr>
                                      <p:tavLst>
                                        <p:tav tm="0">
                                          <p:val>
                                            <p:strVal val="#ppt_w*0.70"/>
                                          </p:val>
                                        </p:tav>
                                        <p:tav tm="100000">
                                          <p:val>
                                            <p:strVal val="#ppt_w"/>
                                          </p:val>
                                        </p:tav>
                                      </p:tavLst>
                                    </p:anim>
                                    <p:anim calcmode="lin" valueType="num">
                                      <p:cBhvr>
                                        <p:cTn id="80" dur="1000" fill="hold"/>
                                        <p:tgtEl>
                                          <p:spTgt spid="58"/>
                                        </p:tgtEl>
                                        <p:attrNameLst>
                                          <p:attrName>ppt_h</p:attrName>
                                        </p:attrNameLst>
                                      </p:cBhvr>
                                      <p:tavLst>
                                        <p:tav tm="0">
                                          <p:val>
                                            <p:strVal val="#ppt_h"/>
                                          </p:val>
                                        </p:tav>
                                        <p:tav tm="100000">
                                          <p:val>
                                            <p:strVal val="#ppt_h"/>
                                          </p:val>
                                        </p:tav>
                                      </p:tavLst>
                                    </p:anim>
                                    <p:animEffect transition="in" filter="fade">
                                      <p:cBhvr>
                                        <p:cTn id="81" dur="1000"/>
                                        <p:tgtEl>
                                          <p:spTgt spid="5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76"/>
                                        </p:tgtEl>
                                        <p:attrNameLst>
                                          <p:attrName>style.visibility</p:attrName>
                                        </p:attrNameLst>
                                      </p:cBhvr>
                                      <p:to>
                                        <p:strVal val="visible"/>
                                      </p:to>
                                    </p:set>
                                    <p:anim calcmode="lin" valueType="num">
                                      <p:cBhvr>
                                        <p:cTn id="86" dur="1000" fill="hold"/>
                                        <p:tgtEl>
                                          <p:spTgt spid="76"/>
                                        </p:tgtEl>
                                        <p:attrNameLst>
                                          <p:attrName>ppt_w</p:attrName>
                                        </p:attrNameLst>
                                      </p:cBhvr>
                                      <p:tavLst>
                                        <p:tav tm="0">
                                          <p:val>
                                            <p:strVal val="#ppt_w*0.70"/>
                                          </p:val>
                                        </p:tav>
                                        <p:tav tm="100000">
                                          <p:val>
                                            <p:strVal val="#ppt_w"/>
                                          </p:val>
                                        </p:tav>
                                      </p:tavLst>
                                    </p:anim>
                                    <p:anim calcmode="lin" valueType="num">
                                      <p:cBhvr>
                                        <p:cTn id="87" dur="1000" fill="hold"/>
                                        <p:tgtEl>
                                          <p:spTgt spid="76"/>
                                        </p:tgtEl>
                                        <p:attrNameLst>
                                          <p:attrName>ppt_h</p:attrName>
                                        </p:attrNameLst>
                                      </p:cBhvr>
                                      <p:tavLst>
                                        <p:tav tm="0">
                                          <p:val>
                                            <p:strVal val="#ppt_h"/>
                                          </p:val>
                                        </p:tav>
                                        <p:tav tm="100000">
                                          <p:val>
                                            <p:strVal val="#ppt_h"/>
                                          </p:val>
                                        </p:tav>
                                      </p:tavLst>
                                    </p:anim>
                                    <p:animEffect transition="in" filter="fade">
                                      <p:cBhvr>
                                        <p:cTn id="88" dur="1000"/>
                                        <p:tgtEl>
                                          <p:spTgt spid="76"/>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grpId="0" nodeType="clickEffect">
                                  <p:stCondLst>
                                    <p:cond delay="0"/>
                                  </p:stCondLst>
                                  <p:childTnLst>
                                    <p:set>
                                      <p:cBhvr>
                                        <p:cTn id="92" dur="1" fill="hold">
                                          <p:stCondLst>
                                            <p:cond delay="0"/>
                                          </p:stCondLst>
                                        </p:cTn>
                                        <p:tgtEl>
                                          <p:spTgt spid="75"/>
                                        </p:tgtEl>
                                        <p:attrNameLst>
                                          <p:attrName>style.visibility</p:attrName>
                                        </p:attrNameLst>
                                      </p:cBhvr>
                                      <p:to>
                                        <p:strVal val="visible"/>
                                      </p:to>
                                    </p:set>
                                    <p:anim calcmode="lin" valueType="num">
                                      <p:cBhvr>
                                        <p:cTn id="93" dur="1000" fill="hold"/>
                                        <p:tgtEl>
                                          <p:spTgt spid="75"/>
                                        </p:tgtEl>
                                        <p:attrNameLst>
                                          <p:attrName>ppt_w</p:attrName>
                                        </p:attrNameLst>
                                      </p:cBhvr>
                                      <p:tavLst>
                                        <p:tav tm="0">
                                          <p:val>
                                            <p:strVal val="#ppt_w*0.70"/>
                                          </p:val>
                                        </p:tav>
                                        <p:tav tm="100000">
                                          <p:val>
                                            <p:strVal val="#ppt_w"/>
                                          </p:val>
                                        </p:tav>
                                      </p:tavLst>
                                    </p:anim>
                                    <p:anim calcmode="lin" valueType="num">
                                      <p:cBhvr>
                                        <p:cTn id="94" dur="1000" fill="hold"/>
                                        <p:tgtEl>
                                          <p:spTgt spid="75"/>
                                        </p:tgtEl>
                                        <p:attrNameLst>
                                          <p:attrName>ppt_h</p:attrName>
                                        </p:attrNameLst>
                                      </p:cBhvr>
                                      <p:tavLst>
                                        <p:tav tm="0">
                                          <p:val>
                                            <p:strVal val="#ppt_h"/>
                                          </p:val>
                                        </p:tav>
                                        <p:tav tm="100000">
                                          <p:val>
                                            <p:strVal val="#ppt_h"/>
                                          </p:val>
                                        </p:tav>
                                      </p:tavLst>
                                    </p:anim>
                                    <p:animEffect transition="in" filter="fade">
                                      <p:cBhvr>
                                        <p:cTn id="95" dur="1000"/>
                                        <p:tgtEl>
                                          <p:spTgt spid="75"/>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grpId="0" nodeType="clickEffect">
                                  <p:stCondLst>
                                    <p:cond delay="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1000" fill="hold"/>
                                        <p:tgtEl>
                                          <p:spTgt spid="43"/>
                                        </p:tgtEl>
                                        <p:attrNameLst>
                                          <p:attrName>ppt_w</p:attrName>
                                        </p:attrNameLst>
                                      </p:cBhvr>
                                      <p:tavLst>
                                        <p:tav tm="0">
                                          <p:val>
                                            <p:strVal val="#ppt_w*0.70"/>
                                          </p:val>
                                        </p:tav>
                                        <p:tav tm="100000">
                                          <p:val>
                                            <p:strVal val="#ppt_w"/>
                                          </p:val>
                                        </p:tav>
                                      </p:tavLst>
                                    </p:anim>
                                    <p:anim calcmode="lin" valueType="num">
                                      <p:cBhvr>
                                        <p:cTn id="101" dur="1000" fill="hold"/>
                                        <p:tgtEl>
                                          <p:spTgt spid="43"/>
                                        </p:tgtEl>
                                        <p:attrNameLst>
                                          <p:attrName>ppt_h</p:attrName>
                                        </p:attrNameLst>
                                      </p:cBhvr>
                                      <p:tavLst>
                                        <p:tav tm="0">
                                          <p:val>
                                            <p:strVal val="#ppt_h"/>
                                          </p:val>
                                        </p:tav>
                                        <p:tav tm="100000">
                                          <p:val>
                                            <p:strVal val="#ppt_h"/>
                                          </p:val>
                                        </p:tav>
                                      </p:tavLst>
                                    </p:anim>
                                    <p:animEffect transition="in" filter="fade">
                                      <p:cBhvr>
                                        <p:cTn id="102" dur="1000"/>
                                        <p:tgtEl>
                                          <p:spTgt spid="43"/>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anim calcmode="lin" valueType="num">
                                      <p:cBhvr>
                                        <p:cTn id="107" dur="1000" fill="hold"/>
                                        <p:tgtEl>
                                          <p:spTgt spid="73"/>
                                        </p:tgtEl>
                                        <p:attrNameLst>
                                          <p:attrName>ppt_w</p:attrName>
                                        </p:attrNameLst>
                                      </p:cBhvr>
                                      <p:tavLst>
                                        <p:tav tm="0">
                                          <p:val>
                                            <p:strVal val="#ppt_w*0.70"/>
                                          </p:val>
                                        </p:tav>
                                        <p:tav tm="100000">
                                          <p:val>
                                            <p:strVal val="#ppt_w"/>
                                          </p:val>
                                        </p:tav>
                                      </p:tavLst>
                                    </p:anim>
                                    <p:anim calcmode="lin" valueType="num">
                                      <p:cBhvr>
                                        <p:cTn id="108" dur="1000" fill="hold"/>
                                        <p:tgtEl>
                                          <p:spTgt spid="73"/>
                                        </p:tgtEl>
                                        <p:attrNameLst>
                                          <p:attrName>ppt_h</p:attrName>
                                        </p:attrNameLst>
                                      </p:cBhvr>
                                      <p:tavLst>
                                        <p:tav tm="0">
                                          <p:val>
                                            <p:strVal val="#ppt_h"/>
                                          </p:val>
                                        </p:tav>
                                        <p:tav tm="100000">
                                          <p:val>
                                            <p:strVal val="#ppt_h"/>
                                          </p:val>
                                        </p:tav>
                                      </p:tavLst>
                                    </p:anim>
                                    <p:animEffect transition="in" filter="fade">
                                      <p:cBhvr>
                                        <p:cTn id="109" dur="1000"/>
                                        <p:tgtEl>
                                          <p:spTgt spid="73"/>
                                        </p:tgtEl>
                                      </p:cBhvr>
                                    </p:animEffect>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nodeType="clickEffect">
                                  <p:stCondLst>
                                    <p:cond delay="2000"/>
                                  </p:stCondLst>
                                  <p:childTnLst>
                                    <p:set>
                                      <p:cBhvr>
                                        <p:cTn id="113" dur="1" fill="hold">
                                          <p:stCondLst>
                                            <p:cond delay="0"/>
                                          </p:stCondLst>
                                        </p:cTn>
                                        <p:tgtEl>
                                          <p:spTgt spid="44"/>
                                        </p:tgtEl>
                                        <p:attrNameLst>
                                          <p:attrName>style.visibility</p:attrName>
                                        </p:attrNameLst>
                                      </p:cBhvr>
                                      <p:to>
                                        <p:strVal val="visible"/>
                                      </p:to>
                                    </p:set>
                                    <p:animEffect transition="in" filter="wipe(down)">
                                      <p:cBhvr>
                                        <p:cTn id="114" dur="290">
                                          <p:stCondLst>
                                            <p:cond delay="0"/>
                                          </p:stCondLst>
                                        </p:cTn>
                                        <p:tgtEl>
                                          <p:spTgt spid="44"/>
                                        </p:tgtEl>
                                      </p:cBhvr>
                                    </p:animEffect>
                                    <p:anim calcmode="lin" valueType="num">
                                      <p:cBhvr>
                                        <p:cTn id="115" dur="911"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16" dur="332"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17" dur="332" tmFilter="0, 0; 0.125,0.2665; 0.25,0.4; 0.375,0.465; 0.5,0.5;  0.625,0.535; 0.75,0.6; 0.875,0.7335; 1,1">
                                          <p:stCondLst>
                                            <p:cond delay="332"/>
                                          </p:stCondLst>
                                        </p:cTn>
                                        <p:tgtEl>
                                          <p:spTgt spid="44"/>
                                        </p:tgtEl>
                                        <p:attrNameLst>
                                          <p:attrName>ppt_y</p:attrName>
                                        </p:attrNameLst>
                                      </p:cBhvr>
                                      <p:tavLst>
                                        <p:tav tm="0" fmla="#ppt_y-sin(pi*$)/9">
                                          <p:val>
                                            <p:fltVal val="0"/>
                                          </p:val>
                                        </p:tav>
                                        <p:tav tm="100000">
                                          <p:val>
                                            <p:fltVal val="1"/>
                                          </p:val>
                                        </p:tav>
                                      </p:tavLst>
                                    </p:anim>
                                    <p:anim calcmode="lin" valueType="num">
                                      <p:cBhvr>
                                        <p:cTn id="118" dur="166" tmFilter="0, 0; 0.125,0.2665; 0.25,0.4; 0.375,0.465; 0.5,0.5;  0.625,0.535; 0.75,0.6; 0.875,0.7335; 1,1">
                                          <p:stCondLst>
                                            <p:cond delay="662"/>
                                          </p:stCondLst>
                                        </p:cTn>
                                        <p:tgtEl>
                                          <p:spTgt spid="44"/>
                                        </p:tgtEl>
                                        <p:attrNameLst>
                                          <p:attrName>ppt_y</p:attrName>
                                        </p:attrNameLst>
                                      </p:cBhvr>
                                      <p:tavLst>
                                        <p:tav tm="0" fmla="#ppt_y-sin(pi*$)/27">
                                          <p:val>
                                            <p:fltVal val="0"/>
                                          </p:val>
                                        </p:tav>
                                        <p:tav tm="100000">
                                          <p:val>
                                            <p:fltVal val="1"/>
                                          </p:val>
                                        </p:tav>
                                      </p:tavLst>
                                    </p:anim>
                                    <p:anim calcmode="lin" valueType="num">
                                      <p:cBhvr>
                                        <p:cTn id="119" dur="82" tmFilter="0, 0; 0.125,0.2665; 0.25,0.4; 0.375,0.465; 0.5,0.5;  0.625,0.535; 0.75,0.6; 0.875,0.7335; 1,1">
                                          <p:stCondLst>
                                            <p:cond delay="828"/>
                                          </p:stCondLst>
                                        </p:cTn>
                                        <p:tgtEl>
                                          <p:spTgt spid="44"/>
                                        </p:tgtEl>
                                        <p:attrNameLst>
                                          <p:attrName>ppt_y</p:attrName>
                                        </p:attrNameLst>
                                      </p:cBhvr>
                                      <p:tavLst>
                                        <p:tav tm="0" fmla="#ppt_y-sin(pi*$)/81">
                                          <p:val>
                                            <p:fltVal val="0"/>
                                          </p:val>
                                        </p:tav>
                                        <p:tav tm="100000">
                                          <p:val>
                                            <p:fltVal val="1"/>
                                          </p:val>
                                        </p:tav>
                                      </p:tavLst>
                                    </p:anim>
                                    <p:animScale>
                                      <p:cBhvr>
                                        <p:cTn id="120" dur="13">
                                          <p:stCondLst>
                                            <p:cond delay="325"/>
                                          </p:stCondLst>
                                        </p:cTn>
                                        <p:tgtEl>
                                          <p:spTgt spid="44"/>
                                        </p:tgtEl>
                                      </p:cBhvr>
                                      <p:to x="100000" y="60000"/>
                                    </p:animScale>
                                    <p:animScale>
                                      <p:cBhvr>
                                        <p:cTn id="121" dur="83" decel="50000">
                                          <p:stCondLst>
                                            <p:cond delay="338"/>
                                          </p:stCondLst>
                                        </p:cTn>
                                        <p:tgtEl>
                                          <p:spTgt spid="44"/>
                                        </p:tgtEl>
                                      </p:cBhvr>
                                      <p:to x="100000" y="100000"/>
                                    </p:animScale>
                                    <p:animScale>
                                      <p:cBhvr>
                                        <p:cTn id="122" dur="13">
                                          <p:stCondLst>
                                            <p:cond delay="656"/>
                                          </p:stCondLst>
                                        </p:cTn>
                                        <p:tgtEl>
                                          <p:spTgt spid="44"/>
                                        </p:tgtEl>
                                      </p:cBhvr>
                                      <p:to x="100000" y="80000"/>
                                    </p:animScale>
                                    <p:animScale>
                                      <p:cBhvr>
                                        <p:cTn id="123" dur="83" decel="50000">
                                          <p:stCondLst>
                                            <p:cond delay="669"/>
                                          </p:stCondLst>
                                        </p:cTn>
                                        <p:tgtEl>
                                          <p:spTgt spid="44"/>
                                        </p:tgtEl>
                                      </p:cBhvr>
                                      <p:to x="100000" y="100000"/>
                                    </p:animScale>
                                    <p:animScale>
                                      <p:cBhvr>
                                        <p:cTn id="124" dur="13">
                                          <p:stCondLst>
                                            <p:cond delay="821"/>
                                          </p:stCondLst>
                                        </p:cTn>
                                        <p:tgtEl>
                                          <p:spTgt spid="44"/>
                                        </p:tgtEl>
                                      </p:cBhvr>
                                      <p:to x="100000" y="90000"/>
                                    </p:animScale>
                                    <p:animScale>
                                      <p:cBhvr>
                                        <p:cTn id="125" dur="83" decel="50000">
                                          <p:stCondLst>
                                            <p:cond delay="834"/>
                                          </p:stCondLst>
                                        </p:cTn>
                                        <p:tgtEl>
                                          <p:spTgt spid="44"/>
                                        </p:tgtEl>
                                      </p:cBhvr>
                                      <p:to x="100000" y="100000"/>
                                    </p:animScale>
                                    <p:animScale>
                                      <p:cBhvr>
                                        <p:cTn id="126" dur="13">
                                          <p:stCondLst>
                                            <p:cond delay="904"/>
                                          </p:stCondLst>
                                        </p:cTn>
                                        <p:tgtEl>
                                          <p:spTgt spid="44"/>
                                        </p:tgtEl>
                                      </p:cBhvr>
                                      <p:to x="100000" y="95000"/>
                                    </p:animScale>
                                    <p:animScale>
                                      <p:cBhvr>
                                        <p:cTn id="127" dur="83" decel="50000">
                                          <p:stCondLst>
                                            <p:cond delay="917"/>
                                          </p:stCondLst>
                                        </p:cTn>
                                        <p:tgtEl>
                                          <p:spTgt spid="44"/>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55" presetClass="entr" presetSubtype="0" fill="hold" nodeType="clickEffect">
                                  <p:stCondLst>
                                    <p:cond delay="2000"/>
                                  </p:stCondLst>
                                  <p:childTnLst>
                                    <p:set>
                                      <p:cBhvr>
                                        <p:cTn id="131" dur="1" fill="hold">
                                          <p:stCondLst>
                                            <p:cond delay="0"/>
                                          </p:stCondLst>
                                        </p:cTn>
                                        <p:tgtEl>
                                          <p:spTgt spid="31"/>
                                        </p:tgtEl>
                                        <p:attrNameLst>
                                          <p:attrName>style.visibility</p:attrName>
                                        </p:attrNameLst>
                                      </p:cBhvr>
                                      <p:to>
                                        <p:strVal val="visible"/>
                                      </p:to>
                                    </p:set>
                                    <p:anim calcmode="lin" valueType="num">
                                      <p:cBhvr>
                                        <p:cTn id="132" dur="1000" fill="hold"/>
                                        <p:tgtEl>
                                          <p:spTgt spid="31"/>
                                        </p:tgtEl>
                                        <p:attrNameLst>
                                          <p:attrName>ppt_w</p:attrName>
                                        </p:attrNameLst>
                                      </p:cBhvr>
                                      <p:tavLst>
                                        <p:tav tm="0">
                                          <p:val>
                                            <p:strVal val="#ppt_w*0.70"/>
                                          </p:val>
                                        </p:tav>
                                        <p:tav tm="100000">
                                          <p:val>
                                            <p:strVal val="#ppt_w"/>
                                          </p:val>
                                        </p:tav>
                                      </p:tavLst>
                                    </p:anim>
                                    <p:anim calcmode="lin" valueType="num">
                                      <p:cBhvr>
                                        <p:cTn id="133" dur="1000" fill="hold"/>
                                        <p:tgtEl>
                                          <p:spTgt spid="31"/>
                                        </p:tgtEl>
                                        <p:attrNameLst>
                                          <p:attrName>ppt_h</p:attrName>
                                        </p:attrNameLst>
                                      </p:cBhvr>
                                      <p:tavLst>
                                        <p:tav tm="0">
                                          <p:val>
                                            <p:strVal val="#ppt_h"/>
                                          </p:val>
                                        </p:tav>
                                        <p:tav tm="100000">
                                          <p:val>
                                            <p:strVal val="#ppt_h"/>
                                          </p:val>
                                        </p:tav>
                                      </p:tavLst>
                                    </p:anim>
                                    <p:animEffect transition="in" filter="fade">
                                      <p:cBhvr>
                                        <p:cTn id="134" dur="1000"/>
                                        <p:tgtEl>
                                          <p:spTgt spid="31"/>
                                        </p:tgtEl>
                                      </p:cBhvr>
                                    </p:animEffect>
                                  </p:childTnLst>
                                </p:cTn>
                              </p:par>
                            </p:childTnLst>
                          </p:cTn>
                        </p:par>
                      </p:childTnLst>
                    </p:cTn>
                  </p:par>
                  <p:par>
                    <p:cTn id="135" fill="hold">
                      <p:stCondLst>
                        <p:cond delay="indefinite"/>
                      </p:stCondLst>
                      <p:childTnLst>
                        <p:par>
                          <p:cTn id="136" fill="hold">
                            <p:stCondLst>
                              <p:cond delay="0"/>
                            </p:stCondLst>
                            <p:childTnLst>
                              <p:par>
                                <p:cTn id="137" presetID="2" presetClass="entr" presetSubtype="12" fill="hold" nodeType="clickEffect">
                                  <p:stCondLst>
                                    <p:cond delay="2000"/>
                                  </p:stCondLst>
                                  <p:childTnLst>
                                    <p:set>
                                      <p:cBhvr>
                                        <p:cTn id="138" dur="1" fill="hold">
                                          <p:stCondLst>
                                            <p:cond delay="0"/>
                                          </p:stCondLst>
                                        </p:cTn>
                                        <p:tgtEl>
                                          <p:spTgt spid="2"/>
                                        </p:tgtEl>
                                        <p:attrNameLst>
                                          <p:attrName>style.visibility</p:attrName>
                                        </p:attrNameLst>
                                      </p:cBhvr>
                                      <p:to>
                                        <p:strVal val="visible"/>
                                      </p:to>
                                    </p:set>
                                    <p:anim calcmode="lin" valueType="num">
                                      <p:cBhvr additive="base">
                                        <p:cTn id="139" dur="2000" fill="hold"/>
                                        <p:tgtEl>
                                          <p:spTgt spid="2"/>
                                        </p:tgtEl>
                                        <p:attrNameLst>
                                          <p:attrName>ppt_x</p:attrName>
                                        </p:attrNameLst>
                                      </p:cBhvr>
                                      <p:tavLst>
                                        <p:tav tm="0">
                                          <p:val>
                                            <p:strVal val="0-#ppt_w/2"/>
                                          </p:val>
                                        </p:tav>
                                        <p:tav tm="100000">
                                          <p:val>
                                            <p:strVal val="#ppt_x"/>
                                          </p:val>
                                        </p:tav>
                                      </p:tavLst>
                                    </p:anim>
                                    <p:anim calcmode="lin" valueType="num">
                                      <p:cBhvr additive="base">
                                        <p:cTn id="140"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1000"/>
                                  </p:stCondLst>
                                  <p:childTnLst>
                                    <p:set>
                                      <p:cBhvr>
                                        <p:cTn id="14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P spid="66" grpId="0"/>
      <p:bldP spid="72" grpId="0"/>
      <p:bldP spid="40" grpId="0"/>
      <p:bldP spid="41" grpId="0"/>
      <p:bldP spid="42" grpId="0"/>
      <p:bldP spid="43" grpId="0"/>
      <p:bldP spid="73" grpId="0"/>
      <p:bldP spid="74" grpId="0"/>
      <p:bldP spid="75" grpId="0"/>
      <p:bldP spid="76" grpId="0"/>
      <p:bldP spid="57" grpId="0"/>
      <p:bldP spid="5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3"/>
          <p:cNvSpPr>
            <a:spLocks noChangeArrowheads="1"/>
          </p:cNvSpPr>
          <p:nvPr/>
        </p:nvSpPr>
        <p:spPr bwMode="auto">
          <a:xfrm>
            <a:off x="89" y="334962"/>
            <a:ext cx="23407511" cy="3255577"/>
          </a:xfrm>
          <a:prstGeom prst="rect">
            <a:avLst/>
          </a:prstGeom>
          <a:noFill/>
          <a:ln w="0">
            <a:noFill/>
            <a:miter lim="800000"/>
            <a:headEnd/>
            <a:tailEnd/>
          </a:ln>
          <a:effectLst/>
        </p:spPr>
        <p:txBody>
          <a:bodyPr wrap="square" lIns="154765" tIns="77378" rIns="154765" bIns="77378">
            <a:spAutoFit/>
          </a:bodyPr>
          <a:lstStyle/>
          <a:p>
            <a:pPr algn="ctr">
              <a:lnSpc>
                <a:spcPct val="110000"/>
              </a:lnSpc>
              <a:defRPr/>
            </a:pPr>
            <a:r>
              <a:rPr lang="en-US" sz="4064" dirty="0">
                <a:latin typeface="Arial Black" panose="020B0A04020102020204" pitchFamily="34" charset="0"/>
              </a:rPr>
              <a:t/>
            </a:r>
            <a:br>
              <a:rPr lang="en-US" sz="4064" dirty="0">
                <a:latin typeface="Arial Black" panose="020B0A04020102020204" pitchFamily="34" charset="0"/>
              </a:rPr>
            </a:br>
            <a:r>
              <a:rPr lang="en-US" sz="4064" dirty="0">
                <a:latin typeface="Arial Black" panose="020B0A04020102020204" pitchFamily="34" charset="0"/>
              </a:rPr>
              <a:t>Harvard University Global System™ Tools</a:t>
            </a:r>
            <a:br>
              <a:rPr lang="en-US" sz="4064" dirty="0">
                <a:latin typeface="Arial Black" panose="020B0A04020102020204" pitchFamily="34" charset="0"/>
              </a:rPr>
            </a:br>
            <a:r>
              <a:rPr lang="en-US" sz="4064" dirty="0">
                <a:latin typeface="Arial Black" panose="020B0A04020102020204" pitchFamily="34" charset="0"/>
              </a:rPr>
              <a:t>Helped Saving Thousands of Lives in Five Years</a:t>
            </a:r>
            <a:br>
              <a:rPr lang="en-US" sz="4064" dirty="0">
                <a:latin typeface="Arial Black" panose="020B0A04020102020204" pitchFamily="34" charset="0"/>
              </a:rPr>
            </a:br>
            <a:endParaRPr lang="en-US" sz="4064" dirty="0">
              <a:latin typeface="Arial Black" panose="020B0A04020102020204" pitchFamily="34" charset="0"/>
            </a:endParaRPr>
          </a:p>
          <a:p>
            <a:pPr algn="ctr">
              <a:defRPr/>
            </a:pPr>
            <a:endParaRPr lang="en-US" sz="3388" b="0" baseline="30000" dirty="0">
              <a:latin typeface="Arial Black" panose="020B0A04020102020204" pitchFamily="34" charset="0"/>
            </a:endParaRPr>
          </a:p>
        </p:txBody>
      </p:sp>
      <p:sp>
        <p:nvSpPr>
          <p:cNvPr id="22" name="Rectangle 21"/>
          <p:cNvSpPr/>
          <p:nvPr/>
        </p:nvSpPr>
        <p:spPr>
          <a:xfrm>
            <a:off x="-91348" y="2354262"/>
            <a:ext cx="23347978" cy="1528175"/>
          </a:xfrm>
          <a:prstGeom prst="rect">
            <a:avLst/>
          </a:prstGeom>
        </p:spPr>
        <p:txBody>
          <a:bodyPr wrap="square">
            <a:spAutoFit/>
          </a:bodyPr>
          <a:lstStyle/>
          <a:p>
            <a:pPr algn="ctr">
              <a:lnSpc>
                <a:spcPct val="130000"/>
              </a:lnSpc>
              <a:spcAft>
                <a:spcPts val="0"/>
              </a:spcAft>
            </a:pPr>
            <a:r>
              <a:rPr lang="en-US" sz="3388" b="0" dirty="0">
                <a:latin typeface="Arial Black" panose="020B0A04020102020204" pitchFamily="34" charset="0"/>
              </a:rPr>
              <a:t>−35% Deaths    </a:t>
            </a:r>
            <a:r>
              <a:rPr lang="en-US" sz="4064" b="0" dirty="0">
                <a:solidFill>
                  <a:srgbClr val="FF0000"/>
                </a:solidFill>
                <a:latin typeface="Arial Black" panose="020B0A04020102020204" pitchFamily="34" charset="0"/>
              </a:rPr>
              <a:t>●</a:t>
            </a:r>
            <a:r>
              <a:rPr lang="en-US" sz="3388" b="0" dirty="0">
                <a:solidFill>
                  <a:srgbClr val="FF0000"/>
                </a:solidFill>
                <a:latin typeface="Arial Black" panose="020B0A04020102020204" pitchFamily="34" charset="0"/>
              </a:rPr>
              <a:t>    </a:t>
            </a:r>
            <a:r>
              <a:rPr lang="en-US" sz="3388" b="0" dirty="0">
                <a:latin typeface="Arial Black" panose="020B0A04020102020204" pitchFamily="34" charset="0"/>
              </a:rPr>
              <a:t>−43% </a:t>
            </a:r>
            <a:r>
              <a:rPr lang="en-US" sz="3388" b="0" dirty="0">
                <a:latin typeface="Arial Black" panose="020B0A04020102020204" pitchFamily="34" charset="0"/>
                <a:cs typeface="Arial" panose="020B0604020202020204" pitchFamily="34" charset="0"/>
              </a:rPr>
              <a:t>Severe Bodily Injuries    </a:t>
            </a:r>
            <a:r>
              <a:rPr lang="en-US" sz="4064" b="0" dirty="0">
                <a:solidFill>
                  <a:srgbClr val="FF0000"/>
                </a:solidFill>
                <a:latin typeface="Arial Black" panose="020B0A04020102020204" pitchFamily="34" charset="0"/>
              </a:rPr>
              <a:t>●</a:t>
            </a:r>
            <a:r>
              <a:rPr lang="en-US" sz="3388" b="0" dirty="0">
                <a:solidFill>
                  <a:srgbClr val="FF0000"/>
                </a:solidFill>
                <a:latin typeface="Arial Black" panose="020B0A04020102020204" pitchFamily="34" charset="0"/>
              </a:rPr>
              <a:t>    </a:t>
            </a:r>
            <a:r>
              <a:rPr lang="en-US" sz="3388" b="0" dirty="0">
                <a:latin typeface="Arial Black" panose="020B0A04020102020204" pitchFamily="34" charset="0"/>
                <a:cs typeface="Arial" panose="020B0604020202020204" pitchFamily="34" charset="0"/>
              </a:rPr>
              <a:t>Despite +15% Highway Traffic</a:t>
            </a:r>
          </a:p>
          <a:p>
            <a:pPr algn="ctr">
              <a:lnSpc>
                <a:spcPct val="130000"/>
              </a:lnSpc>
              <a:spcAft>
                <a:spcPts val="3049"/>
              </a:spcAft>
            </a:pPr>
            <a:r>
              <a:rPr lang="en-US" sz="3388" b="0" dirty="0">
                <a:latin typeface="Arial Black" panose="020B0A04020102020204" pitchFamily="34" charset="0"/>
                <a:cs typeface="Arial" panose="020B0604020202020204" pitchFamily="34" charset="0"/>
              </a:rPr>
              <a:t>Turning $486 Million </a:t>
            </a:r>
            <a:r>
              <a:rPr lang="en-US" sz="3388" b="0" dirty="0" smtClean="0">
                <a:latin typeface="Arial Black" panose="020B0A04020102020204" pitchFamily="34" charset="0"/>
                <a:cs typeface="Arial" panose="020B0604020202020204" pitchFamily="34" charset="0"/>
              </a:rPr>
              <a:t>hemorrhaging </a:t>
            </a:r>
            <a:r>
              <a:rPr lang="en-US" sz="3388" b="0" dirty="0">
                <a:latin typeface="Arial Black" panose="020B0A04020102020204" pitchFamily="34" charset="0"/>
                <a:cs typeface="Arial" panose="020B0604020202020204" pitchFamily="34" charset="0"/>
              </a:rPr>
              <a:t>d</a:t>
            </a:r>
            <a:r>
              <a:rPr lang="en-US" sz="3388" b="0" dirty="0" smtClean="0">
                <a:latin typeface="Arial Black" panose="020B0A04020102020204" pitchFamily="34" charset="0"/>
                <a:cs typeface="Arial" panose="020B0604020202020204" pitchFamily="34" charset="0"/>
              </a:rPr>
              <a:t>eficit </a:t>
            </a:r>
            <a:r>
              <a:rPr lang="en-US" sz="3388" b="0" dirty="0">
                <a:latin typeface="Arial Black" panose="020B0A04020102020204" pitchFamily="34" charset="0"/>
                <a:cs typeface="Arial" panose="020B0604020202020204" pitchFamily="34" charset="0"/>
              </a:rPr>
              <a:t>into a </a:t>
            </a:r>
            <a:r>
              <a:rPr lang="en-US" sz="3388" b="0" dirty="0" smtClean="0">
                <a:latin typeface="Arial Black" panose="020B0A04020102020204" pitchFamily="34" charset="0"/>
                <a:cs typeface="Arial" panose="020B0604020202020204" pitchFamily="34" charset="0"/>
              </a:rPr>
              <a:t>surplus </a:t>
            </a:r>
            <a:r>
              <a:rPr lang="en-US" sz="3388" b="0" dirty="0">
                <a:latin typeface="Arial Black" panose="020B0A04020102020204" pitchFamily="34" charset="0"/>
                <a:cs typeface="Arial" panose="020B0604020202020204" pitchFamily="34" charset="0"/>
              </a:rPr>
              <a:t>of $20 </a:t>
            </a:r>
            <a:r>
              <a:rPr lang="en-US" sz="3388" b="0" dirty="0" smtClean="0">
                <a:latin typeface="Arial Black" panose="020B0A04020102020204" pitchFamily="34" charset="0"/>
                <a:cs typeface="Arial" panose="020B0604020202020204" pitchFamily="34" charset="0"/>
              </a:rPr>
              <a:t>million</a:t>
            </a:r>
            <a:r>
              <a:rPr lang="en-US" sz="3388" b="0" dirty="0">
                <a:latin typeface="Arial Black" panose="020B0A04020102020204" pitchFamily="34" charset="0"/>
                <a:cs typeface="Arial" panose="020B0604020202020204" pitchFamily="34" charset="0"/>
              </a:rPr>
              <a:t>; all in 5 </a:t>
            </a:r>
            <a:r>
              <a:rPr lang="en-US" sz="3388" b="0" dirty="0" smtClean="0">
                <a:latin typeface="Arial Black" panose="020B0A04020102020204" pitchFamily="34" charset="0"/>
                <a:cs typeface="Arial" panose="020B0604020202020204" pitchFamily="34" charset="0"/>
              </a:rPr>
              <a:t>years</a:t>
            </a:r>
            <a:r>
              <a:rPr lang="en-US" sz="3388" b="0" dirty="0">
                <a:latin typeface="Arial Black" panose="020B0A04020102020204" pitchFamily="34" charset="0"/>
                <a:cs typeface="Arial" panose="020B0604020202020204" pitchFamily="34" charset="0"/>
              </a:rPr>
              <a:t>.  </a:t>
            </a:r>
            <a:endParaRPr lang="en-US" sz="3388" b="0" dirty="0">
              <a:latin typeface="Arial Black" panose="020B0A04020102020204" pitchFamily="34" charset="0"/>
            </a:endParaRPr>
          </a:p>
        </p:txBody>
      </p:sp>
      <p:sp>
        <p:nvSpPr>
          <p:cNvPr id="24" name="Rectangle 23"/>
          <p:cNvSpPr/>
          <p:nvPr/>
        </p:nvSpPr>
        <p:spPr>
          <a:xfrm>
            <a:off x="235744" y="8678862"/>
            <a:ext cx="7139703" cy="1015663"/>
          </a:xfrm>
          <a:prstGeom prst="rect">
            <a:avLst/>
          </a:prstGeom>
          <a:solidFill>
            <a:srgbClr val="00002E"/>
          </a:solidFill>
        </p:spPr>
        <p:txBody>
          <a:bodyPr wrap="square">
            <a:spAutoFit/>
          </a:bodyPr>
          <a:lstStyle/>
          <a:p>
            <a:pPr algn="ctr"/>
            <a:r>
              <a:rPr lang="en-US" sz="3000" dirty="0" smtClean="0"/>
              <a:t>John </a:t>
            </a:r>
            <a:r>
              <a:rPr lang="en-US" sz="3000" dirty="0" err="1" smtClean="0"/>
              <a:t>Harbour</a:t>
            </a:r>
            <a:r>
              <a:rPr lang="en-US" sz="3000" dirty="0" smtClean="0"/>
              <a:t>, SAAQ President (</a:t>
            </a:r>
            <a:r>
              <a:rPr lang="en-US" sz="3000" dirty="0" err="1" smtClean="0"/>
              <a:t>ret’d</a:t>
            </a:r>
            <a:r>
              <a:rPr lang="en-US" sz="3000" dirty="0" smtClean="0"/>
              <a:t>). Video </a:t>
            </a:r>
            <a:r>
              <a:rPr lang="en-US" sz="3000" dirty="0"/>
              <a:t>in French: </a:t>
            </a:r>
            <a:r>
              <a:rPr lang="en-US" sz="3000" dirty="0" smtClean="0"/>
              <a:t>ww.eharvard.org</a:t>
            </a:r>
            <a:endParaRPr lang="en-US" sz="3000" dirty="0"/>
          </a:p>
        </p:txBody>
      </p:sp>
      <p:sp>
        <p:nvSpPr>
          <p:cNvPr id="15" name="Rectangle 3"/>
          <p:cNvSpPr>
            <a:spLocks noChangeArrowheads="1"/>
          </p:cNvSpPr>
          <p:nvPr/>
        </p:nvSpPr>
        <p:spPr bwMode="auto">
          <a:xfrm>
            <a:off x="89" y="182562"/>
            <a:ext cx="23407511" cy="990214"/>
          </a:xfrm>
          <a:prstGeom prst="rect">
            <a:avLst/>
          </a:prstGeom>
          <a:noFill/>
          <a:ln w="0">
            <a:noFill/>
            <a:miter lim="800000"/>
            <a:headEnd/>
            <a:tailEnd/>
          </a:ln>
          <a:effectLst/>
        </p:spPr>
        <p:txBody>
          <a:bodyPr wrap="square" lIns="154765" tIns="77378" rIns="154765" bIns="77378">
            <a:spAutoFit/>
          </a:bodyPr>
          <a:lstStyle/>
          <a:p>
            <a:pPr algn="ctr">
              <a:defRPr/>
            </a:pPr>
            <a:r>
              <a:rPr lang="en-US" sz="5419" dirty="0">
                <a:latin typeface="Arial Black" panose="020B0A04020102020204" pitchFamily="34" charset="0"/>
              </a:rPr>
              <a:t>Government </a:t>
            </a:r>
            <a:r>
              <a:rPr lang="en-US" sz="5419" dirty="0" smtClean="0">
                <a:latin typeface="Arial Black" panose="020B0A04020102020204" pitchFamily="34" charset="0"/>
              </a:rPr>
              <a:t>Illustration in Life Saving</a:t>
            </a:r>
            <a:endParaRPr lang="en-US" sz="5419" b="0" baseline="30000" dirty="0">
              <a:latin typeface="Arial Black" panose="020B0A04020102020204" pitchFamily="34" charset="0"/>
            </a:endParaRPr>
          </a:p>
        </p:txBody>
      </p:sp>
      <p:sp>
        <p:nvSpPr>
          <p:cNvPr id="2" name="Rectangle 1"/>
          <p:cNvSpPr/>
          <p:nvPr/>
        </p:nvSpPr>
        <p:spPr>
          <a:xfrm>
            <a:off x="300230" y="10355262"/>
            <a:ext cx="15263063" cy="1175706"/>
          </a:xfrm>
          <a:prstGeom prst="rect">
            <a:avLst/>
          </a:prstGeom>
        </p:spPr>
        <p:txBody>
          <a:bodyPr wrap="square">
            <a:spAutoFit/>
          </a:bodyPr>
          <a:lstStyle/>
          <a:p>
            <a:pPr algn="just">
              <a:lnSpc>
                <a:spcPct val="110000"/>
              </a:lnSpc>
              <a:defRPr/>
            </a:pPr>
            <a:r>
              <a:rPr lang="en-US" sz="3200" spc="-80" dirty="0">
                <a:cs typeface="Arial" panose="020B0604020202020204" pitchFamily="34" charset="0"/>
              </a:rPr>
              <a:t>In the above </a:t>
            </a:r>
            <a:r>
              <a:rPr lang="en-US" sz="3200" spc="-80" dirty="0" smtClean="0">
                <a:cs typeface="Arial" panose="020B0604020202020204" pitchFamily="34" charset="0"/>
              </a:rPr>
              <a:t>video, Mr. </a:t>
            </a:r>
            <a:r>
              <a:rPr lang="en-US" sz="3200" spc="-80" dirty="0" err="1">
                <a:cs typeface="Arial" panose="020B0604020202020204" pitchFamily="34" charset="0"/>
              </a:rPr>
              <a:t>Harbour</a:t>
            </a:r>
            <a:r>
              <a:rPr lang="en-US" sz="3200" spc="-80" dirty="0">
                <a:cs typeface="Arial" panose="020B0604020202020204" pitchFamily="34" charset="0"/>
              </a:rPr>
              <a:t> </a:t>
            </a:r>
            <a:r>
              <a:rPr lang="en-US" sz="3200" spc="-80" dirty="0" smtClean="0">
                <a:cs typeface="Arial" panose="020B0604020202020204" pitchFamily="34" charset="0"/>
              </a:rPr>
              <a:t>praised </a:t>
            </a:r>
            <a:r>
              <a:rPr lang="en-US" sz="3200" spc="-80" dirty="0">
                <a:cs typeface="Arial" panose="020B0604020202020204" pitchFamily="34" charset="0"/>
              </a:rPr>
              <a:t>Alain Martin for </a:t>
            </a:r>
            <a:r>
              <a:rPr lang="en-US" sz="3200" spc="-80" dirty="0" smtClean="0">
                <a:cs typeface="Arial" panose="020B0604020202020204" pitchFamily="34" charset="0"/>
              </a:rPr>
              <a:t>helping </a:t>
            </a:r>
            <a:r>
              <a:rPr lang="en-US" sz="3200" spc="-80" dirty="0">
                <a:cs typeface="Arial" panose="020B0604020202020204" pitchFamily="34" charset="0"/>
              </a:rPr>
              <a:t>the SAAQ </a:t>
            </a:r>
            <a:r>
              <a:rPr lang="en-US" sz="3200" spc="-80" dirty="0" smtClean="0">
                <a:cs typeface="Arial" panose="020B0604020202020204" pitchFamily="34" charset="0"/>
              </a:rPr>
              <a:t>team </a:t>
            </a:r>
            <a:r>
              <a:rPr lang="en-US" sz="3200" spc="-60" dirty="0" smtClean="0">
                <a:cs typeface="Arial" panose="020B0604020202020204" pitchFamily="34" charset="0"/>
              </a:rPr>
              <a:t>reverse </a:t>
            </a:r>
            <a:r>
              <a:rPr lang="en-US" sz="3200" spc="-60" dirty="0">
                <a:cs typeface="Arial" panose="020B0604020202020204" pitchFamily="34" charset="0"/>
              </a:rPr>
              <a:t>the </a:t>
            </a:r>
            <a:r>
              <a:rPr lang="en-US" sz="3200" spc="-60" dirty="0" smtClean="0">
                <a:cs typeface="Arial" panose="020B0604020202020204" pitchFamily="34" charset="0"/>
              </a:rPr>
              <a:t>growing </a:t>
            </a:r>
            <a:r>
              <a:rPr lang="en-US" sz="3200" spc="-60" dirty="0">
                <a:cs typeface="Arial" panose="020B0604020202020204" pitchFamily="34" charset="0"/>
              </a:rPr>
              <a:t>trend in casualties and save thousands lives in </a:t>
            </a:r>
            <a:r>
              <a:rPr lang="en-US" sz="3200" spc="-60" dirty="0" smtClean="0">
                <a:cs typeface="Arial" panose="020B0604020202020204" pitchFamily="34" charset="0"/>
              </a:rPr>
              <a:t>five </a:t>
            </a:r>
            <a:r>
              <a:rPr lang="en-US" sz="3200" spc="-60" dirty="0">
                <a:cs typeface="Arial" panose="020B0604020202020204" pitchFamily="34" charset="0"/>
              </a:rPr>
              <a:t>years</a:t>
            </a:r>
            <a:r>
              <a:rPr lang="en-US" sz="3200" spc="-60" dirty="0" smtClean="0">
                <a:cs typeface="Arial" panose="020B0604020202020204" pitchFamily="34" charset="0"/>
              </a:rPr>
              <a:t>. </a:t>
            </a:r>
            <a:endParaRPr lang="en-US" sz="3200" spc="-60" dirty="0">
              <a:cs typeface="Arial" panose="020B0604020202020204" pitchFamily="34" charset="0"/>
            </a:endParaRPr>
          </a:p>
        </p:txBody>
      </p:sp>
      <p:sp>
        <p:nvSpPr>
          <p:cNvPr id="31" name="Rectangle 30">
            <a:hlinkClick r:id="rId3"/>
          </p:cNvPr>
          <p:cNvSpPr/>
          <p:nvPr/>
        </p:nvSpPr>
        <p:spPr>
          <a:xfrm>
            <a:off x="15834589" y="10164762"/>
            <a:ext cx="7573013" cy="984885"/>
          </a:xfrm>
          <a:prstGeom prst="rect">
            <a:avLst/>
          </a:prstGeom>
        </p:spPr>
        <p:txBody>
          <a:bodyPr wrap="square">
            <a:spAutoFit/>
          </a:bodyPr>
          <a:lstStyle/>
          <a:p>
            <a:pPr lvl="0" algn="ctr">
              <a:buClr>
                <a:srgbClr val="C00000"/>
              </a:buClr>
              <a:buSzPct val="220000"/>
            </a:pPr>
            <a:r>
              <a:rPr lang="en-US" sz="2900" dirty="0"/>
              <a:t>SAAQ </a:t>
            </a:r>
            <a:r>
              <a:rPr lang="en-US" sz="2900" dirty="0" smtClean="0"/>
              <a:t>Headquarters,</a:t>
            </a:r>
            <a:br>
              <a:rPr lang="en-US" sz="2900" dirty="0" smtClean="0"/>
            </a:br>
            <a:r>
              <a:rPr lang="en-US" sz="2900" dirty="0" smtClean="0"/>
              <a:t>by </a:t>
            </a:r>
            <a:r>
              <a:rPr lang="en-US" sz="2900" dirty="0"/>
              <a:t>Elias </a:t>
            </a:r>
            <a:r>
              <a:rPr lang="en-US" sz="2900" dirty="0" err="1"/>
              <a:t>Touil</a:t>
            </a:r>
            <a:r>
              <a:rPr lang="en-US" sz="2900" dirty="0"/>
              <a:t>, Wikimedia Commons</a:t>
            </a:r>
            <a:r>
              <a:rPr lang="en-US" sz="2800" b="0" dirty="0">
                <a:hlinkClick r:id="rId4"/>
              </a:rPr>
              <a:t>,</a:t>
            </a:r>
            <a:endParaRPr lang="en-US" sz="2800" b="0" dirty="0"/>
          </a:p>
        </p:txBody>
      </p:sp>
      <p:sp>
        <p:nvSpPr>
          <p:cNvPr id="16" name="Rectangle 2"/>
          <p:cNvSpPr txBox="1">
            <a:spLocks noChangeArrowheads="1"/>
          </p:cNvSpPr>
          <p:nvPr/>
        </p:nvSpPr>
        <p:spPr>
          <a:xfrm>
            <a:off x="7441582" y="4106862"/>
            <a:ext cx="8144036" cy="229299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just">
              <a:lnSpc>
                <a:spcPct val="100000"/>
              </a:lnSpc>
              <a:defRPr/>
            </a:pPr>
            <a:r>
              <a:rPr lang="en-US" sz="3200" spc="-190" dirty="0" smtClean="0">
                <a:latin typeface="Arial" panose="020B0604020202020204" pitchFamily="34" charset="0"/>
                <a:cs typeface="Arial" panose="020B0604020202020204" pitchFamily="34" charset="0"/>
              </a:rPr>
              <a:t>For Mr. </a:t>
            </a:r>
            <a:r>
              <a:rPr lang="en-US" sz="3200" spc="-190" dirty="0" err="1" smtClean="0">
                <a:latin typeface="Arial" panose="020B0604020202020204" pitchFamily="34" charset="0"/>
                <a:cs typeface="Arial" panose="020B0604020202020204" pitchFamily="34" charset="0"/>
              </a:rPr>
              <a:t>Harbour</a:t>
            </a:r>
            <a:r>
              <a:rPr lang="en-US" sz="3200" spc="-190" dirty="0" smtClean="0">
                <a:latin typeface="Arial" panose="020B0604020202020204" pitchFamily="34" charset="0"/>
                <a:cs typeface="Arial" panose="020B0604020202020204" pitchFamily="34" charset="0"/>
              </a:rPr>
              <a:t>, corporate achievements were </a:t>
            </a:r>
            <a:r>
              <a:rPr lang="en-US" sz="3200" spc="-250" dirty="0" smtClean="0">
                <a:latin typeface="Arial Black" panose="020B0A04020102020204" pitchFamily="34" charset="0"/>
                <a:cs typeface="Arial" panose="020B0604020202020204" pitchFamily="34" charset="0"/>
              </a:rPr>
              <a:t>just a milestone in his leadership journey</a:t>
            </a:r>
            <a:r>
              <a:rPr lang="en-US" sz="3200" spc="-250" dirty="0" smtClean="0">
                <a:latin typeface="Arial" panose="020B0604020202020204" pitchFamily="34" charset="0"/>
                <a:cs typeface="Arial" panose="020B0604020202020204" pitchFamily="34" charset="0"/>
              </a:rPr>
              <a:t>. </a:t>
            </a:r>
            <a:r>
              <a:rPr lang="en-US" sz="3200" spc="-100" dirty="0" smtClean="0">
                <a:latin typeface="Arial" panose="020B0604020202020204" pitchFamily="34" charset="0"/>
                <a:cs typeface="Arial" panose="020B0604020202020204" pitchFamily="34" charset="0"/>
              </a:rPr>
              <a:t>The next challenge was to tackle casualties upstream in the highway-safety ecosystem, beyond the insurance-industry’s control. </a:t>
            </a:r>
            <a:endParaRPr lang="en-US" sz="3200" b="0" spc="-100" dirty="0">
              <a:latin typeface="Arial" panose="020B0604020202020204" pitchFamily="34" charset="0"/>
              <a:cs typeface="Arial" panose="020B0604020202020204" pitchFamily="34" charset="0"/>
            </a:endParaRPr>
          </a:p>
        </p:txBody>
      </p:sp>
      <p:pic>
        <p:nvPicPr>
          <p:cNvPr id="483330" name="Picture 2" descr="Fichier:SAAQ Québe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4589" y="4449762"/>
            <a:ext cx="7110413" cy="5373496"/>
          </a:xfrm>
          <a:prstGeom prst="rect">
            <a:avLst/>
          </a:prstGeom>
          <a:noFill/>
          <a:extLst>
            <a:ext uri="{909E8E84-426E-40DD-AFC4-6F175D3DCCD1}">
              <a14:hiddenFill xmlns:a14="http://schemas.microsoft.com/office/drawing/2010/main">
                <a:solidFill>
                  <a:srgbClr val="FFFFFF"/>
                </a:solidFill>
              </a14:hiddenFill>
            </a:ext>
          </a:extLst>
        </p:spPr>
      </p:pic>
      <p:pic>
        <p:nvPicPr>
          <p:cNvPr id="483332" name="Picture 4" descr="https://i9.ytimg.com/vi/j_4SRXNKDcg/mq3.jpg?sqp=CLjQ3YMG&amp;rs=AOn4CLA5PHB1TYXHsYstnjvJjL1b24mMu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644" y="4449762"/>
            <a:ext cx="6928832" cy="40081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08250" y="11726862"/>
            <a:ext cx="1236483" cy="1321727"/>
            <a:chOff x="108250" y="11752302"/>
            <a:chExt cx="1236483" cy="1321727"/>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4" name="Rectangle 13"/>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1" name="Rectangle 2"/>
          <p:cNvSpPr txBox="1">
            <a:spLocks noChangeArrowheads="1"/>
          </p:cNvSpPr>
          <p:nvPr/>
        </p:nvSpPr>
        <p:spPr>
          <a:xfrm>
            <a:off x="7443215" y="6735762"/>
            <a:ext cx="8119872" cy="278130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just">
              <a:lnSpc>
                <a:spcPct val="100000"/>
              </a:lnSpc>
              <a:defRPr/>
            </a:pPr>
            <a:r>
              <a:rPr lang="en-US" sz="3200" spc="-160" dirty="0" smtClean="0">
                <a:latin typeface="Arial" panose="020B0604020202020204" pitchFamily="34" charset="0"/>
                <a:cs typeface="Arial" panose="020B0604020202020204" pitchFamily="34" charset="0"/>
              </a:rPr>
              <a:t>Nominated by Premier Jean </a:t>
            </a:r>
            <a:r>
              <a:rPr lang="en-US" sz="3200" spc="-140" dirty="0" smtClean="0">
                <a:latin typeface="Arial" panose="020B0604020202020204" pitchFamily="34" charset="0"/>
                <a:cs typeface="Arial" panose="020B0604020202020204" pitchFamily="34" charset="0"/>
              </a:rPr>
              <a:t>Charest as CEO of the SAAQ, </a:t>
            </a:r>
            <a:r>
              <a:rPr lang="en-US" sz="3200" spc="-140" dirty="0">
                <a:latin typeface="Arial" panose="020B0604020202020204" pitchFamily="34" charset="0"/>
                <a:cs typeface="Arial" panose="020B0604020202020204" pitchFamily="34" charset="0"/>
              </a:rPr>
              <a:t>a government agency </a:t>
            </a:r>
            <a:r>
              <a:rPr lang="en-US" sz="3200" dirty="0">
                <a:latin typeface="Arial" panose="020B0604020202020204" pitchFamily="34" charset="0"/>
                <a:cs typeface="Arial" panose="020B0604020202020204" pitchFamily="34" charset="0"/>
              </a:rPr>
              <a:t>saddled with </a:t>
            </a:r>
            <a:r>
              <a:rPr lang="en-US" sz="3200" dirty="0" smtClean="0">
                <a:latin typeface="Arial" panose="020B0604020202020204" pitchFamily="34" charset="0"/>
                <a:cs typeface="Arial" panose="020B0604020202020204" pitchFamily="34" charset="0"/>
              </a:rPr>
              <a:t>$486 million </a:t>
            </a:r>
            <a:r>
              <a:rPr lang="en-US" sz="3200" dirty="0">
                <a:latin typeface="Arial" panose="020B0604020202020204" pitchFamily="34" charset="0"/>
                <a:cs typeface="Arial" panose="020B0604020202020204" pitchFamily="34" charset="0"/>
              </a:rPr>
              <a:t>deficit and fast growing casualties, Mr. </a:t>
            </a:r>
            <a:r>
              <a:rPr lang="en-US" sz="3200" dirty="0" err="1" smtClean="0">
                <a:latin typeface="Arial" panose="020B0604020202020204" pitchFamily="34" charset="0"/>
                <a:cs typeface="Arial" panose="020B0604020202020204" pitchFamily="34" charset="0"/>
              </a:rPr>
              <a:t>Harbour</a:t>
            </a:r>
            <a:r>
              <a:rPr lang="en-US" sz="3200" dirty="0" smtClean="0">
                <a:latin typeface="Arial" panose="020B0604020202020204" pitchFamily="34" charset="0"/>
                <a:cs typeface="Arial" panose="020B0604020202020204" pitchFamily="34" charset="0"/>
              </a:rPr>
              <a:t> brought, </a:t>
            </a:r>
            <a:r>
              <a:rPr lang="en-US" sz="3200" dirty="0">
                <a:latin typeface="Arial" panose="020B0604020202020204" pitchFamily="34" charset="0"/>
                <a:cs typeface="Arial" panose="020B0604020202020204" pitchFamily="34" charset="0"/>
              </a:rPr>
              <a:t>for the third time, </a:t>
            </a:r>
            <a:r>
              <a:rPr lang="en-US" sz="3200" dirty="0" smtClean="0">
                <a:latin typeface="Arial" panose="020B0604020202020204" pitchFamily="34" charset="0"/>
                <a:cs typeface="Arial" panose="020B0604020202020204" pitchFamily="34" charset="0"/>
              </a:rPr>
              <a:t>Alain Martin to coach </a:t>
            </a:r>
            <a:r>
              <a:rPr lang="en-US" sz="3200" dirty="0">
                <a:latin typeface="Arial" panose="020B0604020202020204" pitchFamily="34" charset="0"/>
                <a:cs typeface="Arial" panose="020B0604020202020204" pitchFamily="34" charset="0"/>
              </a:rPr>
              <a:t>the </a:t>
            </a:r>
            <a:r>
              <a:rPr lang="en-US" sz="3200" spc="-100" dirty="0" smtClean="0">
                <a:latin typeface="Arial" panose="020B0604020202020204" pitchFamily="34" charset="0"/>
                <a:cs typeface="Arial" panose="020B0604020202020204" pitchFamily="34" charset="0"/>
              </a:rPr>
              <a:t>SAAQ </a:t>
            </a:r>
            <a:r>
              <a:rPr lang="en-US" sz="3200" spc="-100" dirty="0">
                <a:latin typeface="Arial" panose="020B0604020202020204" pitchFamily="34" charset="0"/>
                <a:cs typeface="Arial" panose="020B0604020202020204" pitchFamily="34" charset="0"/>
              </a:rPr>
              <a:t>team, which in five </a:t>
            </a:r>
            <a:r>
              <a:rPr lang="en-US" sz="3200" spc="-100" dirty="0" smtClean="0">
                <a:latin typeface="Arial" panose="020B0604020202020204" pitchFamily="34" charset="0"/>
                <a:cs typeface="Arial" panose="020B0604020202020204" pitchFamily="34" charset="0"/>
              </a:rPr>
              <a:t>years, achieved</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the above remarkable goals</a:t>
            </a:r>
            <a:r>
              <a:rPr lang="en-US" sz="3200" b="0" dirty="0" smtClean="0">
                <a:latin typeface="Arial" panose="020B0604020202020204" pitchFamily="34" charset="0"/>
                <a:cs typeface="Arial" panose="020B0604020202020204" pitchFamily="34" charset="0"/>
              </a:rPr>
              <a:t>.</a:t>
            </a:r>
            <a:endParaRPr lang="en-US" sz="3200" b="0" dirty="0">
              <a:latin typeface="Arial" panose="020B0604020202020204" pitchFamily="34" charset="0"/>
              <a:cs typeface="Arial" panose="020B0604020202020204" pitchFamily="34" charset="0"/>
            </a:endParaRPr>
          </a:p>
        </p:txBody>
      </p:sp>
      <p:sp>
        <p:nvSpPr>
          <p:cNvPr id="23" name="Rectangle 22"/>
          <p:cNvSpPr/>
          <p:nvPr/>
        </p:nvSpPr>
        <p:spPr>
          <a:xfrm>
            <a:off x="1441545" y="11764962"/>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8"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3972913145"/>
      </p:ext>
    </p:extLst>
  </p:cSld>
  <p:clrMapOvr>
    <a:masterClrMapping/>
  </p:clrMapOvr>
  <p:transition spd="slow" advTm="565">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strVal val="#ppt_w*0.70"/>
                                          </p:val>
                                        </p:tav>
                                        <p:tav tm="100000">
                                          <p:val>
                                            <p:strVal val="#ppt_w"/>
                                          </p:val>
                                        </p:tav>
                                      </p:tavLst>
                                    </p:anim>
                                    <p:anim calcmode="lin" valueType="num">
                                      <p:cBhvr>
                                        <p:cTn id="15" dur="1000" fill="hold"/>
                                        <p:tgtEl>
                                          <p:spTgt spid="24"/>
                                        </p:tgtEl>
                                        <p:attrNameLst>
                                          <p:attrName>ppt_h</p:attrName>
                                        </p:attrNameLst>
                                      </p:cBhvr>
                                      <p:tavLst>
                                        <p:tav tm="0">
                                          <p:val>
                                            <p:strVal val="#ppt_h"/>
                                          </p:val>
                                        </p:tav>
                                        <p:tav tm="100000">
                                          <p:val>
                                            <p:strVal val="#ppt_h"/>
                                          </p:val>
                                        </p:tav>
                                      </p:tavLst>
                                    </p:anim>
                                    <p:animEffect transition="in" filter="fade">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2500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nodeType="clickEffect">
                                  <p:stCondLst>
                                    <p:cond delay="1350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100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3"/>
          <p:cNvSpPr>
            <a:spLocks noChangeArrowheads="1"/>
          </p:cNvSpPr>
          <p:nvPr/>
        </p:nvSpPr>
        <p:spPr bwMode="auto">
          <a:xfrm>
            <a:off x="89" y="367907"/>
            <a:ext cx="23407511" cy="1207261"/>
          </a:xfrm>
          <a:prstGeom prst="rect">
            <a:avLst/>
          </a:prstGeom>
          <a:noFill/>
          <a:ln w="0">
            <a:noFill/>
            <a:miter lim="800000"/>
            <a:headEnd/>
            <a:tailEnd/>
          </a:ln>
          <a:effectLst/>
        </p:spPr>
        <p:txBody>
          <a:bodyPr wrap="square" lIns="154765" tIns="77378" rIns="154765" bIns="77378">
            <a:spAutoFit/>
          </a:bodyPr>
          <a:lstStyle/>
          <a:p>
            <a:pPr algn="ctr">
              <a:lnSpc>
                <a:spcPct val="110000"/>
              </a:lnSpc>
              <a:defRPr/>
            </a:pPr>
            <a:r>
              <a:rPr lang="en-US" sz="4064" dirty="0">
                <a:latin typeface="Arial Black" panose="020B0A04020102020204" pitchFamily="34" charset="0"/>
              </a:rPr>
              <a:t/>
            </a:r>
            <a:br>
              <a:rPr lang="en-US" sz="4064" dirty="0">
                <a:latin typeface="Arial Black" panose="020B0A04020102020204" pitchFamily="34" charset="0"/>
              </a:rPr>
            </a:br>
            <a:endParaRPr lang="en-US" sz="3388" b="0" baseline="30000" dirty="0">
              <a:latin typeface="Arial Black" panose="020B0A04020102020204" pitchFamily="34" charset="0"/>
            </a:endParaRPr>
          </a:p>
        </p:txBody>
      </p:sp>
      <p:sp>
        <p:nvSpPr>
          <p:cNvPr id="15" name="Rectangle 3"/>
          <p:cNvSpPr>
            <a:spLocks noChangeArrowheads="1"/>
          </p:cNvSpPr>
          <p:nvPr/>
        </p:nvSpPr>
        <p:spPr bwMode="auto">
          <a:xfrm>
            <a:off x="1" y="616107"/>
            <a:ext cx="23407600" cy="2150659"/>
          </a:xfrm>
          <a:prstGeom prst="rect">
            <a:avLst/>
          </a:prstGeom>
          <a:noFill/>
          <a:ln w="0">
            <a:noFill/>
            <a:miter lim="800000"/>
            <a:headEnd/>
            <a:tailEnd/>
          </a:ln>
          <a:effectLst/>
        </p:spPr>
        <p:txBody>
          <a:bodyPr wrap="square" lIns="154765" tIns="77378" rIns="154765" bIns="77378">
            <a:spAutoFit/>
          </a:bodyPr>
          <a:lstStyle/>
          <a:p>
            <a:pPr algn="ctr">
              <a:lnSpc>
                <a:spcPct val="120000"/>
              </a:lnSpc>
              <a:defRPr/>
            </a:pPr>
            <a:r>
              <a:rPr lang="en-US" sz="5400" dirty="0" smtClean="0">
                <a:cs typeface="Arial" panose="020B0604020202020204" pitchFamily="34" charset="0"/>
              </a:rPr>
              <a:t>The Harvard University System™ includes unique practical </a:t>
            </a:r>
            <a:br>
              <a:rPr lang="en-US" sz="5400" dirty="0" smtClean="0">
                <a:cs typeface="Arial" panose="020B0604020202020204" pitchFamily="34" charset="0"/>
              </a:rPr>
            </a:br>
            <a:r>
              <a:rPr lang="en-US" sz="5400" dirty="0" smtClean="0">
                <a:cs typeface="Arial" panose="020B0604020202020204" pitchFamily="34" charset="0"/>
              </a:rPr>
              <a:t>instruments mentioned </a:t>
            </a:r>
            <a:r>
              <a:rPr lang="en-US" sz="5400" dirty="0">
                <a:cs typeface="Arial" panose="020B0604020202020204" pitchFamily="34" charset="0"/>
              </a:rPr>
              <a:t>by Dr. Rob Stephens</a:t>
            </a:r>
            <a:r>
              <a:rPr lang="en-US" sz="5400" dirty="0" smtClean="0">
                <a:cs typeface="Arial" panose="020B0604020202020204" pitchFamily="34" charset="0"/>
              </a:rPr>
              <a:t>: </a:t>
            </a:r>
          </a:p>
        </p:txBody>
      </p:sp>
      <p:grpSp>
        <p:nvGrpSpPr>
          <p:cNvPr id="4" name="Group 3"/>
          <p:cNvGrpSpPr/>
          <p:nvPr/>
        </p:nvGrpSpPr>
        <p:grpSpPr>
          <a:xfrm>
            <a:off x="108250" y="11726862"/>
            <a:ext cx="1236483" cy="1321727"/>
            <a:chOff x="108250" y="11752302"/>
            <a:chExt cx="1236483" cy="1321727"/>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4" name="Rectangle 13"/>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3" name="Rectangle 22"/>
          <p:cNvSpPr/>
          <p:nvPr/>
        </p:nvSpPr>
        <p:spPr>
          <a:xfrm>
            <a:off x="1441545" y="11764962"/>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9" name="Rectangle 3"/>
          <p:cNvSpPr>
            <a:spLocks noChangeArrowheads="1"/>
          </p:cNvSpPr>
          <p:nvPr/>
        </p:nvSpPr>
        <p:spPr bwMode="auto">
          <a:xfrm>
            <a:off x="235744" y="6492173"/>
            <a:ext cx="16247474" cy="4145052"/>
          </a:xfrm>
          <a:prstGeom prst="rect">
            <a:avLst/>
          </a:prstGeom>
          <a:noFill/>
          <a:ln w="0">
            <a:noFill/>
            <a:miter lim="800000"/>
            <a:headEnd/>
            <a:tailEnd/>
          </a:ln>
          <a:effectLst/>
        </p:spPr>
        <p:txBody>
          <a:bodyPr wrap="square" lIns="154765" tIns="77378" rIns="154765" bIns="77378">
            <a:spAutoFit/>
          </a:bodyPr>
          <a:lstStyle/>
          <a:p>
            <a:pPr algn="r">
              <a:lnSpc>
                <a:spcPct val="120000"/>
              </a:lnSpc>
              <a:defRPr/>
            </a:pPr>
            <a:r>
              <a:rPr lang="en-US" sz="5400" spc="-160" dirty="0" smtClean="0">
                <a:cs typeface="Arial" panose="020B0604020202020204" pitchFamily="34" charset="0"/>
              </a:rPr>
              <a:t>From the 3</a:t>
            </a:r>
            <a:r>
              <a:rPr lang="en-US" sz="5400" spc="-160" baseline="30000" dirty="0" smtClean="0">
                <a:cs typeface="Arial" panose="020B0604020202020204" pitchFamily="34" charset="0"/>
              </a:rPr>
              <a:t>rd</a:t>
            </a:r>
            <a:r>
              <a:rPr lang="en-US" sz="5400" spc="-160" dirty="0" smtClean="0">
                <a:cs typeface="Arial" panose="020B0604020202020204" pitchFamily="34" charset="0"/>
              </a:rPr>
              <a:t> slide, further insights can be gleaned</a:t>
            </a:r>
            <a:br>
              <a:rPr lang="en-US" sz="5400" spc="-160" dirty="0" smtClean="0">
                <a:cs typeface="Arial" panose="020B0604020202020204" pitchFamily="34" charset="0"/>
              </a:rPr>
            </a:br>
            <a:r>
              <a:rPr lang="en-US" sz="5400" spc="-160" dirty="0" smtClean="0">
                <a:cs typeface="Arial" panose="020B0604020202020204" pitchFamily="34" charset="0"/>
              </a:rPr>
              <a:t>from combining the Power-Dynamics’ Template</a:t>
            </a:r>
          </a:p>
          <a:p>
            <a:pPr algn="r">
              <a:lnSpc>
                <a:spcPct val="120000"/>
              </a:lnSpc>
              <a:defRPr/>
            </a:pPr>
            <a:r>
              <a:rPr lang="en-US" sz="5400" spc="30" dirty="0" smtClean="0">
                <a:cs typeface="Arial" panose="020B0604020202020204" pitchFamily="34" charset="0"/>
              </a:rPr>
              <a:t>with factional-perceptions’ intelligence</a:t>
            </a:r>
            <a:r>
              <a:rPr lang="en-US" sz="5400" dirty="0" smtClean="0">
                <a:cs typeface="Arial" panose="020B0604020202020204" pitchFamily="34" charset="0"/>
              </a:rPr>
              <a:t>,</a:t>
            </a:r>
            <a:br>
              <a:rPr lang="en-US" sz="5400" dirty="0" smtClean="0">
                <a:cs typeface="Arial" panose="020B0604020202020204" pitchFamily="34" charset="0"/>
              </a:rPr>
            </a:br>
            <a:r>
              <a:rPr lang="en-US" sz="5400" spc="-150" dirty="0" smtClean="0">
                <a:cs typeface="Arial" panose="020B0604020202020204" pitchFamily="34" charset="0"/>
              </a:rPr>
              <a:t>prior to creating a sustainable strategy</a:t>
            </a:r>
            <a:r>
              <a:rPr lang="en-US" sz="5400" dirty="0" smtClean="0">
                <a:cs typeface="Arial" panose="020B0604020202020204" pitchFamily="34" charset="0"/>
              </a:rPr>
              <a:t>.</a:t>
            </a:r>
            <a:endParaRPr lang="en-US" sz="5400" b="0" dirty="0">
              <a:cs typeface="Arial" panose="020B0604020202020204" pitchFamily="34" charset="0"/>
            </a:endParaRPr>
          </a:p>
        </p:txBody>
      </p:sp>
      <p:sp>
        <p:nvSpPr>
          <p:cNvPr id="10" name="Rectangle 3"/>
          <p:cNvSpPr>
            <a:spLocks noChangeArrowheads="1"/>
          </p:cNvSpPr>
          <p:nvPr/>
        </p:nvSpPr>
        <p:spPr bwMode="auto">
          <a:xfrm>
            <a:off x="0" y="4106862"/>
            <a:ext cx="23407688" cy="2150659"/>
          </a:xfrm>
          <a:prstGeom prst="rect">
            <a:avLst/>
          </a:prstGeom>
          <a:noFill/>
          <a:ln w="0">
            <a:noFill/>
            <a:miter lim="800000"/>
            <a:headEnd/>
            <a:tailEnd/>
          </a:ln>
          <a:effectLst/>
        </p:spPr>
        <p:txBody>
          <a:bodyPr wrap="square" lIns="154765" tIns="77378" rIns="154765" bIns="77378">
            <a:spAutoFit/>
          </a:bodyPr>
          <a:lstStyle/>
          <a:p>
            <a:pPr algn="ctr">
              <a:lnSpc>
                <a:spcPct val="120000"/>
              </a:lnSpc>
              <a:defRPr/>
            </a:pPr>
            <a:r>
              <a:rPr lang="en-US" sz="5400" dirty="0" smtClean="0">
                <a:cs typeface="Arial" panose="020B0604020202020204" pitchFamily="34" charset="0"/>
              </a:rPr>
              <a:t>The </a:t>
            </a:r>
            <a:r>
              <a:rPr lang="en-US" sz="5400" dirty="0">
                <a:cs typeface="Arial" panose="020B0604020202020204" pitchFamily="34" charset="0"/>
              </a:rPr>
              <a:t>next two slides</a:t>
            </a:r>
            <a:br>
              <a:rPr lang="en-US" sz="5400" dirty="0">
                <a:cs typeface="Arial" panose="020B0604020202020204" pitchFamily="34" charset="0"/>
              </a:rPr>
            </a:br>
            <a:r>
              <a:rPr lang="en-US" sz="5400" dirty="0" smtClean="0">
                <a:cs typeface="Arial" panose="020B0604020202020204" pitchFamily="34" charset="0"/>
              </a:rPr>
              <a:t>reveal a fraction of the </a:t>
            </a:r>
            <a:r>
              <a:rPr lang="en-US" sz="5400" dirty="0" smtClean="0">
                <a:latin typeface="Arial Black" panose="020B0A04020102020204" pitchFamily="34" charset="0"/>
                <a:cs typeface="Arial" panose="020B0604020202020204" pitchFamily="34" charset="0"/>
              </a:rPr>
              <a:t>Stakeholders’ Engagement Prism</a:t>
            </a:r>
            <a:r>
              <a:rPr lang="en-US" sz="5400" dirty="0" smtClean="0">
                <a:cs typeface="Arial" panose="020B0604020202020204" pitchFamily="34" charset="0"/>
              </a:rPr>
              <a:t>™.</a:t>
            </a:r>
          </a:p>
        </p:txBody>
      </p:sp>
      <p:sp>
        <p:nvSpPr>
          <p:cNvPr id="1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9578" t="36192" r="29289" b="19360"/>
          <a:stretch/>
        </p:blipFill>
        <p:spPr>
          <a:xfrm>
            <a:off x="16946785" y="6586717"/>
            <a:ext cx="5501259" cy="3955964"/>
          </a:xfrm>
          <a:prstGeom prst="rect">
            <a:avLst/>
          </a:prstGeom>
        </p:spPr>
      </p:pic>
      <p:sp>
        <p:nvSpPr>
          <p:cNvPr id="3" name="Rectangle 2"/>
          <p:cNvSpPr/>
          <p:nvPr/>
        </p:nvSpPr>
        <p:spPr>
          <a:xfrm>
            <a:off x="17435417" y="10637225"/>
            <a:ext cx="4523994" cy="830997"/>
          </a:xfrm>
          <a:prstGeom prst="rect">
            <a:avLst/>
          </a:prstGeom>
        </p:spPr>
        <p:txBody>
          <a:bodyPr wrap="none">
            <a:spAutoFit/>
          </a:bodyPr>
          <a:lstStyle/>
          <a:p>
            <a:pPr algn="ctr"/>
            <a:r>
              <a:rPr lang="en-US" sz="2400" dirty="0">
                <a:latin typeface="Google Sans"/>
              </a:rPr>
              <a:t>commons.wikimedia.org/wiki</a:t>
            </a:r>
            <a:r>
              <a:rPr lang="en-US" sz="2400" dirty="0" smtClean="0">
                <a:latin typeface="Google Sans"/>
              </a:rPr>
              <a:t>/</a:t>
            </a:r>
          </a:p>
          <a:p>
            <a:pPr algn="ctr"/>
            <a:r>
              <a:rPr lang="en-US" sz="2400" dirty="0" smtClean="0">
                <a:latin typeface="Google Sans"/>
              </a:rPr>
              <a:t>File:Breking-van-het-licht.jpg</a:t>
            </a:r>
            <a:endParaRPr lang="en-US" sz="2400" i="0" u="none" strike="noStrike" dirty="0">
              <a:effectLst/>
              <a:latin typeface="Google Sans"/>
              <a:hlinkClick r:id="rId5"/>
            </a:endParaRPr>
          </a:p>
        </p:txBody>
      </p:sp>
    </p:spTree>
    <p:extLst>
      <p:ext uri="{BB962C8B-B14F-4D97-AF65-F5344CB8AC3E}">
        <p14:creationId xmlns:p14="http://schemas.microsoft.com/office/powerpoint/2010/main" val="3828114202"/>
      </p:ext>
    </p:extLst>
  </p:cSld>
  <p:clrMapOvr>
    <a:masterClrMapping/>
  </p:clrMapOvr>
  <p:transition spd="slow" advTm="565">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13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p:cNvSpPr/>
          <p:nvPr/>
        </p:nvSpPr>
        <p:spPr>
          <a:xfrm>
            <a:off x="2247209" y="11449114"/>
            <a:ext cx="11894422" cy="1451488"/>
          </a:xfrm>
          <a:prstGeom prst="rect">
            <a:avLst/>
          </a:prstGeom>
        </p:spPr>
        <p:txBody>
          <a:bodyPr wrap="square">
            <a:spAutoFit/>
          </a:bodyPr>
          <a:lstStyle/>
          <a:p>
            <a:pPr lvl="0" eaLnBrk="0" fontAlgn="base" hangingPunct="0">
              <a:spcBef>
                <a:spcPct val="0"/>
              </a:spcBef>
            </a:pPr>
            <a:r>
              <a:rPr lang="en-US" sz="3072" dirty="0">
                <a:latin typeface="Arial Black" panose="020B0A04020102020204" pitchFamily="34" charset="0"/>
              </a:rPr>
              <a:t>Harvard University Global System</a:t>
            </a:r>
            <a:r>
              <a:rPr lang="en-US" sz="2688" spc="-58" dirty="0">
                <a:latin typeface="Arial Black" panose="020B0A04020102020204" pitchFamily="34" charset="0"/>
                <a:cs typeface="Arial" panose="020B0604020202020204" pitchFamily="34" charset="0"/>
              </a:rPr>
              <a:t>™</a:t>
            </a:r>
            <a:r>
              <a:rPr lang="en-US" sz="2688" dirty="0">
                <a:latin typeface="Arial Black" panose="020B0A04020102020204" pitchFamily="34" charset="0"/>
              </a:rPr>
              <a:t> </a:t>
            </a:r>
          </a:p>
          <a:p>
            <a:pPr eaLnBrk="0" fontAlgn="base" hangingPunct="0">
              <a:spcBef>
                <a:spcPct val="0"/>
              </a:spcBef>
            </a:pPr>
            <a:r>
              <a:rPr lang="en-US" altLang="en-US" sz="2688" dirty="0">
                <a:latin typeface="Arial Black" panose="020B0A04020102020204" pitchFamily="34" charset="0"/>
                <a:cs typeface="Times New Roman" panose="02020603050405020304" pitchFamily="18" charset="0"/>
              </a:rPr>
              <a:t>North America: Toll Free: 1-800-HARVARD or +1 819 772-7777 </a:t>
            </a:r>
            <a:br>
              <a:rPr lang="en-US" altLang="en-US" sz="2688" dirty="0">
                <a:latin typeface="Arial Black" panose="020B0A04020102020204" pitchFamily="34" charset="0"/>
                <a:cs typeface="Times New Roman" panose="02020603050405020304" pitchFamily="18" charset="0"/>
              </a:rPr>
            </a:br>
            <a:r>
              <a:rPr lang="en-US" sz="2688" dirty="0">
                <a:latin typeface="Arial Black" panose="020B0A04020102020204" pitchFamily="34" charset="0"/>
              </a:rPr>
              <a:t>Europe : +33 7 68 47 23 11 </a:t>
            </a:r>
            <a:r>
              <a:rPr lang="en-US" altLang="en-US" sz="3072" dirty="0">
                <a:solidFill>
                  <a:srgbClr val="C0000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a:t>
            </a:r>
            <a:r>
              <a:rPr lang="en-US" altLang="en-US" sz="2688" dirty="0">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 </a:t>
            </a:r>
            <a:r>
              <a:rPr lang="en-US" sz="2688" dirty="0">
                <a:latin typeface="Arial Black" panose="020B0A04020102020204" pitchFamily="34" charset="0"/>
              </a:rPr>
              <a:t>rsvp@eharvard.org </a:t>
            </a:r>
            <a:endParaRPr lang="en-US" sz="2688" baseline="30000" dirty="0">
              <a:latin typeface="Arial Black" panose="020B0A04020102020204" pitchFamily="34" charset="0"/>
            </a:endParaRPr>
          </a:p>
        </p:txBody>
      </p:sp>
      <p:sp>
        <p:nvSpPr>
          <p:cNvPr id="23" name="Rectangle 1"/>
          <p:cNvSpPr>
            <a:spLocks noChangeArrowheads="1"/>
          </p:cNvSpPr>
          <p:nvPr/>
        </p:nvSpPr>
        <p:spPr bwMode="auto">
          <a:xfrm>
            <a:off x="89" y="912939"/>
            <a:ext cx="23407511" cy="7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4608"/>
              </a:lnSpc>
            </a:pPr>
            <a:r>
              <a:rPr lang="en-US" altLang="en-US" sz="4224" spc="-192" dirty="0" smtClean="0">
                <a:solidFill>
                  <a:srgbClr val="C00000"/>
                </a:solidFill>
                <a:latin typeface="Arial Black" panose="020B0A04020102020204" pitchFamily="34" charset="0"/>
                <a:cs typeface="Times New Roman" panose="02020603050405020304" pitchFamily="18" charset="0"/>
              </a:rPr>
              <a:t>Deep Diving </a:t>
            </a:r>
            <a:r>
              <a:rPr lang="en-US" altLang="en-US" sz="4224" spc="-192" dirty="0">
                <a:solidFill>
                  <a:srgbClr val="C00000"/>
                </a:solidFill>
                <a:latin typeface="Arial Black" panose="020B0A04020102020204" pitchFamily="34" charset="0"/>
                <a:cs typeface="Times New Roman" panose="02020603050405020304" pitchFamily="18" charset="0"/>
              </a:rPr>
              <a:t>into </a:t>
            </a:r>
            <a:r>
              <a:rPr lang="en-US" altLang="en-US" sz="4224" spc="-192" dirty="0" smtClean="0">
                <a:solidFill>
                  <a:srgbClr val="C00000"/>
                </a:solidFill>
                <a:latin typeface="Arial Black" panose="020B0A04020102020204" pitchFamily="34" charset="0"/>
                <a:cs typeface="Times New Roman" panose="02020603050405020304" pitchFamily="18" charset="0"/>
              </a:rPr>
              <a:t>the Factional Intelligence (Perceptions, </a:t>
            </a:r>
            <a:r>
              <a:rPr lang="en-US" altLang="en-US" sz="4224" spc="-192" dirty="0">
                <a:solidFill>
                  <a:srgbClr val="C00000"/>
                </a:solidFill>
                <a:latin typeface="Arial Black" panose="020B0A04020102020204" pitchFamily="34" charset="0"/>
                <a:cs typeface="Times New Roman" panose="02020603050405020304" pitchFamily="18" charset="0"/>
              </a:rPr>
              <a:t>Biases &amp; </a:t>
            </a:r>
            <a:r>
              <a:rPr lang="en-US" altLang="en-US" sz="4224" spc="-192" dirty="0" smtClean="0">
                <a:solidFill>
                  <a:srgbClr val="C00000"/>
                </a:solidFill>
                <a:latin typeface="Arial Black" panose="020B0A04020102020204" pitchFamily="34" charset="0"/>
                <a:cs typeface="Times New Roman" panose="02020603050405020304" pitchFamily="18" charset="0"/>
              </a:rPr>
              <a:t>Motivations)</a:t>
            </a:r>
            <a:endParaRPr lang="en-US" altLang="en-US" sz="4224" spc="-192" dirty="0">
              <a:solidFill>
                <a:srgbClr val="C00000"/>
              </a:solidFill>
              <a:latin typeface="Arial Black" panose="020B0A04020102020204" pitchFamily="34" charset="0"/>
              <a:cs typeface="Times New Roman" panose="02020603050405020304" pitchFamily="18" charset="0"/>
            </a:endParaRPr>
          </a:p>
        </p:txBody>
      </p:sp>
      <p:sp>
        <p:nvSpPr>
          <p:cNvPr id="37" name="Rectangle 1"/>
          <p:cNvSpPr>
            <a:spLocks noChangeArrowheads="1"/>
          </p:cNvSpPr>
          <p:nvPr/>
        </p:nvSpPr>
        <p:spPr bwMode="auto">
          <a:xfrm>
            <a:off x="333645" y="1642653"/>
            <a:ext cx="6243716"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3840"/>
              </a:lnSpc>
            </a:pPr>
            <a:r>
              <a:rPr lang="en-US" altLang="en-US" sz="3840" spc="-192" dirty="0">
                <a:latin typeface="Arial Black" panose="020B0A04020102020204" pitchFamily="34" charset="0"/>
                <a:cs typeface="Times New Roman" panose="02020603050405020304" pitchFamily="18" charset="0"/>
              </a:rPr>
              <a:t>Stakeholders’ Universe</a:t>
            </a:r>
          </a:p>
        </p:txBody>
      </p:sp>
      <p:sp>
        <p:nvSpPr>
          <p:cNvPr id="14" name="Rectangle 13"/>
          <p:cNvSpPr/>
          <p:nvPr/>
        </p:nvSpPr>
        <p:spPr>
          <a:xfrm>
            <a:off x="6661477" y="1680853"/>
            <a:ext cx="15696013" cy="541174"/>
          </a:xfrm>
          <a:prstGeom prst="rect">
            <a:avLst/>
          </a:prstGeom>
        </p:spPr>
        <p:txBody>
          <a:bodyPr wrap="square">
            <a:spAutoFit/>
          </a:bodyPr>
          <a:lstStyle/>
          <a:p>
            <a:pPr algn="ctr">
              <a:lnSpc>
                <a:spcPts val="3456"/>
              </a:lnSpc>
            </a:pPr>
            <a:r>
              <a:rPr lang="en-US" sz="4128" spc="-250" dirty="0">
                <a:latin typeface="Arial Black" panose="020B0A04020102020204" pitchFamily="34" charset="0"/>
              </a:rPr>
              <a:t>Vested Interest: Motivation and/or Perception of Our Goals</a:t>
            </a:r>
            <a:endParaRPr lang="en-US" sz="4128" spc="-250" dirty="0">
              <a:latin typeface="Arial Black" panose="020B0A04020102020204" pitchFamily="34" charset="0"/>
              <a:ea typeface="Times New Roman" panose="02020603050405020304" pitchFamily="18" charset="0"/>
            </a:endParaRPr>
          </a:p>
        </p:txBody>
      </p:sp>
      <p:sp>
        <p:nvSpPr>
          <p:cNvPr id="2" name="Rectangle 1"/>
          <p:cNvSpPr/>
          <p:nvPr/>
        </p:nvSpPr>
        <p:spPr>
          <a:xfrm>
            <a:off x="14819984" y="11929189"/>
            <a:ext cx="7943824" cy="919611"/>
          </a:xfrm>
          <a:prstGeom prst="rect">
            <a:avLst/>
          </a:prstGeom>
        </p:spPr>
        <p:txBody>
          <a:bodyPr wrap="square">
            <a:spAutoFit/>
          </a:bodyPr>
          <a:lstStyle/>
          <a:p>
            <a:r>
              <a:rPr lang="en-US" altLang="en-US" sz="2688" dirty="0"/>
              <a:t>© Alain Paul Martin, 2023.   All rights reserved.</a:t>
            </a:r>
          </a:p>
          <a:p>
            <a:r>
              <a:rPr lang="en-US" altLang="en-US" sz="2688" dirty="0"/>
              <a:t>    We train trainers and license users.</a:t>
            </a:r>
            <a:endParaRPr lang="en-US" dirty="0"/>
          </a:p>
        </p:txBody>
      </p:sp>
      <p:sp>
        <p:nvSpPr>
          <p:cNvPr id="68" name="Rectangle 1"/>
          <p:cNvSpPr>
            <a:spLocks noChangeArrowheads="1"/>
          </p:cNvSpPr>
          <p:nvPr/>
        </p:nvSpPr>
        <p:spPr bwMode="auto">
          <a:xfrm>
            <a:off x="89" y="386268"/>
            <a:ext cx="23407511" cy="7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4608"/>
              </a:lnSpc>
            </a:pPr>
            <a:r>
              <a:rPr lang="en-US" altLang="en-US" sz="4992" dirty="0">
                <a:latin typeface="Arial Black" panose="020B0A04020102020204" pitchFamily="34" charset="0"/>
                <a:cs typeface="Times New Roman" panose="02020603050405020304" pitchFamily="18" charset="0"/>
              </a:rPr>
              <a:t>Alain Paul Martin’s </a:t>
            </a:r>
            <a:r>
              <a:rPr lang="en-US" altLang="en-US" sz="4992" dirty="0" smtClean="0">
                <a:latin typeface="Arial Black" panose="020B0A04020102020204" pitchFamily="34" charset="0"/>
                <a:cs typeface="Times New Roman" panose="02020603050405020304" pitchFamily="18" charset="0"/>
              </a:rPr>
              <a:t>Stakeholder-Engagement Prism</a:t>
            </a:r>
            <a:r>
              <a:rPr lang="en-US" sz="5376" spc="-58" dirty="0" smtClean="0">
                <a:latin typeface="Arial Black" panose="020B0A04020102020204" pitchFamily="34" charset="0"/>
                <a:cs typeface="Arial" panose="020B0604020202020204" pitchFamily="34" charset="0"/>
              </a:rPr>
              <a:t>™</a:t>
            </a:r>
            <a:endParaRPr lang="en-US" altLang="en-US" sz="4224" spc="-192" dirty="0">
              <a:latin typeface="Arial Black" panose="020B0A04020102020204" pitchFamily="34" charset="0"/>
              <a:cs typeface="Times New Roman" panose="02020603050405020304" pitchFamily="18" charset="0"/>
            </a:endParaRPr>
          </a:p>
        </p:txBody>
      </p:sp>
      <p:grpSp>
        <p:nvGrpSpPr>
          <p:cNvPr id="63" name="Group 62"/>
          <p:cNvGrpSpPr/>
          <p:nvPr/>
        </p:nvGrpSpPr>
        <p:grpSpPr>
          <a:xfrm>
            <a:off x="296145" y="10706631"/>
            <a:ext cx="1889843" cy="2127516"/>
            <a:chOff x="154203" y="5576640"/>
            <a:chExt cx="984341" cy="1108135"/>
          </a:xfrm>
        </p:grpSpPr>
        <p:pic>
          <p:nvPicPr>
            <p:cNvPr id="70" name="Pictur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03" y="5773145"/>
              <a:ext cx="916504" cy="911630"/>
            </a:xfrm>
            <a:prstGeom prst="rect">
              <a:avLst/>
            </a:prstGeom>
          </p:spPr>
        </p:pic>
        <p:sp>
          <p:nvSpPr>
            <p:cNvPr id="74" name="Rectangle 73"/>
            <p:cNvSpPr/>
            <p:nvPr/>
          </p:nvSpPr>
          <p:spPr>
            <a:xfrm>
              <a:off x="888731" y="5576640"/>
              <a:ext cx="249813" cy="192370"/>
            </a:xfrm>
            <a:prstGeom prst="rect">
              <a:avLst/>
            </a:prstGeom>
          </p:spPr>
          <p:txBody>
            <a:bodyPr wrap="none">
              <a:spAutoFit/>
            </a:bodyPr>
            <a:lstStyle/>
            <a:p>
              <a:r>
                <a:rPr lang="en-US" dirty="0" smtClean="0">
                  <a:latin typeface="Arial" panose="020B0604020202020204" pitchFamily="34" charset="0"/>
                </a:rPr>
                <a:t>™ </a:t>
              </a:r>
              <a:endParaRPr lang="en-US" dirty="0"/>
            </a:p>
          </p:txBody>
        </p:sp>
      </p:grpSp>
      <p:sp>
        <p:nvSpPr>
          <p:cNvPr id="67" name="Rectangle 1"/>
          <p:cNvSpPr>
            <a:spLocks noChangeArrowheads="1"/>
          </p:cNvSpPr>
          <p:nvPr/>
        </p:nvSpPr>
        <p:spPr bwMode="auto">
          <a:xfrm>
            <a:off x="466728" y="2279945"/>
            <a:ext cx="6821423"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F1: Family            </a:t>
            </a:r>
            <a:r>
              <a:rPr lang="en-US" altLang="en-US" sz="2112"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  </a:t>
            </a:r>
            <a:r>
              <a:rPr lang="en-US" altLang="en-US" sz="3072"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F1</a:t>
            </a:r>
          </a:p>
        </p:txBody>
      </p:sp>
      <p:sp>
        <p:nvSpPr>
          <p:cNvPr id="69" name="Rectangle 1"/>
          <p:cNvSpPr>
            <a:spLocks noChangeArrowheads="1"/>
          </p:cNvSpPr>
          <p:nvPr/>
        </p:nvSpPr>
        <p:spPr bwMode="auto">
          <a:xfrm>
            <a:off x="462687" y="2833875"/>
            <a:ext cx="6830038"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F2: Friends             </a:t>
            </a:r>
            <a:r>
              <a:rPr lang="en-US" altLang="en-US" sz="2304" dirty="0">
                <a:latin typeface="Arial Black" panose="020B0A04020102020204" pitchFamily="34" charset="0"/>
                <a:cs typeface="Times New Roman" panose="02020603050405020304" pitchFamily="18" charset="0"/>
              </a:rPr>
              <a:t> </a:t>
            </a:r>
            <a:r>
              <a:rPr lang="en-US" altLang="en-US" sz="1920"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F2</a:t>
            </a:r>
          </a:p>
        </p:txBody>
      </p:sp>
      <p:sp>
        <p:nvSpPr>
          <p:cNvPr id="77" name="Rectangle 1"/>
          <p:cNvSpPr>
            <a:spLocks noChangeArrowheads="1"/>
          </p:cNvSpPr>
          <p:nvPr/>
        </p:nvSpPr>
        <p:spPr bwMode="auto">
          <a:xfrm>
            <a:off x="459404" y="3398151"/>
            <a:ext cx="6846691"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F3: </a:t>
            </a:r>
            <a:r>
              <a:rPr lang="en-US" altLang="en-US" sz="3840" spc="-192" dirty="0">
                <a:latin typeface="Arial Black" panose="020B0A04020102020204" pitchFamily="34" charset="0"/>
                <a:cs typeface="Times New Roman" panose="02020603050405020304" pitchFamily="18" charset="0"/>
              </a:rPr>
              <a:t>Fellow-travelers</a:t>
            </a:r>
            <a:r>
              <a:rPr lang="en-US" altLang="en-US" sz="3072" dirty="0">
                <a:latin typeface="Arial Black" panose="020B0A04020102020204" pitchFamily="34" charset="0"/>
                <a:cs typeface="Times New Roman" panose="02020603050405020304" pitchFamily="18" charset="0"/>
              </a:rPr>
              <a:t> </a:t>
            </a:r>
            <a:r>
              <a:rPr lang="en-US" altLang="en-US" sz="3648" dirty="0">
                <a:latin typeface="Arial Black" panose="020B0A04020102020204" pitchFamily="34" charset="0"/>
                <a:cs typeface="Times New Roman" panose="02020603050405020304" pitchFamily="18" charset="0"/>
              </a:rPr>
              <a:t> </a:t>
            </a:r>
            <a:r>
              <a:rPr lang="en-US" altLang="en-US" sz="1536"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F3</a:t>
            </a:r>
          </a:p>
        </p:txBody>
      </p:sp>
      <p:sp>
        <p:nvSpPr>
          <p:cNvPr id="81" name="Rectangle 1"/>
          <p:cNvSpPr>
            <a:spLocks noChangeArrowheads="1"/>
          </p:cNvSpPr>
          <p:nvPr/>
        </p:nvSpPr>
        <p:spPr bwMode="auto">
          <a:xfrm>
            <a:off x="464386" y="4128872"/>
            <a:ext cx="6870967"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F4: Fence-sitters   </a:t>
            </a:r>
            <a:r>
              <a:rPr lang="en-US" altLang="en-US" sz="3264" dirty="0">
                <a:latin typeface="Arial Black" panose="020B0A04020102020204" pitchFamily="34" charset="0"/>
                <a:cs typeface="Times New Roman" panose="02020603050405020304" pitchFamily="18" charset="0"/>
              </a:rPr>
              <a:t> </a:t>
            </a:r>
            <a:r>
              <a:rPr lang="en-US" altLang="en-US" sz="768" dirty="0">
                <a:latin typeface="Arial Black" panose="020B0A04020102020204" pitchFamily="34" charset="0"/>
                <a:cs typeface="Times New Roman" panose="02020603050405020304" pitchFamily="18" charset="0"/>
              </a:rPr>
              <a:t> </a:t>
            </a:r>
            <a:r>
              <a:rPr lang="en-US" altLang="en-US" sz="576"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F4</a:t>
            </a:r>
          </a:p>
        </p:txBody>
      </p:sp>
      <p:sp>
        <p:nvSpPr>
          <p:cNvPr id="86" name="Rectangle 85"/>
          <p:cNvSpPr/>
          <p:nvPr/>
        </p:nvSpPr>
        <p:spPr>
          <a:xfrm>
            <a:off x="6684772" y="2441794"/>
            <a:ext cx="11219866" cy="387286"/>
          </a:xfrm>
          <a:prstGeom prst="rect">
            <a:avLst/>
          </a:prstGeom>
        </p:spPr>
        <p:txBody>
          <a:bodyPr wrap="square">
            <a:spAutoFit/>
          </a:bodyPr>
          <a:lstStyle/>
          <a:p>
            <a:pPr>
              <a:lnSpc>
                <a:spcPts val="2304"/>
              </a:lnSpc>
            </a:pPr>
            <a:r>
              <a:rPr lang="en-US" sz="3840" spc="-134" dirty="0">
                <a:latin typeface="Arial Black" panose="020B0A04020102020204" pitchFamily="34" charset="0"/>
              </a:rPr>
              <a:t>Our goals are perceived as </a:t>
            </a:r>
            <a:r>
              <a:rPr lang="en-US" sz="3840" spc="-134" dirty="0">
                <a:solidFill>
                  <a:srgbClr val="C00000"/>
                </a:solidFill>
                <a:latin typeface="Arial Black" panose="020B0A04020102020204" pitchFamily="34" charset="0"/>
              </a:rPr>
              <a:t>Vital</a:t>
            </a:r>
            <a:r>
              <a:rPr lang="en-US" sz="3840" spc="-134" dirty="0">
                <a:latin typeface="Arial Black" panose="020B0A04020102020204" pitchFamily="34" charset="0"/>
              </a:rPr>
              <a:t> to theirs.</a:t>
            </a:r>
            <a:endParaRPr lang="en-US" sz="3840" spc="-134" dirty="0">
              <a:latin typeface="Arial Black" panose="020B0A04020102020204" pitchFamily="34" charset="0"/>
              <a:ea typeface="Times New Roman" panose="02020603050405020304" pitchFamily="18" charset="0"/>
            </a:endParaRPr>
          </a:p>
        </p:txBody>
      </p:sp>
      <p:sp>
        <p:nvSpPr>
          <p:cNvPr id="87" name="Rectangle 86"/>
          <p:cNvSpPr/>
          <p:nvPr/>
        </p:nvSpPr>
        <p:spPr>
          <a:xfrm>
            <a:off x="6685797" y="3529035"/>
            <a:ext cx="15095710" cy="387286"/>
          </a:xfrm>
          <a:prstGeom prst="rect">
            <a:avLst/>
          </a:prstGeom>
        </p:spPr>
        <p:txBody>
          <a:bodyPr wrap="square">
            <a:spAutoFit/>
          </a:bodyPr>
          <a:lstStyle/>
          <a:p>
            <a:pPr>
              <a:lnSpc>
                <a:spcPts val="2304"/>
              </a:lnSpc>
            </a:pPr>
            <a:r>
              <a:rPr lang="en-US" sz="3840" spc="-211" dirty="0">
                <a:latin typeface="Arial Black" panose="020B0A04020102020204" pitchFamily="34" charset="0"/>
              </a:rPr>
              <a:t>Our goals are perceived </a:t>
            </a:r>
            <a:r>
              <a:rPr lang="en-US" sz="3840" spc="-134" dirty="0">
                <a:latin typeface="Arial Black" panose="020B0A04020102020204" pitchFamily="34" charset="0"/>
              </a:rPr>
              <a:t>merely as </a:t>
            </a:r>
            <a:r>
              <a:rPr lang="en-US" sz="3840" spc="-134" dirty="0">
                <a:solidFill>
                  <a:srgbClr val="C00000"/>
                </a:solidFill>
                <a:latin typeface="Arial Black" panose="020B0A04020102020204" pitchFamily="34" charset="0"/>
              </a:rPr>
              <a:t>Nice to Have </a:t>
            </a:r>
            <a:r>
              <a:rPr lang="en-US" sz="3840" spc="-134" dirty="0">
                <a:latin typeface="Arial Black" panose="020B0A04020102020204" pitchFamily="34" charset="0"/>
              </a:rPr>
              <a:t>for theirs.</a:t>
            </a:r>
            <a:endParaRPr lang="en-US" sz="3840" spc="-134" dirty="0">
              <a:latin typeface="Arial Black" panose="020B0A04020102020204" pitchFamily="34" charset="0"/>
              <a:ea typeface="Times New Roman" panose="02020603050405020304" pitchFamily="18" charset="0"/>
            </a:endParaRPr>
          </a:p>
        </p:txBody>
      </p:sp>
      <p:sp>
        <p:nvSpPr>
          <p:cNvPr id="89" name="Rectangle 88"/>
          <p:cNvSpPr/>
          <p:nvPr/>
        </p:nvSpPr>
        <p:spPr>
          <a:xfrm>
            <a:off x="6656603" y="2984225"/>
            <a:ext cx="14806107" cy="387286"/>
          </a:xfrm>
          <a:prstGeom prst="rect">
            <a:avLst/>
          </a:prstGeom>
        </p:spPr>
        <p:txBody>
          <a:bodyPr wrap="square">
            <a:spAutoFit/>
          </a:bodyPr>
          <a:lstStyle/>
          <a:p>
            <a:pPr>
              <a:lnSpc>
                <a:spcPts val="2304"/>
              </a:lnSpc>
            </a:pPr>
            <a:r>
              <a:rPr lang="en-US" sz="3840" spc="-211" dirty="0">
                <a:latin typeface="Arial Black" panose="020B0A04020102020204" pitchFamily="34" charset="0"/>
              </a:rPr>
              <a:t>Our goals are perceived as </a:t>
            </a:r>
            <a:r>
              <a:rPr lang="en-US" sz="3840" spc="-211" dirty="0">
                <a:solidFill>
                  <a:srgbClr val="C00000"/>
                </a:solidFill>
                <a:latin typeface="Arial Black" panose="020B0A04020102020204" pitchFamily="34" charset="0"/>
              </a:rPr>
              <a:t>Important NOT vital </a:t>
            </a:r>
            <a:r>
              <a:rPr lang="en-US" sz="3840" spc="-211" dirty="0">
                <a:latin typeface="Arial Black" panose="020B0A04020102020204" pitchFamily="34" charset="0"/>
              </a:rPr>
              <a:t>to theirs.</a:t>
            </a:r>
            <a:endParaRPr lang="en-US" sz="3840" spc="-211" dirty="0">
              <a:latin typeface="Arial Black" panose="020B0A04020102020204" pitchFamily="34" charset="0"/>
              <a:ea typeface="Times New Roman" panose="02020603050405020304" pitchFamily="18" charset="0"/>
            </a:endParaRPr>
          </a:p>
        </p:txBody>
      </p:sp>
      <p:sp>
        <p:nvSpPr>
          <p:cNvPr id="90" name="Rectangle 89"/>
          <p:cNvSpPr/>
          <p:nvPr/>
        </p:nvSpPr>
        <p:spPr>
          <a:xfrm>
            <a:off x="6683663" y="4274985"/>
            <a:ext cx="16577640" cy="387286"/>
          </a:xfrm>
          <a:prstGeom prst="rect">
            <a:avLst/>
          </a:prstGeom>
        </p:spPr>
        <p:txBody>
          <a:bodyPr wrap="square">
            <a:spAutoFit/>
          </a:bodyPr>
          <a:lstStyle/>
          <a:p>
            <a:pPr>
              <a:lnSpc>
                <a:spcPts val="2304"/>
              </a:lnSpc>
            </a:pPr>
            <a:r>
              <a:rPr lang="en-US" sz="3840" spc="-211" dirty="0">
                <a:solidFill>
                  <a:srgbClr val="C00000"/>
                </a:solidFill>
                <a:latin typeface="Arial Black" panose="020B0A04020102020204" pitchFamily="34" charset="0"/>
              </a:rPr>
              <a:t>Neutral</a:t>
            </a:r>
            <a:r>
              <a:rPr lang="en-US" sz="3840" spc="-211" dirty="0">
                <a:latin typeface="Arial Black" panose="020B0A04020102020204" pitchFamily="34" charset="0"/>
              </a:rPr>
              <a:t> by choice, ignorance, necessity (judges, journalists) or fear</a:t>
            </a:r>
            <a:endParaRPr lang="en-US" sz="3840" spc="-211" dirty="0">
              <a:latin typeface="Arial Black" panose="020B0A04020102020204" pitchFamily="34" charset="0"/>
              <a:ea typeface="Times New Roman" panose="02020603050405020304" pitchFamily="18" charset="0"/>
            </a:endParaRPr>
          </a:p>
        </p:txBody>
      </p:sp>
      <p:sp>
        <p:nvSpPr>
          <p:cNvPr id="92" name="Rectangle 91"/>
          <p:cNvSpPr/>
          <p:nvPr/>
        </p:nvSpPr>
        <p:spPr>
          <a:xfrm>
            <a:off x="6675319" y="7455660"/>
            <a:ext cx="5994968" cy="387286"/>
          </a:xfrm>
          <a:prstGeom prst="rect">
            <a:avLst/>
          </a:prstGeom>
        </p:spPr>
        <p:txBody>
          <a:bodyPr wrap="square">
            <a:spAutoFit/>
          </a:bodyPr>
          <a:lstStyle/>
          <a:p>
            <a:pPr>
              <a:lnSpc>
                <a:spcPts val="2304"/>
              </a:lnSpc>
            </a:pPr>
            <a:r>
              <a:rPr lang="en-US" sz="3840" spc="-134" dirty="0">
                <a:solidFill>
                  <a:srgbClr val="C00000"/>
                </a:solidFill>
                <a:latin typeface="Arial Black" panose="020B0A04020102020204" pitchFamily="34" charset="0"/>
              </a:rPr>
              <a:t>Dangerous by design.</a:t>
            </a:r>
            <a:endParaRPr lang="en-US" sz="3840" spc="-134" dirty="0">
              <a:solidFill>
                <a:srgbClr val="C00000"/>
              </a:solidFill>
              <a:latin typeface="Arial Black" panose="020B0A04020102020204" pitchFamily="34" charset="0"/>
              <a:ea typeface="Times New Roman" panose="02020603050405020304" pitchFamily="18" charset="0"/>
            </a:endParaRPr>
          </a:p>
        </p:txBody>
      </p:sp>
      <p:sp>
        <p:nvSpPr>
          <p:cNvPr id="95" name="Rectangle 94"/>
          <p:cNvSpPr/>
          <p:nvPr/>
        </p:nvSpPr>
        <p:spPr>
          <a:xfrm>
            <a:off x="6693415" y="4872680"/>
            <a:ext cx="16272571" cy="553998"/>
          </a:xfrm>
          <a:prstGeom prst="rect">
            <a:avLst/>
          </a:prstGeom>
        </p:spPr>
        <p:txBody>
          <a:bodyPr wrap="square">
            <a:spAutoFit/>
          </a:bodyPr>
          <a:lstStyle/>
          <a:p>
            <a:pPr>
              <a:lnSpc>
                <a:spcPts val="3648"/>
              </a:lnSpc>
            </a:pPr>
            <a:r>
              <a:rPr lang="en-US" altLang="en-US" sz="3648" spc="-230" dirty="0">
                <a:solidFill>
                  <a:srgbClr val="C00000"/>
                </a:solidFill>
                <a:latin typeface="Arial Black" panose="020B0A04020102020204" pitchFamily="34" charset="0"/>
                <a:cs typeface="Times New Roman" panose="02020603050405020304" pitchFamily="18" charset="0"/>
              </a:rPr>
              <a:t>Often rational adversaries </a:t>
            </a:r>
            <a:r>
              <a:rPr lang="en-US" sz="3648" spc="-230" dirty="0">
                <a:latin typeface="Arial Black" panose="020B0A04020102020204" pitchFamily="34" charset="0"/>
              </a:rPr>
              <a:t>who perceive our goals in a </a:t>
            </a:r>
            <a:r>
              <a:rPr lang="en-US" sz="3648" spc="-230" dirty="0">
                <a:solidFill>
                  <a:srgbClr val="C00000"/>
                </a:solidFill>
                <a:latin typeface="Arial Black" panose="020B0A04020102020204" pitchFamily="34" charset="0"/>
              </a:rPr>
              <a:t>zero-sum game</a:t>
            </a:r>
            <a:r>
              <a:rPr lang="en-US" altLang="en-US" sz="3648" spc="-230" dirty="0">
                <a:solidFill>
                  <a:srgbClr val="C00000"/>
                </a:solidFill>
                <a:latin typeface="Arial Black" panose="020B0A04020102020204" pitchFamily="34" charset="0"/>
                <a:cs typeface="Times New Roman" panose="02020603050405020304" pitchFamily="18" charset="0"/>
              </a:rPr>
              <a:t>.</a:t>
            </a:r>
            <a:endParaRPr lang="en-US" sz="3840" spc="-134" dirty="0">
              <a:solidFill>
                <a:srgbClr val="C00000"/>
              </a:solidFill>
              <a:latin typeface="Arial Black" panose="020B0A04020102020204" pitchFamily="34" charset="0"/>
              <a:ea typeface="Times New Roman" panose="02020603050405020304" pitchFamily="18" charset="0"/>
            </a:endParaRPr>
          </a:p>
        </p:txBody>
      </p:sp>
      <p:cxnSp>
        <p:nvCxnSpPr>
          <p:cNvPr id="96" name="Straight Connector 95"/>
          <p:cNvCxnSpPr/>
          <p:nvPr/>
        </p:nvCxnSpPr>
        <p:spPr>
          <a:xfrm>
            <a:off x="676305" y="4060748"/>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22662" y="4816677"/>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20224" y="6004297"/>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6314" y="8515728"/>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878725" y="4063545"/>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873848" y="4816677"/>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6881163" y="6017145"/>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893980" y="8516384"/>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6610704" y="5371998"/>
            <a:ext cx="6935865" cy="553998"/>
          </a:xfrm>
          <a:prstGeom prst="rect">
            <a:avLst/>
          </a:prstGeom>
        </p:spPr>
        <p:txBody>
          <a:bodyPr wrap="square">
            <a:spAutoFit/>
          </a:bodyPr>
          <a:lstStyle/>
          <a:p>
            <a:pPr>
              <a:lnSpc>
                <a:spcPts val="3648"/>
              </a:lnSpc>
            </a:pPr>
            <a:r>
              <a:rPr lang="en-US" sz="3840" spc="-134" dirty="0">
                <a:latin typeface="Arial Black" panose="020B0A04020102020204" pitchFamily="34" charset="0"/>
              </a:rPr>
              <a:t> </a:t>
            </a:r>
            <a:r>
              <a:rPr lang="en-US" sz="3840" spc="-211" dirty="0">
                <a:latin typeface="Arial Black" panose="020B0A04020102020204" pitchFamily="34" charset="0"/>
              </a:rPr>
              <a:t>Acquired</a:t>
            </a:r>
            <a:r>
              <a:rPr lang="en-US" sz="3264" spc="-211" dirty="0">
                <a:latin typeface="Arial Black" panose="020B0A04020102020204" pitchFamily="34" charset="0"/>
              </a:rPr>
              <a:t> </a:t>
            </a:r>
            <a:r>
              <a:rPr lang="en-US" sz="3840" spc="-211" dirty="0">
                <a:latin typeface="Arial Black" panose="020B0A04020102020204" pitchFamily="34" charset="0"/>
              </a:rPr>
              <a:t>foes</a:t>
            </a:r>
            <a:r>
              <a:rPr lang="en-US" sz="3264" spc="-211" dirty="0">
                <a:latin typeface="Arial Black" panose="020B0A04020102020204" pitchFamily="34" charset="0"/>
              </a:rPr>
              <a:t> </a:t>
            </a:r>
            <a:r>
              <a:rPr lang="en-US" sz="3840" spc="-211" dirty="0">
                <a:latin typeface="Arial Black" panose="020B0A04020102020204" pitchFamily="34" charset="0"/>
              </a:rPr>
              <a:t>often</a:t>
            </a:r>
            <a:r>
              <a:rPr lang="en-US" spc="-211" dirty="0">
                <a:latin typeface="Arial Black" panose="020B0A04020102020204" pitchFamily="34" charset="0"/>
              </a:rPr>
              <a:t> </a:t>
            </a:r>
            <a:r>
              <a:rPr lang="en-US" sz="3840" spc="-211" dirty="0">
                <a:latin typeface="Arial Black" panose="020B0A04020102020204" pitchFamily="34" charset="0"/>
              </a:rPr>
              <a:t>tough.   </a:t>
            </a:r>
            <a:endParaRPr lang="en-US" sz="3840" spc="-211" dirty="0">
              <a:latin typeface="Arial Black" panose="020B0A04020102020204" pitchFamily="34" charset="0"/>
              <a:ea typeface="Times New Roman" panose="02020603050405020304" pitchFamily="18" charset="0"/>
            </a:endParaRPr>
          </a:p>
        </p:txBody>
      </p:sp>
      <p:sp>
        <p:nvSpPr>
          <p:cNvPr id="105" name="Rectangle 104"/>
          <p:cNvSpPr/>
          <p:nvPr/>
        </p:nvSpPr>
        <p:spPr>
          <a:xfrm>
            <a:off x="13113239" y="5371996"/>
            <a:ext cx="9952449" cy="553998"/>
          </a:xfrm>
          <a:prstGeom prst="rect">
            <a:avLst/>
          </a:prstGeom>
        </p:spPr>
        <p:txBody>
          <a:bodyPr wrap="square">
            <a:spAutoFit/>
          </a:bodyPr>
          <a:lstStyle/>
          <a:p>
            <a:pPr>
              <a:lnSpc>
                <a:spcPts val="3648"/>
              </a:lnSpc>
            </a:pPr>
            <a:r>
              <a:rPr lang="en-US" sz="3840" spc="-134" dirty="0">
                <a:latin typeface="Arial Black" panose="020B0A04020102020204" pitchFamily="34" charset="0"/>
              </a:rPr>
              <a:t> </a:t>
            </a:r>
            <a:r>
              <a:rPr lang="en-US" sz="3840" spc="-250" dirty="0">
                <a:solidFill>
                  <a:srgbClr val="C00000"/>
                </a:solidFill>
                <a:latin typeface="Arial Black" panose="020B0A04020102020204" pitchFamily="34" charset="0"/>
              </a:rPr>
              <a:t>Potential</a:t>
            </a:r>
            <a:r>
              <a:rPr lang="en-US" sz="3264" spc="-250" dirty="0">
                <a:solidFill>
                  <a:srgbClr val="C00000"/>
                </a:solidFill>
                <a:latin typeface="Arial Black" panose="020B0A04020102020204" pitchFamily="34" charset="0"/>
              </a:rPr>
              <a:t> </a:t>
            </a:r>
            <a:r>
              <a:rPr lang="en-US" sz="3840" spc="-250" dirty="0">
                <a:solidFill>
                  <a:srgbClr val="C00000"/>
                </a:solidFill>
                <a:latin typeface="Arial Black" panose="020B0A04020102020204" pitchFamily="34" charset="0"/>
              </a:rPr>
              <a:t>ad-hoc</a:t>
            </a:r>
            <a:r>
              <a:rPr lang="en-US" sz="3264" spc="-250" dirty="0">
                <a:solidFill>
                  <a:srgbClr val="C00000"/>
                </a:solidFill>
                <a:latin typeface="Arial Black" panose="020B0A04020102020204" pitchFamily="34" charset="0"/>
              </a:rPr>
              <a:t> </a:t>
            </a:r>
            <a:r>
              <a:rPr lang="en-US" sz="3840" spc="-250" dirty="0">
                <a:solidFill>
                  <a:srgbClr val="C00000"/>
                </a:solidFill>
                <a:latin typeface="Arial Black" panose="020B0A04020102020204" pitchFamily="34" charset="0"/>
              </a:rPr>
              <a:t>allies</a:t>
            </a:r>
            <a:r>
              <a:rPr lang="en-US" sz="3264" spc="-250" dirty="0">
                <a:solidFill>
                  <a:srgbClr val="C00000"/>
                </a:solidFill>
                <a:latin typeface="Arial Black" panose="020B0A04020102020204" pitchFamily="34" charset="0"/>
              </a:rPr>
              <a:t> </a:t>
            </a:r>
            <a:r>
              <a:rPr lang="en-US" sz="3840" spc="-250" dirty="0">
                <a:solidFill>
                  <a:srgbClr val="C00000"/>
                </a:solidFill>
                <a:latin typeface="Arial Black" panose="020B0A04020102020204" pitchFamily="34" charset="0"/>
              </a:rPr>
              <a:t>or</a:t>
            </a:r>
            <a:r>
              <a:rPr lang="en-US" sz="3264" spc="-250" dirty="0">
                <a:solidFill>
                  <a:srgbClr val="C00000"/>
                </a:solidFill>
                <a:latin typeface="Arial Black" panose="020B0A04020102020204" pitchFamily="34" charset="0"/>
              </a:rPr>
              <a:t> </a:t>
            </a:r>
            <a:r>
              <a:rPr lang="en-US" sz="3840" spc="-250" dirty="0">
                <a:solidFill>
                  <a:srgbClr val="C00000"/>
                </a:solidFill>
                <a:latin typeface="Arial Black" panose="020B0A04020102020204" pitchFamily="34" charset="0"/>
              </a:rPr>
              <a:t>residual</a:t>
            </a:r>
            <a:r>
              <a:rPr lang="en-US" sz="3264" spc="-250" dirty="0">
                <a:solidFill>
                  <a:srgbClr val="C00000"/>
                </a:solidFill>
                <a:latin typeface="Arial Black" panose="020B0A04020102020204" pitchFamily="34" charset="0"/>
              </a:rPr>
              <a:t> </a:t>
            </a:r>
            <a:r>
              <a:rPr lang="en-US" sz="3840" spc="-250" dirty="0">
                <a:solidFill>
                  <a:srgbClr val="C00000"/>
                </a:solidFill>
                <a:latin typeface="Arial Black" panose="020B0A04020102020204" pitchFamily="34" charset="0"/>
              </a:rPr>
              <a:t>foes?</a:t>
            </a:r>
            <a:endParaRPr lang="en-US" sz="3840" spc="-250" dirty="0">
              <a:solidFill>
                <a:srgbClr val="C00000"/>
              </a:solidFill>
              <a:latin typeface="Arial Black" panose="020B0A04020102020204" pitchFamily="34" charset="0"/>
              <a:ea typeface="Times New Roman" panose="02020603050405020304" pitchFamily="18" charset="0"/>
            </a:endParaRPr>
          </a:p>
        </p:txBody>
      </p:sp>
      <p:sp>
        <p:nvSpPr>
          <p:cNvPr id="106" name="Rectangle 1"/>
          <p:cNvSpPr>
            <a:spLocks noChangeArrowheads="1"/>
          </p:cNvSpPr>
          <p:nvPr/>
        </p:nvSpPr>
        <p:spPr bwMode="auto">
          <a:xfrm>
            <a:off x="6693416" y="7333298"/>
            <a:ext cx="15783839" cy="115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spc="-230" dirty="0">
                <a:latin typeface="Arial Black" panose="020B0A04020102020204" pitchFamily="34" charset="0"/>
                <a:cs typeface="Times New Roman" panose="02020603050405020304" pitchFamily="18" charset="0"/>
              </a:rPr>
              <a:t>                                            Systematic obstruction regardless </a:t>
            </a:r>
            <a:r>
              <a:rPr lang="en-US" altLang="en-US" sz="3840" spc="-134" dirty="0">
                <a:latin typeface="Arial Black" panose="020B0A04020102020204" pitchFamily="34" charset="0"/>
                <a:cs typeface="Times New Roman" panose="02020603050405020304" pitchFamily="18" charset="0"/>
              </a:rPr>
              <a:t>of </a:t>
            </a:r>
            <a:br>
              <a:rPr lang="en-US" altLang="en-US" sz="3840" spc="-134" dirty="0">
                <a:latin typeface="Arial Black" panose="020B0A04020102020204" pitchFamily="34" charset="0"/>
                <a:cs typeface="Times New Roman" panose="02020603050405020304" pitchFamily="18" charset="0"/>
              </a:rPr>
            </a:br>
            <a:r>
              <a:rPr lang="en-US" altLang="en-US" sz="3840" spc="-230" dirty="0">
                <a:latin typeface="Arial Black" panose="020B0A04020102020204" pitchFamily="34" charset="0"/>
                <a:cs typeface="Times New Roman" panose="02020603050405020304" pitchFamily="18" charset="0"/>
              </a:rPr>
              <a:t>consequences</a:t>
            </a:r>
            <a:r>
              <a:rPr lang="en-US" altLang="en-US" sz="3072" spc="-230" dirty="0">
                <a:latin typeface="Arial Black" panose="020B0A04020102020204" pitchFamily="34" charset="0"/>
                <a:cs typeface="Times New Roman" panose="02020603050405020304" pitchFamily="18" charset="0"/>
              </a:rPr>
              <a:t> </a:t>
            </a:r>
            <a:r>
              <a:rPr lang="en-US" altLang="en-US" sz="3840" spc="-230" dirty="0">
                <a:latin typeface="Arial Black" panose="020B0A04020102020204" pitchFamily="34" charset="0"/>
                <a:cs typeface="Times New Roman" panose="02020603050405020304" pitchFamily="18" charset="0"/>
              </a:rPr>
              <a:t>including</a:t>
            </a:r>
            <a:r>
              <a:rPr lang="en-US" altLang="en-US" sz="3072" spc="-230" dirty="0">
                <a:latin typeface="Arial Black" panose="020B0A04020102020204" pitchFamily="34" charset="0"/>
                <a:cs typeface="Times New Roman" panose="02020603050405020304" pitchFamily="18" charset="0"/>
              </a:rPr>
              <a:t> </a:t>
            </a:r>
            <a:r>
              <a:rPr lang="en-US" altLang="en-US" sz="3840" spc="-230" dirty="0">
                <a:latin typeface="Arial Black" panose="020B0A04020102020204" pitchFamily="34" charset="0"/>
                <a:cs typeface="Times New Roman" panose="02020603050405020304" pitchFamily="18" charset="0"/>
              </a:rPr>
              <a:t>self-destruction. </a:t>
            </a:r>
            <a:r>
              <a:rPr lang="en-US" altLang="en-US" sz="3840" spc="-230" dirty="0">
                <a:solidFill>
                  <a:srgbClr val="C00000"/>
                </a:solidFill>
                <a:latin typeface="Arial Black" panose="020B0A04020102020204" pitchFamily="34" charset="0"/>
                <a:cs typeface="Times New Roman" panose="02020603050405020304" pitchFamily="18" charset="0"/>
              </a:rPr>
              <a:t>Often move Stealthily.</a:t>
            </a:r>
          </a:p>
        </p:txBody>
      </p:sp>
      <p:sp>
        <p:nvSpPr>
          <p:cNvPr id="108" name="Rectangle 1"/>
          <p:cNvSpPr>
            <a:spLocks noChangeArrowheads="1"/>
          </p:cNvSpPr>
          <p:nvPr/>
        </p:nvSpPr>
        <p:spPr bwMode="auto">
          <a:xfrm>
            <a:off x="471364" y="7287873"/>
            <a:ext cx="6963635" cy="664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648" dirty="0">
                <a:latin typeface="Arial Black" panose="020B0A04020102020204" pitchFamily="34" charset="0"/>
                <a:cs typeface="Times New Roman" panose="02020603050405020304" pitchFamily="18" charset="0"/>
              </a:rPr>
              <a:t>F7:</a:t>
            </a:r>
            <a:r>
              <a:rPr lang="en-US" altLang="en-US" sz="1728" dirty="0">
                <a:latin typeface="Arial Black" panose="020B0A04020102020204" pitchFamily="34" charset="0"/>
                <a:cs typeface="Times New Roman" panose="02020603050405020304" pitchFamily="18" charset="0"/>
              </a:rPr>
              <a:t>   </a:t>
            </a:r>
            <a:r>
              <a:rPr lang="en-US" altLang="en-US" sz="3840" spc="-230" dirty="0">
                <a:latin typeface="Arial Black" panose="020B0A04020102020204" pitchFamily="34" charset="0"/>
                <a:cs typeface="Times New Roman" panose="02020603050405020304" pitchFamily="18" charset="0"/>
              </a:rPr>
              <a:t>Fiascos,</a:t>
            </a:r>
            <a:r>
              <a:rPr lang="en-US" altLang="en-US" sz="3648" spc="-230" dirty="0">
                <a:latin typeface="Arial Black" panose="020B0A04020102020204" pitchFamily="34" charset="0"/>
                <a:cs typeface="Times New Roman" panose="02020603050405020304" pitchFamily="18" charset="0"/>
              </a:rPr>
              <a:t> Fanatics</a:t>
            </a:r>
            <a:r>
              <a:rPr lang="en-US" altLang="en-US" sz="4800" spc="-230" dirty="0">
                <a:latin typeface="Arial Black" panose="020B0A04020102020204" pitchFamily="34" charset="0"/>
                <a:cs typeface="Times New Roman" panose="02020603050405020304" pitchFamily="18" charset="0"/>
              </a:rPr>
              <a:t> </a:t>
            </a:r>
            <a:r>
              <a:rPr lang="en-US" altLang="en-US" sz="3840" spc="-230" dirty="0">
                <a:latin typeface="Arial Black" panose="020B0A04020102020204" pitchFamily="34" charset="0"/>
                <a:cs typeface="Times New Roman" panose="02020603050405020304" pitchFamily="18" charset="0"/>
              </a:rPr>
              <a:t>F7</a:t>
            </a:r>
            <a:endParaRPr lang="en-US" altLang="en-US" sz="3840" spc="-134" dirty="0">
              <a:latin typeface="Arial Black" panose="020B0A04020102020204" pitchFamily="34" charset="0"/>
              <a:cs typeface="Times New Roman" panose="02020603050405020304" pitchFamily="18" charset="0"/>
            </a:endParaRPr>
          </a:p>
        </p:txBody>
      </p:sp>
      <p:sp>
        <p:nvSpPr>
          <p:cNvPr id="109" name="Rectangle 1"/>
          <p:cNvSpPr>
            <a:spLocks noChangeArrowheads="1"/>
          </p:cNvSpPr>
          <p:nvPr/>
        </p:nvSpPr>
        <p:spPr bwMode="auto">
          <a:xfrm>
            <a:off x="498673" y="7753153"/>
            <a:ext cx="7852371" cy="67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200" spc="-250" dirty="0" smtClean="0">
                <a:solidFill>
                  <a:srgbClr val="C00000"/>
                </a:solidFill>
                <a:latin typeface="Arial Black" panose="020B0A04020102020204" pitchFamily="34" charset="0"/>
                <a:cs typeface="Times New Roman" panose="02020603050405020304" pitchFamily="18" charset="0"/>
              </a:rPr>
              <a:t>         Impending deal disruptors </a:t>
            </a:r>
            <a:endParaRPr lang="en-US" altLang="en-US" sz="3200" spc="-250" dirty="0">
              <a:solidFill>
                <a:srgbClr val="C00000"/>
              </a:solidFill>
              <a:latin typeface="Arial Black" panose="020B0A04020102020204" pitchFamily="34" charset="0"/>
              <a:cs typeface="Times New Roman" panose="02020603050405020304" pitchFamily="18" charset="0"/>
            </a:endParaRPr>
          </a:p>
        </p:txBody>
      </p:sp>
      <p:sp>
        <p:nvSpPr>
          <p:cNvPr id="112" name="Rectangle 1"/>
          <p:cNvSpPr>
            <a:spLocks noChangeArrowheads="1"/>
          </p:cNvSpPr>
          <p:nvPr/>
        </p:nvSpPr>
        <p:spPr bwMode="auto">
          <a:xfrm>
            <a:off x="1391654" y="5334815"/>
            <a:ext cx="4930155" cy="67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00" b="1" spc="-100" dirty="0" smtClean="0">
                <a:solidFill>
                  <a:srgbClr val="C00000"/>
                </a:solidFill>
                <a:latin typeface="Arial Black" panose="020B0A04020102020204" pitchFamily="34" charset="0"/>
                <a:cs typeface="Times New Roman" panose="02020603050405020304" pitchFamily="18" charset="0"/>
              </a:rPr>
              <a:t>Born or acquired   </a:t>
            </a:r>
          </a:p>
        </p:txBody>
      </p:sp>
      <p:sp>
        <p:nvSpPr>
          <p:cNvPr id="113" name="Rectangle 1"/>
          <p:cNvSpPr>
            <a:spLocks noChangeArrowheads="1"/>
          </p:cNvSpPr>
          <p:nvPr/>
        </p:nvSpPr>
        <p:spPr bwMode="auto">
          <a:xfrm>
            <a:off x="251812" y="9974262"/>
            <a:ext cx="22511996" cy="115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600" spc="-120" dirty="0" smtClean="0">
                <a:latin typeface="Arial Black" panose="020B0A04020102020204" pitchFamily="34" charset="0"/>
                <a:cs typeface="Times New Roman" panose="02020603050405020304" pitchFamily="18" charset="0"/>
              </a:rPr>
              <a:t>Prior to 2022, HUGS Stakeholders’ universe comprised the above seven factions (F1 to F7). </a:t>
            </a:r>
            <a:br>
              <a:rPr lang="en-US" altLang="en-US" sz="3600" spc="-120" dirty="0" smtClean="0">
                <a:latin typeface="Arial Black" panose="020B0A04020102020204" pitchFamily="34" charset="0"/>
                <a:cs typeface="Times New Roman" panose="02020603050405020304" pitchFamily="18" charset="0"/>
              </a:rPr>
            </a:br>
            <a:r>
              <a:rPr lang="en-US" altLang="en-US" sz="3600" spc="-130" dirty="0" smtClean="0">
                <a:latin typeface="Arial Black" panose="020B0A04020102020204" pitchFamily="34" charset="0"/>
                <a:cs typeface="Times New Roman" panose="02020603050405020304" pitchFamily="18" charset="0"/>
              </a:rPr>
              <a:t>In 2022, the hybrids (</a:t>
            </a:r>
            <a:r>
              <a:rPr lang="en-US" altLang="en-US" sz="3600" spc="-130" dirty="0" err="1" smtClean="0">
                <a:latin typeface="Arial Black" panose="020B0A04020102020204" pitchFamily="34" charset="0"/>
                <a:cs typeface="Times New Roman" panose="02020603050405020304" pitchFamily="18" charset="0"/>
              </a:rPr>
              <a:t>F</a:t>
            </a:r>
            <a:r>
              <a:rPr lang="en-US" altLang="en-US" sz="3600" spc="-130" dirty="0" err="1" smtClean="0">
                <a:latin typeface="Bahnschrift Light Condensed" panose="020B0502040204020203" pitchFamily="34" charset="0"/>
                <a:cs typeface="Times New Roman" panose="02020603050405020304" pitchFamily="18" charset="0"/>
              </a:rPr>
              <a:t>x</a:t>
            </a:r>
            <a:r>
              <a:rPr lang="en-US" altLang="en-US" sz="3600" spc="-130" dirty="0" smtClean="0">
                <a:latin typeface="Bahnschrift Light Condensed" panose="020B0502040204020203" pitchFamily="34" charset="0"/>
                <a:cs typeface="Times New Roman" panose="02020603050405020304" pitchFamily="18" charset="0"/>
              </a:rPr>
              <a:t>/y</a:t>
            </a:r>
            <a:r>
              <a:rPr lang="en-US" altLang="en-US" sz="3600" spc="-130" dirty="0" smtClean="0">
                <a:latin typeface="Arial Black" panose="020B0A04020102020204" pitchFamily="34" charset="0"/>
                <a:cs typeface="Times New Roman" panose="02020603050405020304" pitchFamily="18" charset="0"/>
              </a:rPr>
              <a:t>) and three</a:t>
            </a:r>
            <a:r>
              <a:rPr lang="en-US" altLang="en-US" sz="3200" spc="-130" dirty="0" smtClean="0">
                <a:latin typeface="Arial Black" panose="020B0A04020102020204" pitchFamily="34" charset="0"/>
                <a:cs typeface="Times New Roman" panose="02020603050405020304" pitchFamily="18" charset="0"/>
              </a:rPr>
              <a:t> </a:t>
            </a:r>
            <a:r>
              <a:rPr lang="en-US" altLang="en-US" sz="3600" spc="-130" dirty="0" smtClean="0">
                <a:latin typeface="Arial Black" panose="020B0A04020102020204" pitchFamily="34" charset="0"/>
                <a:cs typeface="Times New Roman" panose="02020603050405020304" pitchFamily="18" charset="0"/>
              </a:rPr>
              <a:t>factions</a:t>
            </a:r>
            <a:r>
              <a:rPr lang="en-US" altLang="en-US" sz="3200" spc="-130" dirty="0" smtClean="0">
                <a:latin typeface="Arial Black" panose="020B0A04020102020204" pitchFamily="34" charset="0"/>
                <a:cs typeface="Times New Roman" panose="02020603050405020304" pitchFamily="18" charset="0"/>
              </a:rPr>
              <a:t> </a:t>
            </a:r>
            <a:r>
              <a:rPr lang="en-US" altLang="en-US" sz="3600" spc="-130" dirty="0" smtClean="0">
                <a:latin typeface="Arial Black" panose="020B0A04020102020204" pitchFamily="34" charset="0"/>
                <a:cs typeface="Times New Roman" panose="02020603050405020304" pitchFamily="18" charset="0"/>
              </a:rPr>
              <a:t>were</a:t>
            </a:r>
            <a:r>
              <a:rPr lang="en-US" altLang="en-US" sz="3200" spc="-130" dirty="0" smtClean="0">
                <a:latin typeface="Arial Black" panose="020B0A04020102020204" pitchFamily="34" charset="0"/>
                <a:cs typeface="Times New Roman" panose="02020603050405020304" pitchFamily="18" charset="0"/>
              </a:rPr>
              <a:t> </a:t>
            </a:r>
            <a:r>
              <a:rPr lang="en-US" altLang="en-US" sz="3600" spc="-130" dirty="0" smtClean="0">
                <a:latin typeface="Arial Black" panose="020B0A04020102020204" pitchFamily="34" charset="0"/>
                <a:cs typeface="Times New Roman" panose="02020603050405020304" pitchFamily="18" charset="0"/>
              </a:rPr>
              <a:t>added:</a:t>
            </a:r>
            <a:r>
              <a:rPr lang="en-US" altLang="en-US" sz="3200" spc="-130" dirty="0" smtClean="0">
                <a:latin typeface="Arial Black" panose="020B0A04020102020204" pitchFamily="34" charset="0"/>
                <a:cs typeface="Times New Roman" panose="02020603050405020304" pitchFamily="18" charset="0"/>
              </a:rPr>
              <a:t> </a:t>
            </a:r>
            <a:r>
              <a:rPr lang="en-US" altLang="en-US" sz="3600" spc="-130" dirty="0" smtClean="0">
                <a:latin typeface="Arial Black" panose="020B0A04020102020204" pitchFamily="34" charset="0"/>
                <a:cs typeface="Times New Roman" panose="02020603050405020304" pitchFamily="18" charset="0"/>
              </a:rPr>
              <a:t>Followers (F0) and</a:t>
            </a:r>
            <a:r>
              <a:rPr lang="en-US" altLang="en-US" sz="3200" spc="-130" dirty="0" smtClean="0">
                <a:latin typeface="Arial Black" panose="020B0A04020102020204" pitchFamily="34" charset="0"/>
                <a:cs typeface="Times New Roman" panose="02020603050405020304" pitchFamily="18" charset="0"/>
              </a:rPr>
              <a:t> </a:t>
            </a:r>
            <a:r>
              <a:rPr lang="en-US" altLang="en-US" sz="3600" spc="-130" dirty="0" smtClean="0">
                <a:latin typeface="Arial Black" panose="020B0A04020102020204" pitchFamily="34" charset="0"/>
                <a:cs typeface="Times New Roman" panose="02020603050405020304" pitchFamily="18" charset="0"/>
              </a:rPr>
              <a:t>unknowns (</a:t>
            </a:r>
            <a:r>
              <a:rPr lang="en-US" altLang="en-US" sz="3600" spc="-130" dirty="0">
                <a:latin typeface="Arial Black" panose="020B0A04020102020204" pitchFamily="34" charset="0"/>
                <a:cs typeface="Times New Roman" panose="02020603050405020304" pitchFamily="18" charset="0"/>
              </a:rPr>
              <a:t>F8-F9</a:t>
            </a:r>
            <a:r>
              <a:rPr lang="en-US" altLang="en-US" sz="3600" spc="-130" dirty="0" smtClean="0">
                <a:latin typeface="Arial Black" panose="020B0A04020102020204" pitchFamily="34" charset="0"/>
                <a:cs typeface="Times New Roman" panose="02020603050405020304" pitchFamily="18" charset="0"/>
              </a:rPr>
              <a:t>).</a:t>
            </a:r>
            <a:r>
              <a:rPr lang="en-US" altLang="en-US" sz="3200" spc="-130" dirty="0" smtClean="0">
                <a:latin typeface="Arial Black" panose="020B0A04020102020204" pitchFamily="34" charset="0"/>
                <a:cs typeface="Times New Roman" panose="02020603050405020304" pitchFamily="18" charset="0"/>
              </a:rPr>
              <a:t> </a:t>
            </a:r>
            <a:endParaRPr lang="en-US" altLang="en-US" sz="3600" spc="-130" dirty="0">
              <a:latin typeface="Arial Black" panose="020B0A04020102020204" pitchFamily="34" charset="0"/>
              <a:cs typeface="Times New Roman" panose="02020603050405020304" pitchFamily="18" charset="0"/>
            </a:endParaRPr>
          </a:p>
        </p:txBody>
      </p:sp>
      <p:sp>
        <p:nvSpPr>
          <p:cNvPr id="46" name="Rectangle 45"/>
          <p:cNvSpPr/>
          <p:nvPr/>
        </p:nvSpPr>
        <p:spPr>
          <a:xfrm>
            <a:off x="317047" y="8762462"/>
            <a:ext cx="22632876" cy="568297"/>
          </a:xfrm>
          <a:prstGeom prst="rect">
            <a:avLst/>
          </a:prstGeom>
        </p:spPr>
        <p:txBody>
          <a:bodyPr wrap="square">
            <a:spAutoFit/>
          </a:bodyPr>
          <a:lstStyle/>
          <a:p>
            <a:pPr>
              <a:lnSpc>
                <a:spcPts val="3648"/>
              </a:lnSpc>
            </a:pPr>
            <a:r>
              <a:rPr lang="en-US" sz="3840" spc="-211" dirty="0">
                <a:solidFill>
                  <a:srgbClr val="C00000"/>
                </a:solidFill>
                <a:latin typeface="Arial Black" panose="020B0A04020102020204" pitchFamily="34" charset="0"/>
              </a:rPr>
              <a:t>Avoid profiling people: </a:t>
            </a:r>
            <a:r>
              <a:rPr lang="en-US" sz="3840" spc="-211" dirty="0">
                <a:latin typeface="Arial Black" panose="020B0A04020102020204" pitchFamily="34" charset="0"/>
              </a:rPr>
              <a:t>The </a:t>
            </a:r>
            <a:r>
              <a:rPr lang="en-US" sz="3840" spc="-211" dirty="0" smtClean="0">
                <a:latin typeface="Arial Black" panose="020B0A04020102020204" pitchFamily="34" charset="0"/>
              </a:rPr>
              <a:t>prisms are </a:t>
            </a:r>
            <a:r>
              <a:rPr lang="en-US" sz="3840" spc="-211" dirty="0">
                <a:latin typeface="Arial Black" panose="020B0A04020102020204" pitchFamily="34" charset="0"/>
              </a:rPr>
              <a:t>issue dependent, NOT a personality trait.   </a:t>
            </a:r>
            <a:endParaRPr lang="en-US" sz="3840" spc="-211" dirty="0">
              <a:latin typeface="Arial Black" panose="020B0A04020102020204" pitchFamily="34" charset="0"/>
              <a:ea typeface="Times New Roman" panose="02020603050405020304" pitchFamily="18" charset="0"/>
            </a:endParaRPr>
          </a:p>
        </p:txBody>
      </p:sp>
      <p:sp>
        <p:nvSpPr>
          <p:cNvPr id="47" name="Rectangle 46"/>
          <p:cNvSpPr/>
          <p:nvPr/>
        </p:nvSpPr>
        <p:spPr>
          <a:xfrm>
            <a:off x="310775" y="9313513"/>
            <a:ext cx="22632876" cy="553998"/>
          </a:xfrm>
          <a:prstGeom prst="rect">
            <a:avLst/>
          </a:prstGeom>
        </p:spPr>
        <p:txBody>
          <a:bodyPr wrap="square">
            <a:spAutoFit/>
          </a:bodyPr>
          <a:lstStyle/>
          <a:p>
            <a:pPr>
              <a:lnSpc>
                <a:spcPts val="3648"/>
              </a:lnSpc>
            </a:pPr>
            <a:r>
              <a:rPr lang="en-US" sz="3840" spc="-211" dirty="0">
                <a:solidFill>
                  <a:srgbClr val="C00000"/>
                </a:solidFill>
                <a:latin typeface="Arial Black" panose="020B0A04020102020204" pitchFamily="34" charset="0"/>
              </a:rPr>
              <a:t>Validate your team grouping to avoid biases </a:t>
            </a:r>
            <a:r>
              <a:rPr lang="en-US" sz="3840" spc="-211" dirty="0">
                <a:latin typeface="Arial Black" panose="020B0A04020102020204" pitchFamily="34" charset="0"/>
              </a:rPr>
              <a:t>(attribution, anchoring, framing, prejudice…)   </a:t>
            </a:r>
            <a:endParaRPr lang="en-US" sz="3840" spc="-211" dirty="0">
              <a:latin typeface="Arial Black" panose="020B0A04020102020204" pitchFamily="34" charset="0"/>
              <a:ea typeface="Times New Roman" panose="02020603050405020304" pitchFamily="18" charset="0"/>
            </a:endParaRPr>
          </a:p>
        </p:txBody>
      </p:sp>
      <p:sp>
        <p:nvSpPr>
          <p:cNvPr id="49" name="Rectangle 1"/>
          <p:cNvSpPr>
            <a:spLocks noChangeArrowheads="1"/>
          </p:cNvSpPr>
          <p:nvPr/>
        </p:nvSpPr>
        <p:spPr bwMode="auto">
          <a:xfrm>
            <a:off x="432420" y="4855263"/>
            <a:ext cx="6967611"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F5: Foes                </a:t>
            </a:r>
            <a:r>
              <a:rPr lang="en-US" altLang="en-US" sz="3072"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 F5</a:t>
            </a:r>
          </a:p>
        </p:txBody>
      </p:sp>
      <p:sp>
        <p:nvSpPr>
          <p:cNvPr id="57" name="Rectangle 1"/>
          <p:cNvSpPr>
            <a:spLocks noChangeArrowheads="1"/>
          </p:cNvSpPr>
          <p:nvPr/>
        </p:nvSpPr>
        <p:spPr bwMode="auto">
          <a:xfrm>
            <a:off x="438979" y="6069568"/>
            <a:ext cx="6638756"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spc="-192" dirty="0">
                <a:latin typeface="Arial Black" panose="020B0A04020102020204" pitchFamily="34" charset="0"/>
                <a:cs typeface="Times New Roman" panose="02020603050405020304" pitchFamily="18" charset="0"/>
              </a:rPr>
              <a:t>F6: </a:t>
            </a:r>
            <a:r>
              <a:rPr lang="en-US" altLang="en-US" spc="-192" dirty="0">
                <a:latin typeface="Arial Black" panose="020B0A04020102020204" pitchFamily="34" charset="0"/>
                <a:cs typeface="Times New Roman" panose="02020603050405020304" pitchFamily="18" charset="0"/>
              </a:rPr>
              <a:t> </a:t>
            </a:r>
            <a:r>
              <a:rPr lang="en-US" altLang="en-US" sz="3840" spc="-211" dirty="0">
                <a:latin typeface="Arial Black" panose="020B0A04020102020204" pitchFamily="34" charset="0"/>
                <a:cs typeface="Times New Roman" panose="02020603050405020304" pitchFamily="18" charset="0"/>
              </a:rPr>
              <a:t>Fumblers             </a:t>
            </a:r>
            <a:r>
              <a:rPr lang="en-US" altLang="en-US" sz="2880" spc="-211" dirty="0">
                <a:latin typeface="Arial Black" panose="020B0A04020102020204" pitchFamily="34" charset="0"/>
                <a:cs typeface="Times New Roman" panose="02020603050405020304" pitchFamily="18" charset="0"/>
              </a:rPr>
              <a:t>  </a:t>
            </a:r>
            <a:r>
              <a:rPr lang="en-US" altLang="en-US" sz="3840" spc="-211" dirty="0">
                <a:latin typeface="Arial Black" panose="020B0A04020102020204" pitchFamily="34" charset="0"/>
                <a:cs typeface="Times New Roman" panose="02020603050405020304" pitchFamily="18" charset="0"/>
              </a:rPr>
              <a:t>F6</a:t>
            </a:r>
            <a:endParaRPr lang="en-US" altLang="en-US" sz="3801" spc="-230" dirty="0">
              <a:latin typeface="Arial Black" panose="020B0A04020102020204" pitchFamily="34" charset="0"/>
              <a:cs typeface="Times New Roman" panose="02020603050405020304" pitchFamily="18" charset="0"/>
            </a:endParaRPr>
          </a:p>
        </p:txBody>
      </p:sp>
      <p:sp>
        <p:nvSpPr>
          <p:cNvPr id="58" name="Rectangle 57"/>
          <p:cNvSpPr/>
          <p:nvPr/>
        </p:nvSpPr>
        <p:spPr>
          <a:xfrm>
            <a:off x="6733937" y="6221275"/>
            <a:ext cx="6212290" cy="387286"/>
          </a:xfrm>
          <a:prstGeom prst="rect">
            <a:avLst/>
          </a:prstGeom>
        </p:spPr>
        <p:txBody>
          <a:bodyPr wrap="square">
            <a:spAutoFit/>
          </a:bodyPr>
          <a:lstStyle/>
          <a:p>
            <a:pPr>
              <a:lnSpc>
                <a:spcPts val="2304"/>
              </a:lnSpc>
            </a:pPr>
            <a:r>
              <a:rPr lang="en-US" sz="3840" spc="-192" dirty="0">
                <a:solidFill>
                  <a:srgbClr val="C00000"/>
                </a:solidFill>
                <a:latin typeface="Arial Black" panose="020B0A04020102020204" pitchFamily="34" charset="0"/>
              </a:rPr>
              <a:t>Dangerous</a:t>
            </a:r>
            <a:r>
              <a:rPr lang="en-US" sz="3264" spc="-192" dirty="0">
                <a:solidFill>
                  <a:srgbClr val="C00000"/>
                </a:solidFill>
                <a:latin typeface="Arial Black" panose="020B0A04020102020204" pitchFamily="34" charset="0"/>
              </a:rPr>
              <a:t> </a:t>
            </a:r>
            <a:r>
              <a:rPr lang="en-US" sz="3840" spc="-192" dirty="0">
                <a:solidFill>
                  <a:srgbClr val="C00000"/>
                </a:solidFill>
                <a:latin typeface="Arial Black" panose="020B0A04020102020204" pitchFamily="34" charset="0"/>
              </a:rPr>
              <a:t>by</a:t>
            </a:r>
            <a:r>
              <a:rPr lang="en-US" sz="3264" spc="-192" dirty="0">
                <a:solidFill>
                  <a:srgbClr val="C00000"/>
                </a:solidFill>
                <a:latin typeface="Arial Black" panose="020B0A04020102020204" pitchFamily="34" charset="0"/>
              </a:rPr>
              <a:t> </a:t>
            </a:r>
            <a:r>
              <a:rPr lang="en-US" sz="3840" spc="-192" dirty="0">
                <a:solidFill>
                  <a:srgbClr val="C00000"/>
                </a:solidFill>
                <a:latin typeface="Arial Black" panose="020B0A04020102020204" pitchFamily="34" charset="0"/>
              </a:rPr>
              <a:t>accident.</a:t>
            </a:r>
            <a:endParaRPr lang="en-US" sz="3840" spc="-192" dirty="0">
              <a:solidFill>
                <a:srgbClr val="C00000"/>
              </a:solidFill>
              <a:latin typeface="Arial Black" panose="020B0A04020102020204" pitchFamily="34" charset="0"/>
              <a:ea typeface="Times New Roman" panose="02020603050405020304" pitchFamily="18" charset="0"/>
            </a:endParaRPr>
          </a:p>
        </p:txBody>
      </p:sp>
      <p:sp>
        <p:nvSpPr>
          <p:cNvPr id="59" name="Rectangle 1"/>
          <p:cNvSpPr>
            <a:spLocks noChangeArrowheads="1"/>
          </p:cNvSpPr>
          <p:nvPr/>
        </p:nvSpPr>
        <p:spPr bwMode="auto">
          <a:xfrm>
            <a:off x="12702538" y="6083668"/>
            <a:ext cx="9728259"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spc="-230" dirty="0">
                <a:latin typeface="Arial Black" panose="020B0A04020102020204" pitchFamily="34" charset="0"/>
              </a:rPr>
              <a:t>U</a:t>
            </a:r>
            <a:r>
              <a:rPr lang="en-US" sz="3840" spc="-230" dirty="0">
                <a:latin typeface="Arial Black" panose="020B0A04020102020204" pitchFamily="34" charset="0"/>
              </a:rPr>
              <a:t>npredictable</a:t>
            </a:r>
            <a:r>
              <a:rPr lang="en-US" sz="3264" spc="-230" dirty="0">
                <a:latin typeface="Arial Black" panose="020B0A04020102020204" pitchFamily="34" charset="0"/>
              </a:rPr>
              <a:t> </a:t>
            </a:r>
            <a:r>
              <a:rPr lang="en-US" sz="3840" spc="-230" dirty="0">
                <a:latin typeface="Arial Black" panose="020B0A04020102020204" pitchFamily="34" charset="0"/>
              </a:rPr>
              <a:t>or</a:t>
            </a:r>
            <a:r>
              <a:rPr lang="en-US" sz="3264" spc="-230" dirty="0">
                <a:latin typeface="Arial Black" panose="020B0A04020102020204" pitchFamily="34" charset="0"/>
              </a:rPr>
              <a:t> </a:t>
            </a:r>
            <a:r>
              <a:rPr lang="en-US" sz="3840" spc="-230" dirty="0">
                <a:latin typeface="Arial Black" panose="020B0A04020102020204" pitchFamily="34" charset="0"/>
              </a:rPr>
              <a:t>volatile</a:t>
            </a:r>
            <a:r>
              <a:rPr lang="en-US" sz="1728" spc="-230" dirty="0">
                <a:latin typeface="Arial Black" panose="020B0A04020102020204" pitchFamily="34" charset="0"/>
              </a:rPr>
              <a:t>   </a:t>
            </a:r>
            <a:r>
              <a:rPr lang="en-US" sz="3840" spc="-230" dirty="0">
                <a:latin typeface="Arial Black" panose="020B0A04020102020204" pitchFamily="34" charset="0"/>
              </a:rPr>
              <a:t>perceptions? </a:t>
            </a:r>
          </a:p>
        </p:txBody>
      </p:sp>
      <p:sp>
        <p:nvSpPr>
          <p:cNvPr id="60" name="Rectangle 1"/>
          <p:cNvSpPr>
            <a:spLocks noChangeArrowheads="1"/>
          </p:cNvSpPr>
          <p:nvPr/>
        </p:nvSpPr>
        <p:spPr bwMode="auto">
          <a:xfrm>
            <a:off x="6784902" y="6595855"/>
            <a:ext cx="15557269"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sz="3840" spc="-230" dirty="0">
                <a:latin typeface="Arial Black" panose="020B0A04020102020204" pitchFamily="34" charset="0"/>
              </a:rPr>
              <a:t>Issues: Listening, discretion, loyalty</a:t>
            </a:r>
            <a:r>
              <a:rPr lang="en-US" sz="3801" spc="-230" dirty="0">
                <a:latin typeface="Arial Black" panose="020B0A04020102020204" pitchFamily="34" charset="0"/>
              </a:rPr>
              <a:t>, </a:t>
            </a:r>
            <a:r>
              <a:rPr lang="en-US" sz="3840" spc="-230" dirty="0">
                <a:latin typeface="Arial Black" panose="020B0A04020102020204" pitchFamily="34" charset="0"/>
              </a:rPr>
              <a:t>goal</a:t>
            </a:r>
            <a:r>
              <a:rPr lang="en-US" sz="3801" spc="-230" dirty="0">
                <a:latin typeface="Arial Black" panose="020B0A04020102020204" pitchFamily="34" charset="0"/>
              </a:rPr>
              <a:t> </a:t>
            </a:r>
            <a:r>
              <a:rPr lang="en-US" sz="3840" spc="-230" dirty="0">
                <a:latin typeface="Arial Black" panose="020B0A04020102020204" pitchFamily="34" charset="0"/>
              </a:rPr>
              <a:t>clarity</a:t>
            </a:r>
            <a:r>
              <a:rPr lang="en-US" sz="3840" spc="-211" dirty="0">
                <a:latin typeface="Arial Black" panose="020B0A04020102020204" pitchFamily="34" charset="0"/>
              </a:rPr>
              <a:t>? Used by F5s</a:t>
            </a:r>
            <a:r>
              <a:rPr lang="en-US" sz="3801" spc="-230" dirty="0">
                <a:latin typeface="Arial Black" panose="020B0A04020102020204" pitchFamily="34" charset="0"/>
              </a:rPr>
              <a:t> </a:t>
            </a:r>
            <a:endParaRPr lang="en-US" altLang="en-US" sz="3801" spc="-230" dirty="0">
              <a:latin typeface="Arial Black" panose="020B0A04020102020204" pitchFamily="34" charset="0"/>
              <a:cs typeface="Times New Roman" panose="02020603050405020304" pitchFamily="18" charset="0"/>
            </a:endParaRPr>
          </a:p>
        </p:txBody>
      </p:sp>
      <p:sp>
        <p:nvSpPr>
          <p:cNvPr id="50"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295288105"/>
      </p:ext>
    </p:extLst>
  </p:cSld>
  <p:clrMapOvr>
    <a:masterClrMapping/>
  </p:clrMapOvr>
  <mc:AlternateContent xmlns:mc="http://schemas.openxmlformats.org/markup-compatibility/2006" xmlns:p14="http://schemas.microsoft.com/office/powerpoint/2010/main">
    <mc:Choice Requires="p14">
      <p:transition spd="slow" p14:dur="2000" advTm="136825"/>
    </mc:Choice>
    <mc:Fallback xmlns="">
      <p:transition spd="slow" advTm="1368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150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strVal val="#ppt_w*0.70"/>
                                          </p:val>
                                        </p:tav>
                                        <p:tav tm="100000">
                                          <p:val>
                                            <p:strVal val="#ppt_w"/>
                                          </p:val>
                                        </p:tav>
                                      </p:tavLst>
                                    </p:anim>
                                    <p:anim calcmode="lin" valueType="num">
                                      <p:cBhvr>
                                        <p:cTn id="8" dur="2000" fill="hold"/>
                                        <p:tgtEl>
                                          <p:spTgt spid="23"/>
                                        </p:tgtEl>
                                        <p:attrNameLst>
                                          <p:attrName>ppt_h</p:attrName>
                                        </p:attrNameLst>
                                      </p:cBhvr>
                                      <p:tavLst>
                                        <p:tav tm="0">
                                          <p:val>
                                            <p:strVal val="#ppt_h"/>
                                          </p:val>
                                        </p:tav>
                                        <p:tav tm="100000">
                                          <p:val>
                                            <p:strVal val="#ppt_h"/>
                                          </p:val>
                                        </p:tav>
                                      </p:tavLst>
                                    </p:anim>
                                    <p:animEffect transition="in" filter="fade">
                                      <p:cBhvr>
                                        <p:cTn id="9" dur="2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1000" fill="hold"/>
                                        <p:tgtEl>
                                          <p:spTgt spid="37"/>
                                        </p:tgtEl>
                                        <p:attrNameLst>
                                          <p:attrName>ppt_w</p:attrName>
                                        </p:attrNameLst>
                                      </p:cBhvr>
                                      <p:tavLst>
                                        <p:tav tm="0">
                                          <p:val>
                                            <p:strVal val="#ppt_w*0.70"/>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Effect transition="in" filter="fade">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0.70"/>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1000"/>
                                  </p:stCondLst>
                                  <p:childTnLst>
                                    <p:set>
                                      <p:cBhvr>
                                        <p:cTn id="27" dur="1" fill="hold">
                                          <p:stCondLst>
                                            <p:cond delay="0"/>
                                          </p:stCondLst>
                                        </p:cTn>
                                        <p:tgtEl>
                                          <p:spTgt spid="67"/>
                                        </p:tgtEl>
                                        <p:attrNameLst>
                                          <p:attrName>style.visibility</p:attrName>
                                        </p:attrNameLst>
                                      </p:cBhvr>
                                      <p:to>
                                        <p:strVal val="visible"/>
                                      </p:to>
                                    </p:set>
                                    <p:anim calcmode="lin" valueType="num">
                                      <p:cBhvr>
                                        <p:cTn id="28" dur="1000" fill="hold"/>
                                        <p:tgtEl>
                                          <p:spTgt spid="67"/>
                                        </p:tgtEl>
                                        <p:attrNameLst>
                                          <p:attrName>ppt_w</p:attrName>
                                        </p:attrNameLst>
                                      </p:cBhvr>
                                      <p:tavLst>
                                        <p:tav tm="0">
                                          <p:val>
                                            <p:strVal val="#ppt_w*0.70"/>
                                          </p:val>
                                        </p:tav>
                                        <p:tav tm="100000">
                                          <p:val>
                                            <p:strVal val="#ppt_w"/>
                                          </p:val>
                                        </p:tav>
                                      </p:tavLst>
                                    </p:anim>
                                    <p:anim calcmode="lin" valueType="num">
                                      <p:cBhvr>
                                        <p:cTn id="29" dur="1000" fill="hold"/>
                                        <p:tgtEl>
                                          <p:spTgt spid="67"/>
                                        </p:tgtEl>
                                        <p:attrNameLst>
                                          <p:attrName>ppt_h</p:attrName>
                                        </p:attrNameLst>
                                      </p:cBhvr>
                                      <p:tavLst>
                                        <p:tav tm="0">
                                          <p:val>
                                            <p:strVal val="#ppt_h"/>
                                          </p:val>
                                        </p:tav>
                                        <p:tav tm="100000">
                                          <p:val>
                                            <p:strVal val="#ppt_h"/>
                                          </p:val>
                                        </p:tav>
                                      </p:tavLst>
                                    </p:anim>
                                    <p:animEffect transition="in" filter="fade">
                                      <p:cBhvr>
                                        <p:cTn id="30" dur="1000"/>
                                        <p:tgtEl>
                                          <p:spTgt spid="6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p:cTn id="35" dur="1000" fill="hold"/>
                                        <p:tgtEl>
                                          <p:spTgt spid="86"/>
                                        </p:tgtEl>
                                        <p:attrNameLst>
                                          <p:attrName>ppt_w</p:attrName>
                                        </p:attrNameLst>
                                      </p:cBhvr>
                                      <p:tavLst>
                                        <p:tav tm="0">
                                          <p:val>
                                            <p:strVal val="#ppt_w*0.70"/>
                                          </p:val>
                                        </p:tav>
                                        <p:tav tm="100000">
                                          <p:val>
                                            <p:strVal val="#ppt_w"/>
                                          </p:val>
                                        </p:tav>
                                      </p:tavLst>
                                    </p:anim>
                                    <p:anim calcmode="lin" valueType="num">
                                      <p:cBhvr>
                                        <p:cTn id="36" dur="1000" fill="hold"/>
                                        <p:tgtEl>
                                          <p:spTgt spid="86"/>
                                        </p:tgtEl>
                                        <p:attrNameLst>
                                          <p:attrName>ppt_h</p:attrName>
                                        </p:attrNameLst>
                                      </p:cBhvr>
                                      <p:tavLst>
                                        <p:tav tm="0">
                                          <p:val>
                                            <p:strVal val="#ppt_h"/>
                                          </p:val>
                                        </p:tav>
                                        <p:tav tm="100000">
                                          <p:val>
                                            <p:strVal val="#ppt_h"/>
                                          </p:val>
                                        </p:tav>
                                      </p:tavLst>
                                    </p:anim>
                                    <p:animEffect transition="in" filter="fade">
                                      <p:cBhvr>
                                        <p:cTn id="37" dur="1000"/>
                                        <p:tgtEl>
                                          <p:spTgt spid="86"/>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1000"/>
                                  </p:stCondLst>
                                  <p:childTnLst>
                                    <p:set>
                                      <p:cBhvr>
                                        <p:cTn id="41" dur="1" fill="hold">
                                          <p:stCondLst>
                                            <p:cond delay="0"/>
                                          </p:stCondLst>
                                        </p:cTn>
                                        <p:tgtEl>
                                          <p:spTgt spid="69"/>
                                        </p:tgtEl>
                                        <p:attrNameLst>
                                          <p:attrName>style.visibility</p:attrName>
                                        </p:attrNameLst>
                                      </p:cBhvr>
                                      <p:to>
                                        <p:strVal val="visible"/>
                                      </p:to>
                                    </p:set>
                                    <p:anim calcmode="lin" valueType="num">
                                      <p:cBhvr>
                                        <p:cTn id="42" dur="1000" fill="hold"/>
                                        <p:tgtEl>
                                          <p:spTgt spid="69"/>
                                        </p:tgtEl>
                                        <p:attrNameLst>
                                          <p:attrName>ppt_w</p:attrName>
                                        </p:attrNameLst>
                                      </p:cBhvr>
                                      <p:tavLst>
                                        <p:tav tm="0">
                                          <p:val>
                                            <p:strVal val="#ppt_w*0.70"/>
                                          </p:val>
                                        </p:tav>
                                        <p:tav tm="100000">
                                          <p:val>
                                            <p:strVal val="#ppt_w"/>
                                          </p:val>
                                        </p:tav>
                                      </p:tavLst>
                                    </p:anim>
                                    <p:anim calcmode="lin" valueType="num">
                                      <p:cBhvr>
                                        <p:cTn id="43" dur="1000" fill="hold"/>
                                        <p:tgtEl>
                                          <p:spTgt spid="69"/>
                                        </p:tgtEl>
                                        <p:attrNameLst>
                                          <p:attrName>ppt_h</p:attrName>
                                        </p:attrNameLst>
                                      </p:cBhvr>
                                      <p:tavLst>
                                        <p:tav tm="0">
                                          <p:val>
                                            <p:strVal val="#ppt_h"/>
                                          </p:val>
                                        </p:tav>
                                        <p:tav tm="100000">
                                          <p:val>
                                            <p:strVal val="#ppt_h"/>
                                          </p:val>
                                        </p:tav>
                                      </p:tavLst>
                                    </p:anim>
                                    <p:animEffect transition="in" filter="fade">
                                      <p:cBhvr>
                                        <p:cTn id="44" dur="1000"/>
                                        <p:tgtEl>
                                          <p:spTgt spid="69"/>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89"/>
                                        </p:tgtEl>
                                        <p:attrNameLst>
                                          <p:attrName>style.visibility</p:attrName>
                                        </p:attrNameLst>
                                      </p:cBhvr>
                                      <p:to>
                                        <p:strVal val="visible"/>
                                      </p:to>
                                    </p:set>
                                    <p:anim calcmode="lin" valueType="num">
                                      <p:cBhvr>
                                        <p:cTn id="49" dur="1000" fill="hold"/>
                                        <p:tgtEl>
                                          <p:spTgt spid="89"/>
                                        </p:tgtEl>
                                        <p:attrNameLst>
                                          <p:attrName>ppt_w</p:attrName>
                                        </p:attrNameLst>
                                      </p:cBhvr>
                                      <p:tavLst>
                                        <p:tav tm="0">
                                          <p:val>
                                            <p:strVal val="#ppt_w*0.70"/>
                                          </p:val>
                                        </p:tav>
                                        <p:tav tm="100000">
                                          <p:val>
                                            <p:strVal val="#ppt_w"/>
                                          </p:val>
                                        </p:tav>
                                      </p:tavLst>
                                    </p:anim>
                                    <p:anim calcmode="lin" valueType="num">
                                      <p:cBhvr>
                                        <p:cTn id="50" dur="1000" fill="hold"/>
                                        <p:tgtEl>
                                          <p:spTgt spid="89"/>
                                        </p:tgtEl>
                                        <p:attrNameLst>
                                          <p:attrName>ppt_h</p:attrName>
                                        </p:attrNameLst>
                                      </p:cBhvr>
                                      <p:tavLst>
                                        <p:tav tm="0">
                                          <p:val>
                                            <p:strVal val="#ppt_h"/>
                                          </p:val>
                                        </p:tav>
                                        <p:tav tm="100000">
                                          <p:val>
                                            <p:strVal val="#ppt_h"/>
                                          </p:val>
                                        </p:tav>
                                      </p:tavLst>
                                    </p:anim>
                                    <p:animEffect transition="in" filter="fade">
                                      <p:cBhvr>
                                        <p:cTn id="51" dur="1000"/>
                                        <p:tgtEl>
                                          <p:spTgt spid="89"/>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500"/>
                                  </p:stCondLst>
                                  <p:childTnLst>
                                    <p:set>
                                      <p:cBhvr>
                                        <p:cTn id="55" dur="1" fill="hold">
                                          <p:stCondLst>
                                            <p:cond delay="0"/>
                                          </p:stCondLst>
                                        </p:cTn>
                                        <p:tgtEl>
                                          <p:spTgt spid="77"/>
                                        </p:tgtEl>
                                        <p:attrNameLst>
                                          <p:attrName>style.visibility</p:attrName>
                                        </p:attrNameLst>
                                      </p:cBhvr>
                                      <p:to>
                                        <p:strVal val="visible"/>
                                      </p:to>
                                    </p:set>
                                    <p:anim calcmode="lin" valueType="num">
                                      <p:cBhvr>
                                        <p:cTn id="56" dur="1000" fill="hold"/>
                                        <p:tgtEl>
                                          <p:spTgt spid="77"/>
                                        </p:tgtEl>
                                        <p:attrNameLst>
                                          <p:attrName>ppt_w</p:attrName>
                                        </p:attrNameLst>
                                      </p:cBhvr>
                                      <p:tavLst>
                                        <p:tav tm="0">
                                          <p:val>
                                            <p:strVal val="#ppt_w*0.70"/>
                                          </p:val>
                                        </p:tav>
                                        <p:tav tm="100000">
                                          <p:val>
                                            <p:strVal val="#ppt_w"/>
                                          </p:val>
                                        </p:tav>
                                      </p:tavLst>
                                    </p:anim>
                                    <p:anim calcmode="lin" valueType="num">
                                      <p:cBhvr>
                                        <p:cTn id="57" dur="1000" fill="hold"/>
                                        <p:tgtEl>
                                          <p:spTgt spid="77"/>
                                        </p:tgtEl>
                                        <p:attrNameLst>
                                          <p:attrName>ppt_h</p:attrName>
                                        </p:attrNameLst>
                                      </p:cBhvr>
                                      <p:tavLst>
                                        <p:tav tm="0">
                                          <p:val>
                                            <p:strVal val="#ppt_h"/>
                                          </p:val>
                                        </p:tav>
                                        <p:tav tm="100000">
                                          <p:val>
                                            <p:strVal val="#ppt_h"/>
                                          </p:val>
                                        </p:tav>
                                      </p:tavLst>
                                    </p:anim>
                                    <p:animEffect transition="in" filter="fade">
                                      <p:cBhvr>
                                        <p:cTn id="58" dur="1000"/>
                                        <p:tgtEl>
                                          <p:spTgt spid="77"/>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87"/>
                                        </p:tgtEl>
                                        <p:attrNameLst>
                                          <p:attrName>style.visibility</p:attrName>
                                        </p:attrNameLst>
                                      </p:cBhvr>
                                      <p:to>
                                        <p:strVal val="visible"/>
                                      </p:to>
                                    </p:set>
                                    <p:anim calcmode="lin" valueType="num">
                                      <p:cBhvr>
                                        <p:cTn id="63" dur="1000" fill="hold"/>
                                        <p:tgtEl>
                                          <p:spTgt spid="87"/>
                                        </p:tgtEl>
                                        <p:attrNameLst>
                                          <p:attrName>ppt_w</p:attrName>
                                        </p:attrNameLst>
                                      </p:cBhvr>
                                      <p:tavLst>
                                        <p:tav tm="0">
                                          <p:val>
                                            <p:strVal val="#ppt_w*0.70"/>
                                          </p:val>
                                        </p:tav>
                                        <p:tav tm="100000">
                                          <p:val>
                                            <p:strVal val="#ppt_w"/>
                                          </p:val>
                                        </p:tav>
                                      </p:tavLst>
                                    </p:anim>
                                    <p:anim calcmode="lin" valueType="num">
                                      <p:cBhvr>
                                        <p:cTn id="64" dur="1000" fill="hold"/>
                                        <p:tgtEl>
                                          <p:spTgt spid="87"/>
                                        </p:tgtEl>
                                        <p:attrNameLst>
                                          <p:attrName>ppt_h</p:attrName>
                                        </p:attrNameLst>
                                      </p:cBhvr>
                                      <p:tavLst>
                                        <p:tav tm="0">
                                          <p:val>
                                            <p:strVal val="#ppt_h"/>
                                          </p:val>
                                        </p:tav>
                                        <p:tav tm="100000">
                                          <p:val>
                                            <p:strVal val="#ppt_h"/>
                                          </p:val>
                                        </p:tav>
                                      </p:tavLst>
                                    </p:anim>
                                    <p:animEffect transition="in" filter="fade">
                                      <p:cBhvr>
                                        <p:cTn id="65" dur="1000"/>
                                        <p:tgtEl>
                                          <p:spTgt spid="87"/>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1000"/>
                                  </p:stCondLst>
                                  <p:childTnLst>
                                    <p:set>
                                      <p:cBhvr>
                                        <p:cTn id="69" dur="1" fill="hold">
                                          <p:stCondLst>
                                            <p:cond delay="0"/>
                                          </p:stCondLst>
                                        </p:cTn>
                                        <p:tgtEl>
                                          <p:spTgt spid="96"/>
                                        </p:tgtEl>
                                        <p:attrNameLst>
                                          <p:attrName>style.visibility</p:attrName>
                                        </p:attrNameLst>
                                      </p:cBhvr>
                                      <p:to>
                                        <p:strVal val="visible"/>
                                      </p:to>
                                    </p:set>
                                    <p:animEffect transition="in" filter="fade">
                                      <p:cBhvr>
                                        <p:cTn id="70" dur="1000"/>
                                        <p:tgtEl>
                                          <p:spTgt spid="96"/>
                                        </p:tgtEl>
                                      </p:cBhvr>
                                    </p:animEffect>
                                    <p:anim calcmode="lin" valueType="num">
                                      <p:cBhvr>
                                        <p:cTn id="71" dur="1000" fill="hold"/>
                                        <p:tgtEl>
                                          <p:spTgt spid="96"/>
                                        </p:tgtEl>
                                        <p:attrNameLst>
                                          <p:attrName>ppt_x</p:attrName>
                                        </p:attrNameLst>
                                      </p:cBhvr>
                                      <p:tavLst>
                                        <p:tav tm="0">
                                          <p:val>
                                            <p:strVal val="#ppt_x"/>
                                          </p:val>
                                        </p:tav>
                                        <p:tav tm="100000">
                                          <p:val>
                                            <p:strVal val="#ppt_x"/>
                                          </p:val>
                                        </p:tav>
                                      </p:tavLst>
                                    </p:anim>
                                    <p:anim calcmode="lin" valueType="num">
                                      <p:cBhvr>
                                        <p:cTn id="72" dur="1000" fill="hold"/>
                                        <p:tgtEl>
                                          <p:spTgt spid="9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00"/>
                                        </p:tgtEl>
                                        <p:attrNameLst>
                                          <p:attrName>style.visibility</p:attrName>
                                        </p:attrNameLst>
                                      </p:cBhvr>
                                      <p:to>
                                        <p:strVal val="visible"/>
                                      </p:to>
                                    </p:set>
                                    <p:animEffect transition="in" filter="fade">
                                      <p:cBhvr>
                                        <p:cTn id="75" dur="1000"/>
                                        <p:tgtEl>
                                          <p:spTgt spid="100"/>
                                        </p:tgtEl>
                                      </p:cBhvr>
                                    </p:animEffect>
                                    <p:anim calcmode="lin" valueType="num">
                                      <p:cBhvr>
                                        <p:cTn id="76" dur="1000" fill="hold"/>
                                        <p:tgtEl>
                                          <p:spTgt spid="100"/>
                                        </p:tgtEl>
                                        <p:attrNameLst>
                                          <p:attrName>ppt_x</p:attrName>
                                        </p:attrNameLst>
                                      </p:cBhvr>
                                      <p:tavLst>
                                        <p:tav tm="0">
                                          <p:val>
                                            <p:strVal val="#ppt_x"/>
                                          </p:val>
                                        </p:tav>
                                        <p:tav tm="100000">
                                          <p:val>
                                            <p:strVal val="#ppt_x"/>
                                          </p:val>
                                        </p:tav>
                                      </p:tavLst>
                                    </p:anim>
                                    <p:anim calcmode="lin" valueType="num">
                                      <p:cBhvr>
                                        <p:cTn id="77"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grpId="0" nodeType="clickEffect">
                                  <p:stCondLst>
                                    <p:cond delay="1500"/>
                                  </p:stCondLst>
                                  <p:childTnLst>
                                    <p:set>
                                      <p:cBhvr>
                                        <p:cTn id="81" dur="1" fill="hold">
                                          <p:stCondLst>
                                            <p:cond delay="0"/>
                                          </p:stCondLst>
                                        </p:cTn>
                                        <p:tgtEl>
                                          <p:spTgt spid="81"/>
                                        </p:tgtEl>
                                        <p:attrNameLst>
                                          <p:attrName>style.visibility</p:attrName>
                                        </p:attrNameLst>
                                      </p:cBhvr>
                                      <p:to>
                                        <p:strVal val="visible"/>
                                      </p:to>
                                    </p:set>
                                    <p:anim calcmode="lin" valueType="num">
                                      <p:cBhvr>
                                        <p:cTn id="82" dur="1000" fill="hold"/>
                                        <p:tgtEl>
                                          <p:spTgt spid="81"/>
                                        </p:tgtEl>
                                        <p:attrNameLst>
                                          <p:attrName>ppt_w</p:attrName>
                                        </p:attrNameLst>
                                      </p:cBhvr>
                                      <p:tavLst>
                                        <p:tav tm="0">
                                          <p:val>
                                            <p:strVal val="#ppt_w*0.70"/>
                                          </p:val>
                                        </p:tav>
                                        <p:tav tm="100000">
                                          <p:val>
                                            <p:strVal val="#ppt_w"/>
                                          </p:val>
                                        </p:tav>
                                      </p:tavLst>
                                    </p:anim>
                                    <p:anim calcmode="lin" valueType="num">
                                      <p:cBhvr>
                                        <p:cTn id="83" dur="1000" fill="hold"/>
                                        <p:tgtEl>
                                          <p:spTgt spid="81"/>
                                        </p:tgtEl>
                                        <p:attrNameLst>
                                          <p:attrName>ppt_h</p:attrName>
                                        </p:attrNameLst>
                                      </p:cBhvr>
                                      <p:tavLst>
                                        <p:tav tm="0">
                                          <p:val>
                                            <p:strVal val="#ppt_h"/>
                                          </p:val>
                                        </p:tav>
                                        <p:tav tm="100000">
                                          <p:val>
                                            <p:strVal val="#ppt_h"/>
                                          </p:val>
                                        </p:tav>
                                      </p:tavLst>
                                    </p:anim>
                                    <p:animEffect transition="in" filter="fade">
                                      <p:cBhvr>
                                        <p:cTn id="84" dur="1000"/>
                                        <p:tgtEl>
                                          <p:spTgt spid="81"/>
                                        </p:tgtEl>
                                      </p:cBhvr>
                                    </p:animEffect>
                                  </p:childTnLst>
                                </p:cTn>
                              </p:par>
                            </p:childTnLst>
                          </p:cTn>
                        </p:par>
                      </p:childTnLst>
                    </p:cTn>
                  </p:par>
                  <p:par>
                    <p:cTn id="85" fill="hold">
                      <p:stCondLst>
                        <p:cond delay="indefinite"/>
                      </p:stCondLst>
                      <p:childTnLst>
                        <p:par>
                          <p:cTn id="86" fill="hold">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90"/>
                                        </p:tgtEl>
                                        <p:attrNameLst>
                                          <p:attrName>style.visibility</p:attrName>
                                        </p:attrNameLst>
                                      </p:cBhvr>
                                      <p:to>
                                        <p:strVal val="visible"/>
                                      </p:to>
                                    </p:set>
                                    <p:anim calcmode="lin" valueType="num">
                                      <p:cBhvr>
                                        <p:cTn id="89" dur="1000" fill="hold"/>
                                        <p:tgtEl>
                                          <p:spTgt spid="90"/>
                                        </p:tgtEl>
                                        <p:attrNameLst>
                                          <p:attrName>ppt_w</p:attrName>
                                        </p:attrNameLst>
                                      </p:cBhvr>
                                      <p:tavLst>
                                        <p:tav tm="0">
                                          <p:val>
                                            <p:strVal val="#ppt_w*0.70"/>
                                          </p:val>
                                        </p:tav>
                                        <p:tav tm="100000">
                                          <p:val>
                                            <p:strVal val="#ppt_w"/>
                                          </p:val>
                                        </p:tav>
                                      </p:tavLst>
                                    </p:anim>
                                    <p:anim calcmode="lin" valueType="num">
                                      <p:cBhvr>
                                        <p:cTn id="90" dur="1000" fill="hold"/>
                                        <p:tgtEl>
                                          <p:spTgt spid="90"/>
                                        </p:tgtEl>
                                        <p:attrNameLst>
                                          <p:attrName>ppt_h</p:attrName>
                                        </p:attrNameLst>
                                      </p:cBhvr>
                                      <p:tavLst>
                                        <p:tav tm="0">
                                          <p:val>
                                            <p:strVal val="#ppt_h"/>
                                          </p:val>
                                        </p:tav>
                                        <p:tav tm="100000">
                                          <p:val>
                                            <p:strVal val="#ppt_h"/>
                                          </p:val>
                                        </p:tav>
                                      </p:tavLst>
                                    </p:anim>
                                    <p:animEffect transition="in" filter="fade">
                                      <p:cBhvr>
                                        <p:cTn id="91" dur="1000"/>
                                        <p:tgtEl>
                                          <p:spTgt spid="90"/>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1000"/>
                                  </p:stCondLst>
                                  <p:childTnLst>
                                    <p:set>
                                      <p:cBhvr>
                                        <p:cTn id="95" dur="1" fill="hold">
                                          <p:stCondLst>
                                            <p:cond delay="0"/>
                                          </p:stCondLst>
                                        </p:cTn>
                                        <p:tgtEl>
                                          <p:spTgt spid="97"/>
                                        </p:tgtEl>
                                        <p:attrNameLst>
                                          <p:attrName>style.visibility</p:attrName>
                                        </p:attrNameLst>
                                      </p:cBhvr>
                                      <p:to>
                                        <p:strVal val="visible"/>
                                      </p:to>
                                    </p:set>
                                    <p:animEffect transition="in" filter="fade">
                                      <p:cBhvr>
                                        <p:cTn id="96" dur="1000"/>
                                        <p:tgtEl>
                                          <p:spTgt spid="97"/>
                                        </p:tgtEl>
                                      </p:cBhvr>
                                    </p:animEffect>
                                    <p:anim calcmode="lin" valueType="num">
                                      <p:cBhvr>
                                        <p:cTn id="97" dur="1000" fill="hold"/>
                                        <p:tgtEl>
                                          <p:spTgt spid="97"/>
                                        </p:tgtEl>
                                        <p:attrNameLst>
                                          <p:attrName>ppt_x</p:attrName>
                                        </p:attrNameLst>
                                      </p:cBhvr>
                                      <p:tavLst>
                                        <p:tav tm="0">
                                          <p:val>
                                            <p:strVal val="#ppt_x"/>
                                          </p:val>
                                        </p:tav>
                                        <p:tav tm="100000">
                                          <p:val>
                                            <p:strVal val="#ppt_x"/>
                                          </p:val>
                                        </p:tav>
                                      </p:tavLst>
                                    </p:anim>
                                    <p:anim calcmode="lin" valueType="num">
                                      <p:cBhvr>
                                        <p:cTn id="98" dur="1000" fill="hold"/>
                                        <p:tgtEl>
                                          <p:spTgt spid="97"/>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fade">
                                      <p:cBhvr>
                                        <p:cTn id="101" dur="1000"/>
                                        <p:tgtEl>
                                          <p:spTgt spid="101"/>
                                        </p:tgtEl>
                                      </p:cBhvr>
                                    </p:animEffect>
                                    <p:anim calcmode="lin" valueType="num">
                                      <p:cBhvr>
                                        <p:cTn id="102" dur="1000" fill="hold"/>
                                        <p:tgtEl>
                                          <p:spTgt spid="101"/>
                                        </p:tgtEl>
                                        <p:attrNameLst>
                                          <p:attrName>ppt_x</p:attrName>
                                        </p:attrNameLst>
                                      </p:cBhvr>
                                      <p:tavLst>
                                        <p:tav tm="0">
                                          <p:val>
                                            <p:strVal val="#ppt_x"/>
                                          </p:val>
                                        </p:tav>
                                        <p:tav tm="100000">
                                          <p:val>
                                            <p:strVal val="#ppt_x"/>
                                          </p:val>
                                        </p:tav>
                                      </p:tavLst>
                                    </p:anim>
                                    <p:anim calcmode="lin" valueType="num">
                                      <p:cBhvr>
                                        <p:cTn id="103"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5" presetClass="entr" presetSubtype="0" fill="hold" grpId="0" nodeType="clickEffect">
                                  <p:stCondLst>
                                    <p:cond delay="0"/>
                                  </p:stCondLst>
                                  <p:childTnLst>
                                    <p:set>
                                      <p:cBhvr>
                                        <p:cTn id="107" dur="1" fill="hold">
                                          <p:stCondLst>
                                            <p:cond delay="0"/>
                                          </p:stCondLst>
                                        </p:cTn>
                                        <p:tgtEl>
                                          <p:spTgt spid="49"/>
                                        </p:tgtEl>
                                        <p:attrNameLst>
                                          <p:attrName>style.visibility</p:attrName>
                                        </p:attrNameLst>
                                      </p:cBhvr>
                                      <p:to>
                                        <p:strVal val="visible"/>
                                      </p:to>
                                    </p:set>
                                    <p:anim calcmode="lin" valueType="num">
                                      <p:cBhvr>
                                        <p:cTn id="108" dur="1000" fill="hold"/>
                                        <p:tgtEl>
                                          <p:spTgt spid="49"/>
                                        </p:tgtEl>
                                        <p:attrNameLst>
                                          <p:attrName>ppt_w</p:attrName>
                                        </p:attrNameLst>
                                      </p:cBhvr>
                                      <p:tavLst>
                                        <p:tav tm="0">
                                          <p:val>
                                            <p:strVal val="#ppt_w*0.70"/>
                                          </p:val>
                                        </p:tav>
                                        <p:tav tm="100000">
                                          <p:val>
                                            <p:strVal val="#ppt_w"/>
                                          </p:val>
                                        </p:tav>
                                      </p:tavLst>
                                    </p:anim>
                                    <p:anim calcmode="lin" valueType="num">
                                      <p:cBhvr>
                                        <p:cTn id="109" dur="1000" fill="hold"/>
                                        <p:tgtEl>
                                          <p:spTgt spid="49"/>
                                        </p:tgtEl>
                                        <p:attrNameLst>
                                          <p:attrName>ppt_h</p:attrName>
                                        </p:attrNameLst>
                                      </p:cBhvr>
                                      <p:tavLst>
                                        <p:tav tm="0">
                                          <p:val>
                                            <p:strVal val="#ppt_h"/>
                                          </p:val>
                                        </p:tav>
                                        <p:tav tm="100000">
                                          <p:val>
                                            <p:strVal val="#ppt_h"/>
                                          </p:val>
                                        </p:tav>
                                      </p:tavLst>
                                    </p:anim>
                                    <p:animEffect transition="in" filter="fade">
                                      <p:cBhvr>
                                        <p:cTn id="110" dur="1000"/>
                                        <p:tgtEl>
                                          <p:spTgt spid="49"/>
                                        </p:tgtEl>
                                      </p:cBhvr>
                                    </p:animEffec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112"/>
                                        </p:tgtEl>
                                        <p:attrNameLst>
                                          <p:attrName>style.visibility</p:attrName>
                                        </p:attrNameLst>
                                      </p:cBhvr>
                                      <p:to>
                                        <p:strVal val="visible"/>
                                      </p:to>
                                    </p:set>
                                    <p:anim calcmode="lin" valueType="num">
                                      <p:cBhvr>
                                        <p:cTn id="115" dur="1000" fill="hold"/>
                                        <p:tgtEl>
                                          <p:spTgt spid="112"/>
                                        </p:tgtEl>
                                        <p:attrNameLst>
                                          <p:attrName>ppt_w</p:attrName>
                                        </p:attrNameLst>
                                      </p:cBhvr>
                                      <p:tavLst>
                                        <p:tav tm="0">
                                          <p:val>
                                            <p:strVal val="#ppt_w*0.70"/>
                                          </p:val>
                                        </p:tav>
                                        <p:tav tm="100000">
                                          <p:val>
                                            <p:strVal val="#ppt_w"/>
                                          </p:val>
                                        </p:tav>
                                      </p:tavLst>
                                    </p:anim>
                                    <p:anim calcmode="lin" valueType="num">
                                      <p:cBhvr>
                                        <p:cTn id="116" dur="1000" fill="hold"/>
                                        <p:tgtEl>
                                          <p:spTgt spid="112"/>
                                        </p:tgtEl>
                                        <p:attrNameLst>
                                          <p:attrName>ppt_h</p:attrName>
                                        </p:attrNameLst>
                                      </p:cBhvr>
                                      <p:tavLst>
                                        <p:tav tm="0">
                                          <p:val>
                                            <p:strVal val="#ppt_h"/>
                                          </p:val>
                                        </p:tav>
                                        <p:tav tm="100000">
                                          <p:val>
                                            <p:strVal val="#ppt_h"/>
                                          </p:val>
                                        </p:tav>
                                      </p:tavLst>
                                    </p:anim>
                                    <p:animEffect transition="in" filter="fade">
                                      <p:cBhvr>
                                        <p:cTn id="117" dur="1000"/>
                                        <p:tgtEl>
                                          <p:spTgt spid="112"/>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95"/>
                                        </p:tgtEl>
                                        <p:attrNameLst>
                                          <p:attrName>style.visibility</p:attrName>
                                        </p:attrNameLst>
                                      </p:cBhvr>
                                      <p:to>
                                        <p:strVal val="visible"/>
                                      </p:to>
                                    </p:set>
                                    <p:anim calcmode="lin" valueType="num">
                                      <p:cBhvr>
                                        <p:cTn id="122" dur="1000" fill="hold"/>
                                        <p:tgtEl>
                                          <p:spTgt spid="95"/>
                                        </p:tgtEl>
                                        <p:attrNameLst>
                                          <p:attrName>ppt_w</p:attrName>
                                        </p:attrNameLst>
                                      </p:cBhvr>
                                      <p:tavLst>
                                        <p:tav tm="0">
                                          <p:val>
                                            <p:strVal val="#ppt_w*0.70"/>
                                          </p:val>
                                        </p:tav>
                                        <p:tav tm="100000">
                                          <p:val>
                                            <p:strVal val="#ppt_w"/>
                                          </p:val>
                                        </p:tav>
                                      </p:tavLst>
                                    </p:anim>
                                    <p:anim calcmode="lin" valueType="num">
                                      <p:cBhvr>
                                        <p:cTn id="123" dur="1000" fill="hold"/>
                                        <p:tgtEl>
                                          <p:spTgt spid="95"/>
                                        </p:tgtEl>
                                        <p:attrNameLst>
                                          <p:attrName>ppt_h</p:attrName>
                                        </p:attrNameLst>
                                      </p:cBhvr>
                                      <p:tavLst>
                                        <p:tav tm="0">
                                          <p:val>
                                            <p:strVal val="#ppt_h"/>
                                          </p:val>
                                        </p:tav>
                                        <p:tav tm="100000">
                                          <p:val>
                                            <p:strVal val="#ppt_h"/>
                                          </p:val>
                                        </p:tav>
                                      </p:tavLst>
                                    </p:anim>
                                    <p:animEffect transition="in" filter="fade">
                                      <p:cBhvr>
                                        <p:cTn id="124" dur="1000"/>
                                        <p:tgtEl>
                                          <p:spTgt spid="95"/>
                                        </p:tgtEl>
                                      </p:cBhvr>
                                    </p:animEffect>
                                  </p:childTnLst>
                                </p:cTn>
                              </p:par>
                            </p:childTnLst>
                          </p:cTn>
                        </p:par>
                      </p:childTnLst>
                    </p:cTn>
                  </p:par>
                  <p:par>
                    <p:cTn id="125" fill="hold">
                      <p:stCondLst>
                        <p:cond delay="indefinite"/>
                      </p:stCondLst>
                      <p:childTnLst>
                        <p:par>
                          <p:cTn id="126" fill="hold">
                            <p:stCondLst>
                              <p:cond delay="0"/>
                            </p:stCondLst>
                            <p:childTnLst>
                              <p:par>
                                <p:cTn id="127" presetID="55" presetClass="entr" presetSubtype="0" fill="hold" grpId="0" nodeType="clickEffect">
                                  <p:stCondLst>
                                    <p:cond delay="0"/>
                                  </p:stCondLst>
                                  <p:childTnLst>
                                    <p:set>
                                      <p:cBhvr>
                                        <p:cTn id="128" dur="1" fill="hold">
                                          <p:stCondLst>
                                            <p:cond delay="0"/>
                                          </p:stCondLst>
                                        </p:cTn>
                                        <p:tgtEl>
                                          <p:spTgt spid="104"/>
                                        </p:tgtEl>
                                        <p:attrNameLst>
                                          <p:attrName>style.visibility</p:attrName>
                                        </p:attrNameLst>
                                      </p:cBhvr>
                                      <p:to>
                                        <p:strVal val="visible"/>
                                      </p:to>
                                    </p:set>
                                    <p:anim calcmode="lin" valueType="num">
                                      <p:cBhvr>
                                        <p:cTn id="129" dur="1000" fill="hold"/>
                                        <p:tgtEl>
                                          <p:spTgt spid="104"/>
                                        </p:tgtEl>
                                        <p:attrNameLst>
                                          <p:attrName>ppt_w</p:attrName>
                                        </p:attrNameLst>
                                      </p:cBhvr>
                                      <p:tavLst>
                                        <p:tav tm="0">
                                          <p:val>
                                            <p:strVal val="#ppt_w*0.70"/>
                                          </p:val>
                                        </p:tav>
                                        <p:tav tm="100000">
                                          <p:val>
                                            <p:strVal val="#ppt_w"/>
                                          </p:val>
                                        </p:tav>
                                      </p:tavLst>
                                    </p:anim>
                                    <p:anim calcmode="lin" valueType="num">
                                      <p:cBhvr>
                                        <p:cTn id="130" dur="1000" fill="hold"/>
                                        <p:tgtEl>
                                          <p:spTgt spid="104"/>
                                        </p:tgtEl>
                                        <p:attrNameLst>
                                          <p:attrName>ppt_h</p:attrName>
                                        </p:attrNameLst>
                                      </p:cBhvr>
                                      <p:tavLst>
                                        <p:tav tm="0">
                                          <p:val>
                                            <p:strVal val="#ppt_h"/>
                                          </p:val>
                                        </p:tav>
                                        <p:tav tm="100000">
                                          <p:val>
                                            <p:strVal val="#ppt_h"/>
                                          </p:val>
                                        </p:tav>
                                      </p:tavLst>
                                    </p:anim>
                                    <p:animEffect transition="in" filter="fade">
                                      <p:cBhvr>
                                        <p:cTn id="131" dur="1000"/>
                                        <p:tgtEl>
                                          <p:spTgt spid="104"/>
                                        </p:tgtEl>
                                      </p:cBhvr>
                                    </p:animEffect>
                                  </p:childTnLst>
                                </p:cTn>
                              </p:par>
                            </p:childTnLst>
                          </p:cTn>
                        </p:par>
                      </p:childTnLst>
                    </p:cTn>
                  </p:par>
                  <p:par>
                    <p:cTn id="132" fill="hold">
                      <p:stCondLst>
                        <p:cond delay="indefinite"/>
                      </p:stCondLst>
                      <p:childTnLst>
                        <p:par>
                          <p:cTn id="133" fill="hold">
                            <p:stCondLst>
                              <p:cond delay="0"/>
                            </p:stCondLst>
                            <p:childTnLst>
                              <p:par>
                                <p:cTn id="134" presetID="55" presetClass="entr" presetSubtype="0" fill="hold" grpId="0" nodeType="clickEffect">
                                  <p:stCondLst>
                                    <p:cond delay="0"/>
                                  </p:stCondLst>
                                  <p:childTnLst>
                                    <p:set>
                                      <p:cBhvr>
                                        <p:cTn id="135" dur="1" fill="hold">
                                          <p:stCondLst>
                                            <p:cond delay="0"/>
                                          </p:stCondLst>
                                        </p:cTn>
                                        <p:tgtEl>
                                          <p:spTgt spid="105"/>
                                        </p:tgtEl>
                                        <p:attrNameLst>
                                          <p:attrName>style.visibility</p:attrName>
                                        </p:attrNameLst>
                                      </p:cBhvr>
                                      <p:to>
                                        <p:strVal val="visible"/>
                                      </p:to>
                                    </p:set>
                                    <p:anim calcmode="lin" valueType="num">
                                      <p:cBhvr>
                                        <p:cTn id="136" dur="1000" fill="hold"/>
                                        <p:tgtEl>
                                          <p:spTgt spid="105"/>
                                        </p:tgtEl>
                                        <p:attrNameLst>
                                          <p:attrName>ppt_w</p:attrName>
                                        </p:attrNameLst>
                                      </p:cBhvr>
                                      <p:tavLst>
                                        <p:tav tm="0">
                                          <p:val>
                                            <p:strVal val="#ppt_w*0.70"/>
                                          </p:val>
                                        </p:tav>
                                        <p:tav tm="100000">
                                          <p:val>
                                            <p:strVal val="#ppt_w"/>
                                          </p:val>
                                        </p:tav>
                                      </p:tavLst>
                                    </p:anim>
                                    <p:anim calcmode="lin" valueType="num">
                                      <p:cBhvr>
                                        <p:cTn id="137" dur="1000" fill="hold"/>
                                        <p:tgtEl>
                                          <p:spTgt spid="105"/>
                                        </p:tgtEl>
                                        <p:attrNameLst>
                                          <p:attrName>ppt_h</p:attrName>
                                        </p:attrNameLst>
                                      </p:cBhvr>
                                      <p:tavLst>
                                        <p:tav tm="0">
                                          <p:val>
                                            <p:strVal val="#ppt_h"/>
                                          </p:val>
                                        </p:tav>
                                        <p:tav tm="100000">
                                          <p:val>
                                            <p:strVal val="#ppt_h"/>
                                          </p:val>
                                        </p:tav>
                                      </p:tavLst>
                                    </p:anim>
                                    <p:animEffect transition="in" filter="fade">
                                      <p:cBhvr>
                                        <p:cTn id="138" dur="1000"/>
                                        <p:tgtEl>
                                          <p:spTgt spid="105"/>
                                        </p:tgtEl>
                                      </p:cBhvr>
                                    </p:animEffect>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nodeType="clickEffect">
                                  <p:stCondLst>
                                    <p:cond delay="1500"/>
                                  </p:stCondLst>
                                  <p:childTnLst>
                                    <p:set>
                                      <p:cBhvr>
                                        <p:cTn id="142" dur="1" fill="hold">
                                          <p:stCondLst>
                                            <p:cond delay="0"/>
                                          </p:stCondLst>
                                        </p:cTn>
                                        <p:tgtEl>
                                          <p:spTgt spid="98"/>
                                        </p:tgtEl>
                                        <p:attrNameLst>
                                          <p:attrName>style.visibility</p:attrName>
                                        </p:attrNameLst>
                                      </p:cBhvr>
                                      <p:to>
                                        <p:strVal val="visible"/>
                                      </p:to>
                                    </p:set>
                                    <p:animEffect transition="in" filter="fade">
                                      <p:cBhvr>
                                        <p:cTn id="143" dur="1000"/>
                                        <p:tgtEl>
                                          <p:spTgt spid="98"/>
                                        </p:tgtEl>
                                      </p:cBhvr>
                                    </p:animEffect>
                                    <p:anim calcmode="lin" valueType="num">
                                      <p:cBhvr>
                                        <p:cTn id="144" dur="1000" fill="hold"/>
                                        <p:tgtEl>
                                          <p:spTgt spid="98"/>
                                        </p:tgtEl>
                                        <p:attrNameLst>
                                          <p:attrName>ppt_x</p:attrName>
                                        </p:attrNameLst>
                                      </p:cBhvr>
                                      <p:tavLst>
                                        <p:tav tm="0">
                                          <p:val>
                                            <p:strVal val="#ppt_x"/>
                                          </p:val>
                                        </p:tav>
                                        <p:tav tm="100000">
                                          <p:val>
                                            <p:strVal val="#ppt_x"/>
                                          </p:val>
                                        </p:tav>
                                      </p:tavLst>
                                    </p:anim>
                                    <p:anim calcmode="lin" valueType="num">
                                      <p:cBhvr>
                                        <p:cTn id="145" dur="1000" fill="hold"/>
                                        <p:tgtEl>
                                          <p:spTgt spid="98"/>
                                        </p:tgtEl>
                                        <p:attrNameLst>
                                          <p:attrName>ppt_y</p:attrName>
                                        </p:attrNameLst>
                                      </p:cBhvr>
                                      <p:tavLst>
                                        <p:tav tm="0">
                                          <p:val>
                                            <p:strVal val="#ppt_y+.1"/>
                                          </p:val>
                                        </p:tav>
                                        <p:tav tm="100000">
                                          <p:val>
                                            <p:strVal val="#ppt_y"/>
                                          </p:val>
                                        </p:tav>
                                      </p:tavLst>
                                    </p:anim>
                                  </p:childTnLst>
                                </p:cTn>
                              </p:par>
                              <p:par>
                                <p:cTn id="146" presetID="42" presetClass="entr" presetSubtype="0" fill="hold" nodeType="withEffect">
                                  <p:stCondLst>
                                    <p:cond delay="0"/>
                                  </p:stCondLst>
                                  <p:childTnLst>
                                    <p:set>
                                      <p:cBhvr>
                                        <p:cTn id="147" dur="1" fill="hold">
                                          <p:stCondLst>
                                            <p:cond delay="0"/>
                                          </p:stCondLst>
                                        </p:cTn>
                                        <p:tgtEl>
                                          <p:spTgt spid="102"/>
                                        </p:tgtEl>
                                        <p:attrNameLst>
                                          <p:attrName>style.visibility</p:attrName>
                                        </p:attrNameLst>
                                      </p:cBhvr>
                                      <p:to>
                                        <p:strVal val="visible"/>
                                      </p:to>
                                    </p:set>
                                    <p:animEffect transition="in" filter="fade">
                                      <p:cBhvr>
                                        <p:cTn id="148" dur="1000"/>
                                        <p:tgtEl>
                                          <p:spTgt spid="102"/>
                                        </p:tgtEl>
                                      </p:cBhvr>
                                    </p:animEffect>
                                    <p:anim calcmode="lin" valueType="num">
                                      <p:cBhvr>
                                        <p:cTn id="149" dur="1000" fill="hold"/>
                                        <p:tgtEl>
                                          <p:spTgt spid="102"/>
                                        </p:tgtEl>
                                        <p:attrNameLst>
                                          <p:attrName>ppt_x</p:attrName>
                                        </p:attrNameLst>
                                      </p:cBhvr>
                                      <p:tavLst>
                                        <p:tav tm="0">
                                          <p:val>
                                            <p:strVal val="#ppt_x"/>
                                          </p:val>
                                        </p:tav>
                                        <p:tav tm="100000">
                                          <p:val>
                                            <p:strVal val="#ppt_x"/>
                                          </p:val>
                                        </p:tav>
                                      </p:tavLst>
                                    </p:anim>
                                    <p:anim calcmode="lin" valueType="num">
                                      <p:cBhvr>
                                        <p:cTn id="150"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55" presetClass="entr" presetSubtype="0" fill="hold" grpId="0" nodeType="clickEffect">
                                  <p:stCondLst>
                                    <p:cond delay="0"/>
                                  </p:stCondLst>
                                  <p:childTnLst>
                                    <p:set>
                                      <p:cBhvr>
                                        <p:cTn id="154" dur="1" fill="hold">
                                          <p:stCondLst>
                                            <p:cond delay="0"/>
                                          </p:stCondLst>
                                        </p:cTn>
                                        <p:tgtEl>
                                          <p:spTgt spid="57"/>
                                        </p:tgtEl>
                                        <p:attrNameLst>
                                          <p:attrName>style.visibility</p:attrName>
                                        </p:attrNameLst>
                                      </p:cBhvr>
                                      <p:to>
                                        <p:strVal val="visible"/>
                                      </p:to>
                                    </p:set>
                                    <p:anim calcmode="lin" valueType="num">
                                      <p:cBhvr>
                                        <p:cTn id="155" dur="1000" fill="hold"/>
                                        <p:tgtEl>
                                          <p:spTgt spid="57"/>
                                        </p:tgtEl>
                                        <p:attrNameLst>
                                          <p:attrName>ppt_w</p:attrName>
                                        </p:attrNameLst>
                                      </p:cBhvr>
                                      <p:tavLst>
                                        <p:tav tm="0">
                                          <p:val>
                                            <p:strVal val="#ppt_w*0.70"/>
                                          </p:val>
                                        </p:tav>
                                        <p:tav tm="100000">
                                          <p:val>
                                            <p:strVal val="#ppt_w"/>
                                          </p:val>
                                        </p:tav>
                                      </p:tavLst>
                                    </p:anim>
                                    <p:anim calcmode="lin" valueType="num">
                                      <p:cBhvr>
                                        <p:cTn id="156" dur="1000" fill="hold"/>
                                        <p:tgtEl>
                                          <p:spTgt spid="57"/>
                                        </p:tgtEl>
                                        <p:attrNameLst>
                                          <p:attrName>ppt_h</p:attrName>
                                        </p:attrNameLst>
                                      </p:cBhvr>
                                      <p:tavLst>
                                        <p:tav tm="0">
                                          <p:val>
                                            <p:strVal val="#ppt_h"/>
                                          </p:val>
                                        </p:tav>
                                        <p:tav tm="100000">
                                          <p:val>
                                            <p:strVal val="#ppt_h"/>
                                          </p:val>
                                        </p:tav>
                                      </p:tavLst>
                                    </p:anim>
                                    <p:animEffect transition="in" filter="fade">
                                      <p:cBhvr>
                                        <p:cTn id="157" dur="1000"/>
                                        <p:tgtEl>
                                          <p:spTgt spid="57"/>
                                        </p:tgtEl>
                                      </p:cBhvr>
                                    </p:animEffect>
                                  </p:childTnLst>
                                </p:cTn>
                              </p:par>
                            </p:childTnLst>
                          </p:cTn>
                        </p:par>
                      </p:childTnLst>
                    </p:cTn>
                  </p:par>
                  <p:par>
                    <p:cTn id="158" fill="hold">
                      <p:stCondLst>
                        <p:cond delay="indefinite"/>
                      </p:stCondLst>
                      <p:childTnLst>
                        <p:par>
                          <p:cTn id="159" fill="hold">
                            <p:stCondLst>
                              <p:cond delay="0"/>
                            </p:stCondLst>
                            <p:childTnLst>
                              <p:par>
                                <p:cTn id="160" presetID="55" presetClass="entr" presetSubtype="0" fill="hold" grpId="0" nodeType="clickEffect">
                                  <p:stCondLst>
                                    <p:cond delay="0"/>
                                  </p:stCondLst>
                                  <p:childTnLst>
                                    <p:set>
                                      <p:cBhvr>
                                        <p:cTn id="161" dur="1" fill="hold">
                                          <p:stCondLst>
                                            <p:cond delay="0"/>
                                          </p:stCondLst>
                                        </p:cTn>
                                        <p:tgtEl>
                                          <p:spTgt spid="58"/>
                                        </p:tgtEl>
                                        <p:attrNameLst>
                                          <p:attrName>style.visibility</p:attrName>
                                        </p:attrNameLst>
                                      </p:cBhvr>
                                      <p:to>
                                        <p:strVal val="visible"/>
                                      </p:to>
                                    </p:set>
                                    <p:anim calcmode="lin" valueType="num">
                                      <p:cBhvr>
                                        <p:cTn id="162" dur="1000" fill="hold"/>
                                        <p:tgtEl>
                                          <p:spTgt spid="58"/>
                                        </p:tgtEl>
                                        <p:attrNameLst>
                                          <p:attrName>ppt_w</p:attrName>
                                        </p:attrNameLst>
                                      </p:cBhvr>
                                      <p:tavLst>
                                        <p:tav tm="0">
                                          <p:val>
                                            <p:strVal val="#ppt_w*0.70"/>
                                          </p:val>
                                        </p:tav>
                                        <p:tav tm="100000">
                                          <p:val>
                                            <p:strVal val="#ppt_w"/>
                                          </p:val>
                                        </p:tav>
                                      </p:tavLst>
                                    </p:anim>
                                    <p:anim calcmode="lin" valueType="num">
                                      <p:cBhvr>
                                        <p:cTn id="163" dur="1000" fill="hold"/>
                                        <p:tgtEl>
                                          <p:spTgt spid="58"/>
                                        </p:tgtEl>
                                        <p:attrNameLst>
                                          <p:attrName>ppt_h</p:attrName>
                                        </p:attrNameLst>
                                      </p:cBhvr>
                                      <p:tavLst>
                                        <p:tav tm="0">
                                          <p:val>
                                            <p:strVal val="#ppt_h"/>
                                          </p:val>
                                        </p:tav>
                                        <p:tav tm="100000">
                                          <p:val>
                                            <p:strVal val="#ppt_h"/>
                                          </p:val>
                                        </p:tav>
                                      </p:tavLst>
                                    </p:anim>
                                    <p:animEffect transition="in" filter="fade">
                                      <p:cBhvr>
                                        <p:cTn id="164" dur="1000"/>
                                        <p:tgtEl>
                                          <p:spTgt spid="58"/>
                                        </p:tgtEl>
                                      </p:cBhvr>
                                    </p:animEffect>
                                  </p:childTnLst>
                                </p:cTn>
                              </p:par>
                            </p:childTnLst>
                          </p:cTn>
                        </p:par>
                      </p:childTnLst>
                    </p:cTn>
                  </p:par>
                  <p:par>
                    <p:cTn id="165" fill="hold">
                      <p:stCondLst>
                        <p:cond delay="indefinite"/>
                      </p:stCondLst>
                      <p:childTnLst>
                        <p:par>
                          <p:cTn id="166" fill="hold">
                            <p:stCondLst>
                              <p:cond delay="0"/>
                            </p:stCondLst>
                            <p:childTnLst>
                              <p:par>
                                <p:cTn id="167" presetID="55" presetClass="entr" presetSubtype="0" fill="hold" grpId="0" nodeType="clickEffect">
                                  <p:stCondLst>
                                    <p:cond delay="0"/>
                                  </p:stCondLst>
                                  <p:childTnLst>
                                    <p:set>
                                      <p:cBhvr>
                                        <p:cTn id="168" dur="1" fill="hold">
                                          <p:stCondLst>
                                            <p:cond delay="0"/>
                                          </p:stCondLst>
                                        </p:cTn>
                                        <p:tgtEl>
                                          <p:spTgt spid="59"/>
                                        </p:tgtEl>
                                        <p:attrNameLst>
                                          <p:attrName>style.visibility</p:attrName>
                                        </p:attrNameLst>
                                      </p:cBhvr>
                                      <p:to>
                                        <p:strVal val="visible"/>
                                      </p:to>
                                    </p:set>
                                    <p:anim calcmode="lin" valueType="num">
                                      <p:cBhvr>
                                        <p:cTn id="169" dur="1000" fill="hold"/>
                                        <p:tgtEl>
                                          <p:spTgt spid="59"/>
                                        </p:tgtEl>
                                        <p:attrNameLst>
                                          <p:attrName>ppt_w</p:attrName>
                                        </p:attrNameLst>
                                      </p:cBhvr>
                                      <p:tavLst>
                                        <p:tav tm="0">
                                          <p:val>
                                            <p:strVal val="#ppt_w*0.70"/>
                                          </p:val>
                                        </p:tav>
                                        <p:tav tm="100000">
                                          <p:val>
                                            <p:strVal val="#ppt_w"/>
                                          </p:val>
                                        </p:tav>
                                      </p:tavLst>
                                    </p:anim>
                                    <p:anim calcmode="lin" valueType="num">
                                      <p:cBhvr>
                                        <p:cTn id="170" dur="1000" fill="hold"/>
                                        <p:tgtEl>
                                          <p:spTgt spid="59"/>
                                        </p:tgtEl>
                                        <p:attrNameLst>
                                          <p:attrName>ppt_h</p:attrName>
                                        </p:attrNameLst>
                                      </p:cBhvr>
                                      <p:tavLst>
                                        <p:tav tm="0">
                                          <p:val>
                                            <p:strVal val="#ppt_h"/>
                                          </p:val>
                                        </p:tav>
                                        <p:tav tm="100000">
                                          <p:val>
                                            <p:strVal val="#ppt_h"/>
                                          </p:val>
                                        </p:tav>
                                      </p:tavLst>
                                    </p:anim>
                                    <p:animEffect transition="in" filter="fade">
                                      <p:cBhvr>
                                        <p:cTn id="171" dur="1000"/>
                                        <p:tgtEl>
                                          <p:spTgt spid="59"/>
                                        </p:tgtEl>
                                      </p:cBhvr>
                                    </p:animEffect>
                                  </p:childTnLst>
                                </p:cTn>
                              </p:par>
                            </p:childTnLst>
                          </p:cTn>
                        </p:par>
                      </p:childTnLst>
                    </p:cTn>
                  </p:par>
                  <p:par>
                    <p:cTn id="172" fill="hold">
                      <p:stCondLst>
                        <p:cond delay="indefinite"/>
                      </p:stCondLst>
                      <p:childTnLst>
                        <p:par>
                          <p:cTn id="173" fill="hold">
                            <p:stCondLst>
                              <p:cond delay="0"/>
                            </p:stCondLst>
                            <p:childTnLst>
                              <p:par>
                                <p:cTn id="174" presetID="55" presetClass="entr" presetSubtype="0" fill="hold" grpId="0" nodeType="clickEffect">
                                  <p:stCondLst>
                                    <p:cond delay="0"/>
                                  </p:stCondLst>
                                  <p:childTnLst>
                                    <p:set>
                                      <p:cBhvr>
                                        <p:cTn id="175" dur="1" fill="hold">
                                          <p:stCondLst>
                                            <p:cond delay="0"/>
                                          </p:stCondLst>
                                        </p:cTn>
                                        <p:tgtEl>
                                          <p:spTgt spid="60"/>
                                        </p:tgtEl>
                                        <p:attrNameLst>
                                          <p:attrName>style.visibility</p:attrName>
                                        </p:attrNameLst>
                                      </p:cBhvr>
                                      <p:to>
                                        <p:strVal val="visible"/>
                                      </p:to>
                                    </p:set>
                                    <p:anim calcmode="lin" valueType="num">
                                      <p:cBhvr>
                                        <p:cTn id="176" dur="1000" fill="hold"/>
                                        <p:tgtEl>
                                          <p:spTgt spid="60"/>
                                        </p:tgtEl>
                                        <p:attrNameLst>
                                          <p:attrName>ppt_w</p:attrName>
                                        </p:attrNameLst>
                                      </p:cBhvr>
                                      <p:tavLst>
                                        <p:tav tm="0">
                                          <p:val>
                                            <p:strVal val="#ppt_w*0.70"/>
                                          </p:val>
                                        </p:tav>
                                        <p:tav tm="100000">
                                          <p:val>
                                            <p:strVal val="#ppt_w"/>
                                          </p:val>
                                        </p:tav>
                                      </p:tavLst>
                                    </p:anim>
                                    <p:anim calcmode="lin" valueType="num">
                                      <p:cBhvr>
                                        <p:cTn id="177" dur="1000" fill="hold"/>
                                        <p:tgtEl>
                                          <p:spTgt spid="60"/>
                                        </p:tgtEl>
                                        <p:attrNameLst>
                                          <p:attrName>ppt_h</p:attrName>
                                        </p:attrNameLst>
                                      </p:cBhvr>
                                      <p:tavLst>
                                        <p:tav tm="0">
                                          <p:val>
                                            <p:strVal val="#ppt_h"/>
                                          </p:val>
                                        </p:tav>
                                        <p:tav tm="100000">
                                          <p:val>
                                            <p:strVal val="#ppt_h"/>
                                          </p:val>
                                        </p:tav>
                                      </p:tavLst>
                                    </p:anim>
                                    <p:animEffect transition="in" filter="fade">
                                      <p:cBhvr>
                                        <p:cTn id="178" dur="1000"/>
                                        <p:tgtEl>
                                          <p:spTgt spid="60"/>
                                        </p:tgtEl>
                                      </p:cBhvr>
                                    </p:animEffect>
                                  </p:childTnLst>
                                </p:cTn>
                              </p:par>
                            </p:childTnLst>
                          </p:cTn>
                        </p:par>
                      </p:childTnLst>
                    </p:cTn>
                  </p:par>
                  <p:par>
                    <p:cTn id="179" fill="hold">
                      <p:stCondLst>
                        <p:cond delay="indefinite"/>
                      </p:stCondLst>
                      <p:childTnLst>
                        <p:par>
                          <p:cTn id="180" fill="hold">
                            <p:stCondLst>
                              <p:cond delay="0"/>
                            </p:stCondLst>
                            <p:childTnLst>
                              <p:par>
                                <p:cTn id="181" presetID="53" presetClass="entr" presetSubtype="16" fill="hold" grpId="0" nodeType="clickEffect">
                                  <p:stCondLst>
                                    <p:cond delay="0"/>
                                  </p:stCondLst>
                                  <p:childTnLst>
                                    <p:set>
                                      <p:cBhvr>
                                        <p:cTn id="182" dur="1" fill="hold">
                                          <p:stCondLst>
                                            <p:cond delay="0"/>
                                          </p:stCondLst>
                                        </p:cTn>
                                        <p:tgtEl>
                                          <p:spTgt spid="108"/>
                                        </p:tgtEl>
                                        <p:attrNameLst>
                                          <p:attrName>style.visibility</p:attrName>
                                        </p:attrNameLst>
                                      </p:cBhvr>
                                      <p:to>
                                        <p:strVal val="visible"/>
                                      </p:to>
                                    </p:set>
                                    <p:anim calcmode="lin" valueType="num">
                                      <p:cBhvr>
                                        <p:cTn id="183" dur="500" fill="hold"/>
                                        <p:tgtEl>
                                          <p:spTgt spid="108"/>
                                        </p:tgtEl>
                                        <p:attrNameLst>
                                          <p:attrName>ppt_w</p:attrName>
                                        </p:attrNameLst>
                                      </p:cBhvr>
                                      <p:tavLst>
                                        <p:tav tm="0">
                                          <p:val>
                                            <p:fltVal val="0"/>
                                          </p:val>
                                        </p:tav>
                                        <p:tav tm="100000">
                                          <p:val>
                                            <p:strVal val="#ppt_w"/>
                                          </p:val>
                                        </p:tav>
                                      </p:tavLst>
                                    </p:anim>
                                    <p:anim calcmode="lin" valueType="num">
                                      <p:cBhvr>
                                        <p:cTn id="184" dur="500" fill="hold"/>
                                        <p:tgtEl>
                                          <p:spTgt spid="108"/>
                                        </p:tgtEl>
                                        <p:attrNameLst>
                                          <p:attrName>ppt_h</p:attrName>
                                        </p:attrNameLst>
                                      </p:cBhvr>
                                      <p:tavLst>
                                        <p:tav tm="0">
                                          <p:val>
                                            <p:fltVal val="0"/>
                                          </p:val>
                                        </p:tav>
                                        <p:tav tm="100000">
                                          <p:val>
                                            <p:strVal val="#ppt_h"/>
                                          </p:val>
                                        </p:tav>
                                      </p:tavLst>
                                    </p:anim>
                                    <p:animEffect transition="in" filter="fade">
                                      <p:cBhvr>
                                        <p:cTn id="185" dur="500"/>
                                        <p:tgtEl>
                                          <p:spTgt spid="108"/>
                                        </p:tgtEl>
                                      </p:cBhvr>
                                    </p:animEffect>
                                  </p:childTnLst>
                                </p:cTn>
                              </p:par>
                            </p:childTnLst>
                          </p:cTn>
                        </p:par>
                      </p:childTnLst>
                    </p:cTn>
                  </p:par>
                  <p:par>
                    <p:cTn id="186" fill="hold">
                      <p:stCondLst>
                        <p:cond delay="indefinite"/>
                      </p:stCondLst>
                      <p:childTnLst>
                        <p:par>
                          <p:cTn id="187" fill="hold">
                            <p:stCondLst>
                              <p:cond delay="0"/>
                            </p:stCondLst>
                            <p:childTnLst>
                              <p:par>
                                <p:cTn id="188" presetID="55" presetClass="entr" presetSubtype="0" fill="hold" grpId="0" nodeType="clickEffect">
                                  <p:stCondLst>
                                    <p:cond delay="0"/>
                                  </p:stCondLst>
                                  <p:childTnLst>
                                    <p:set>
                                      <p:cBhvr>
                                        <p:cTn id="189" dur="1" fill="hold">
                                          <p:stCondLst>
                                            <p:cond delay="0"/>
                                          </p:stCondLst>
                                        </p:cTn>
                                        <p:tgtEl>
                                          <p:spTgt spid="92"/>
                                        </p:tgtEl>
                                        <p:attrNameLst>
                                          <p:attrName>style.visibility</p:attrName>
                                        </p:attrNameLst>
                                      </p:cBhvr>
                                      <p:to>
                                        <p:strVal val="visible"/>
                                      </p:to>
                                    </p:set>
                                    <p:anim calcmode="lin" valueType="num">
                                      <p:cBhvr>
                                        <p:cTn id="190" dur="1000" fill="hold"/>
                                        <p:tgtEl>
                                          <p:spTgt spid="92"/>
                                        </p:tgtEl>
                                        <p:attrNameLst>
                                          <p:attrName>ppt_w</p:attrName>
                                        </p:attrNameLst>
                                      </p:cBhvr>
                                      <p:tavLst>
                                        <p:tav tm="0">
                                          <p:val>
                                            <p:strVal val="#ppt_w*0.70"/>
                                          </p:val>
                                        </p:tav>
                                        <p:tav tm="100000">
                                          <p:val>
                                            <p:strVal val="#ppt_w"/>
                                          </p:val>
                                        </p:tav>
                                      </p:tavLst>
                                    </p:anim>
                                    <p:anim calcmode="lin" valueType="num">
                                      <p:cBhvr>
                                        <p:cTn id="191" dur="1000" fill="hold"/>
                                        <p:tgtEl>
                                          <p:spTgt spid="92"/>
                                        </p:tgtEl>
                                        <p:attrNameLst>
                                          <p:attrName>ppt_h</p:attrName>
                                        </p:attrNameLst>
                                      </p:cBhvr>
                                      <p:tavLst>
                                        <p:tav tm="0">
                                          <p:val>
                                            <p:strVal val="#ppt_h"/>
                                          </p:val>
                                        </p:tav>
                                        <p:tav tm="100000">
                                          <p:val>
                                            <p:strVal val="#ppt_h"/>
                                          </p:val>
                                        </p:tav>
                                      </p:tavLst>
                                    </p:anim>
                                    <p:animEffect transition="in" filter="fade">
                                      <p:cBhvr>
                                        <p:cTn id="192" dur="1000"/>
                                        <p:tgtEl>
                                          <p:spTgt spid="92"/>
                                        </p:tgtEl>
                                      </p:cBhvr>
                                    </p:animEffect>
                                  </p:childTnLst>
                                </p:cTn>
                              </p:par>
                            </p:childTnLst>
                          </p:cTn>
                        </p:par>
                      </p:childTnLst>
                    </p:cTn>
                  </p:par>
                  <p:par>
                    <p:cTn id="193" fill="hold">
                      <p:stCondLst>
                        <p:cond delay="indefinite"/>
                      </p:stCondLst>
                      <p:childTnLst>
                        <p:par>
                          <p:cTn id="194" fill="hold">
                            <p:stCondLst>
                              <p:cond delay="0"/>
                            </p:stCondLst>
                            <p:childTnLst>
                              <p:par>
                                <p:cTn id="195" presetID="55" presetClass="entr" presetSubtype="0" fill="hold" grpId="0" nodeType="clickEffect">
                                  <p:stCondLst>
                                    <p:cond delay="0"/>
                                  </p:stCondLst>
                                  <p:childTnLst>
                                    <p:set>
                                      <p:cBhvr>
                                        <p:cTn id="196" dur="1" fill="hold">
                                          <p:stCondLst>
                                            <p:cond delay="0"/>
                                          </p:stCondLst>
                                        </p:cTn>
                                        <p:tgtEl>
                                          <p:spTgt spid="106"/>
                                        </p:tgtEl>
                                        <p:attrNameLst>
                                          <p:attrName>style.visibility</p:attrName>
                                        </p:attrNameLst>
                                      </p:cBhvr>
                                      <p:to>
                                        <p:strVal val="visible"/>
                                      </p:to>
                                    </p:set>
                                    <p:anim calcmode="lin" valueType="num">
                                      <p:cBhvr>
                                        <p:cTn id="197" dur="1000" fill="hold"/>
                                        <p:tgtEl>
                                          <p:spTgt spid="106"/>
                                        </p:tgtEl>
                                        <p:attrNameLst>
                                          <p:attrName>ppt_w</p:attrName>
                                        </p:attrNameLst>
                                      </p:cBhvr>
                                      <p:tavLst>
                                        <p:tav tm="0">
                                          <p:val>
                                            <p:strVal val="#ppt_w*0.70"/>
                                          </p:val>
                                        </p:tav>
                                        <p:tav tm="100000">
                                          <p:val>
                                            <p:strVal val="#ppt_w"/>
                                          </p:val>
                                        </p:tav>
                                      </p:tavLst>
                                    </p:anim>
                                    <p:anim calcmode="lin" valueType="num">
                                      <p:cBhvr>
                                        <p:cTn id="198" dur="1000" fill="hold"/>
                                        <p:tgtEl>
                                          <p:spTgt spid="106"/>
                                        </p:tgtEl>
                                        <p:attrNameLst>
                                          <p:attrName>ppt_h</p:attrName>
                                        </p:attrNameLst>
                                      </p:cBhvr>
                                      <p:tavLst>
                                        <p:tav tm="0">
                                          <p:val>
                                            <p:strVal val="#ppt_h"/>
                                          </p:val>
                                        </p:tav>
                                        <p:tav tm="100000">
                                          <p:val>
                                            <p:strVal val="#ppt_h"/>
                                          </p:val>
                                        </p:tav>
                                      </p:tavLst>
                                    </p:anim>
                                    <p:animEffect transition="in" filter="fade">
                                      <p:cBhvr>
                                        <p:cTn id="199" dur="1000"/>
                                        <p:tgtEl>
                                          <p:spTgt spid="106"/>
                                        </p:tgtEl>
                                      </p:cBhvr>
                                    </p:animEffect>
                                  </p:childTnLst>
                                </p:cTn>
                              </p:par>
                            </p:childTnLst>
                          </p:cTn>
                        </p:par>
                      </p:childTnLst>
                    </p:cTn>
                  </p:par>
                  <p:par>
                    <p:cTn id="200" fill="hold">
                      <p:stCondLst>
                        <p:cond delay="indefinite"/>
                      </p:stCondLst>
                      <p:childTnLst>
                        <p:par>
                          <p:cTn id="201" fill="hold">
                            <p:stCondLst>
                              <p:cond delay="0"/>
                            </p:stCondLst>
                            <p:childTnLst>
                              <p:par>
                                <p:cTn id="202" presetID="53" presetClass="entr" presetSubtype="16" fill="hold" grpId="0" nodeType="clickEffect">
                                  <p:stCondLst>
                                    <p:cond delay="0"/>
                                  </p:stCondLst>
                                  <p:childTnLst>
                                    <p:set>
                                      <p:cBhvr>
                                        <p:cTn id="203" dur="1" fill="hold">
                                          <p:stCondLst>
                                            <p:cond delay="0"/>
                                          </p:stCondLst>
                                        </p:cTn>
                                        <p:tgtEl>
                                          <p:spTgt spid="109"/>
                                        </p:tgtEl>
                                        <p:attrNameLst>
                                          <p:attrName>style.visibility</p:attrName>
                                        </p:attrNameLst>
                                      </p:cBhvr>
                                      <p:to>
                                        <p:strVal val="visible"/>
                                      </p:to>
                                    </p:set>
                                    <p:anim calcmode="lin" valueType="num">
                                      <p:cBhvr>
                                        <p:cTn id="204" dur="500" fill="hold"/>
                                        <p:tgtEl>
                                          <p:spTgt spid="109"/>
                                        </p:tgtEl>
                                        <p:attrNameLst>
                                          <p:attrName>ppt_w</p:attrName>
                                        </p:attrNameLst>
                                      </p:cBhvr>
                                      <p:tavLst>
                                        <p:tav tm="0">
                                          <p:val>
                                            <p:fltVal val="0"/>
                                          </p:val>
                                        </p:tav>
                                        <p:tav tm="100000">
                                          <p:val>
                                            <p:strVal val="#ppt_w"/>
                                          </p:val>
                                        </p:tav>
                                      </p:tavLst>
                                    </p:anim>
                                    <p:anim calcmode="lin" valueType="num">
                                      <p:cBhvr>
                                        <p:cTn id="205" dur="500" fill="hold"/>
                                        <p:tgtEl>
                                          <p:spTgt spid="109"/>
                                        </p:tgtEl>
                                        <p:attrNameLst>
                                          <p:attrName>ppt_h</p:attrName>
                                        </p:attrNameLst>
                                      </p:cBhvr>
                                      <p:tavLst>
                                        <p:tav tm="0">
                                          <p:val>
                                            <p:fltVal val="0"/>
                                          </p:val>
                                        </p:tav>
                                        <p:tav tm="100000">
                                          <p:val>
                                            <p:strVal val="#ppt_h"/>
                                          </p:val>
                                        </p:tav>
                                      </p:tavLst>
                                    </p:anim>
                                    <p:animEffect transition="in" filter="fade">
                                      <p:cBhvr>
                                        <p:cTn id="206" dur="500"/>
                                        <p:tgtEl>
                                          <p:spTgt spid="109"/>
                                        </p:tgtEl>
                                      </p:cBhvr>
                                    </p:animEffect>
                                  </p:childTnLst>
                                </p:cTn>
                              </p:par>
                            </p:childTnLst>
                          </p:cTn>
                        </p:par>
                      </p:childTnLst>
                    </p:cTn>
                  </p:par>
                  <p:par>
                    <p:cTn id="207" fill="hold">
                      <p:stCondLst>
                        <p:cond delay="indefinite"/>
                      </p:stCondLst>
                      <p:childTnLst>
                        <p:par>
                          <p:cTn id="208" fill="hold">
                            <p:stCondLst>
                              <p:cond delay="0"/>
                            </p:stCondLst>
                            <p:childTnLst>
                              <p:par>
                                <p:cTn id="209" presetID="42" presetClass="entr" presetSubtype="0" fill="hold" nodeType="clickEffect">
                                  <p:stCondLst>
                                    <p:cond delay="1500"/>
                                  </p:stCondLst>
                                  <p:childTnLst>
                                    <p:set>
                                      <p:cBhvr>
                                        <p:cTn id="210" dur="1" fill="hold">
                                          <p:stCondLst>
                                            <p:cond delay="0"/>
                                          </p:stCondLst>
                                        </p:cTn>
                                        <p:tgtEl>
                                          <p:spTgt spid="99"/>
                                        </p:tgtEl>
                                        <p:attrNameLst>
                                          <p:attrName>style.visibility</p:attrName>
                                        </p:attrNameLst>
                                      </p:cBhvr>
                                      <p:to>
                                        <p:strVal val="visible"/>
                                      </p:to>
                                    </p:set>
                                    <p:animEffect transition="in" filter="fade">
                                      <p:cBhvr>
                                        <p:cTn id="211" dur="1000"/>
                                        <p:tgtEl>
                                          <p:spTgt spid="99"/>
                                        </p:tgtEl>
                                      </p:cBhvr>
                                    </p:animEffect>
                                    <p:anim calcmode="lin" valueType="num">
                                      <p:cBhvr>
                                        <p:cTn id="212" dur="1000" fill="hold"/>
                                        <p:tgtEl>
                                          <p:spTgt spid="99"/>
                                        </p:tgtEl>
                                        <p:attrNameLst>
                                          <p:attrName>ppt_x</p:attrName>
                                        </p:attrNameLst>
                                      </p:cBhvr>
                                      <p:tavLst>
                                        <p:tav tm="0">
                                          <p:val>
                                            <p:strVal val="#ppt_x"/>
                                          </p:val>
                                        </p:tav>
                                        <p:tav tm="100000">
                                          <p:val>
                                            <p:strVal val="#ppt_x"/>
                                          </p:val>
                                        </p:tav>
                                      </p:tavLst>
                                    </p:anim>
                                    <p:anim calcmode="lin" valueType="num">
                                      <p:cBhvr>
                                        <p:cTn id="213" dur="1000" fill="hold"/>
                                        <p:tgtEl>
                                          <p:spTgt spid="99"/>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103"/>
                                        </p:tgtEl>
                                        <p:attrNameLst>
                                          <p:attrName>style.visibility</p:attrName>
                                        </p:attrNameLst>
                                      </p:cBhvr>
                                      <p:to>
                                        <p:strVal val="visible"/>
                                      </p:to>
                                    </p:set>
                                    <p:animEffect transition="in" filter="fade">
                                      <p:cBhvr>
                                        <p:cTn id="216" dur="1000"/>
                                        <p:tgtEl>
                                          <p:spTgt spid="103"/>
                                        </p:tgtEl>
                                      </p:cBhvr>
                                    </p:animEffect>
                                    <p:anim calcmode="lin" valueType="num">
                                      <p:cBhvr>
                                        <p:cTn id="217" dur="1000" fill="hold"/>
                                        <p:tgtEl>
                                          <p:spTgt spid="103"/>
                                        </p:tgtEl>
                                        <p:attrNameLst>
                                          <p:attrName>ppt_x</p:attrName>
                                        </p:attrNameLst>
                                      </p:cBhvr>
                                      <p:tavLst>
                                        <p:tav tm="0">
                                          <p:val>
                                            <p:strVal val="#ppt_x"/>
                                          </p:val>
                                        </p:tav>
                                        <p:tav tm="100000">
                                          <p:val>
                                            <p:strVal val="#ppt_x"/>
                                          </p:val>
                                        </p:tav>
                                      </p:tavLst>
                                    </p:anim>
                                    <p:anim calcmode="lin" valueType="num">
                                      <p:cBhvr>
                                        <p:cTn id="218"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55" presetClass="entr" presetSubtype="0" fill="hold" grpId="0" nodeType="clickEffect">
                                  <p:stCondLst>
                                    <p:cond delay="0"/>
                                  </p:stCondLst>
                                  <p:childTnLst>
                                    <p:set>
                                      <p:cBhvr>
                                        <p:cTn id="222" dur="1" fill="hold">
                                          <p:stCondLst>
                                            <p:cond delay="0"/>
                                          </p:stCondLst>
                                        </p:cTn>
                                        <p:tgtEl>
                                          <p:spTgt spid="46"/>
                                        </p:tgtEl>
                                        <p:attrNameLst>
                                          <p:attrName>style.visibility</p:attrName>
                                        </p:attrNameLst>
                                      </p:cBhvr>
                                      <p:to>
                                        <p:strVal val="visible"/>
                                      </p:to>
                                    </p:set>
                                    <p:anim calcmode="lin" valueType="num">
                                      <p:cBhvr>
                                        <p:cTn id="223" dur="1000" fill="hold"/>
                                        <p:tgtEl>
                                          <p:spTgt spid="46"/>
                                        </p:tgtEl>
                                        <p:attrNameLst>
                                          <p:attrName>ppt_w</p:attrName>
                                        </p:attrNameLst>
                                      </p:cBhvr>
                                      <p:tavLst>
                                        <p:tav tm="0">
                                          <p:val>
                                            <p:strVal val="#ppt_w*0.70"/>
                                          </p:val>
                                        </p:tav>
                                        <p:tav tm="100000">
                                          <p:val>
                                            <p:strVal val="#ppt_w"/>
                                          </p:val>
                                        </p:tav>
                                      </p:tavLst>
                                    </p:anim>
                                    <p:anim calcmode="lin" valueType="num">
                                      <p:cBhvr>
                                        <p:cTn id="224" dur="1000" fill="hold"/>
                                        <p:tgtEl>
                                          <p:spTgt spid="46"/>
                                        </p:tgtEl>
                                        <p:attrNameLst>
                                          <p:attrName>ppt_h</p:attrName>
                                        </p:attrNameLst>
                                      </p:cBhvr>
                                      <p:tavLst>
                                        <p:tav tm="0">
                                          <p:val>
                                            <p:strVal val="#ppt_h"/>
                                          </p:val>
                                        </p:tav>
                                        <p:tav tm="100000">
                                          <p:val>
                                            <p:strVal val="#ppt_h"/>
                                          </p:val>
                                        </p:tav>
                                      </p:tavLst>
                                    </p:anim>
                                    <p:animEffect transition="in" filter="fade">
                                      <p:cBhvr>
                                        <p:cTn id="225" dur="1000"/>
                                        <p:tgtEl>
                                          <p:spTgt spid="46"/>
                                        </p:tgtEl>
                                      </p:cBhvr>
                                    </p:animEffect>
                                  </p:childTnLst>
                                </p:cTn>
                              </p:par>
                            </p:childTnLst>
                          </p:cTn>
                        </p:par>
                      </p:childTnLst>
                    </p:cTn>
                  </p:par>
                  <p:par>
                    <p:cTn id="226" fill="hold">
                      <p:stCondLst>
                        <p:cond delay="indefinite"/>
                      </p:stCondLst>
                      <p:childTnLst>
                        <p:par>
                          <p:cTn id="227" fill="hold">
                            <p:stCondLst>
                              <p:cond delay="0"/>
                            </p:stCondLst>
                            <p:childTnLst>
                              <p:par>
                                <p:cTn id="228" presetID="55" presetClass="entr" presetSubtype="0" fill="hold" grpId="0" nodeType="clickEffect">
                                  <p:stCondLst>
                                    <p:cond delay="0"/>
                                  </p:stCondLst>
                                  <p:childTnLst>
                                    <p:set>
                                      <p:cBhvr>
                                        <p:cTn id="229" dur="1" fill="hold">
                                          <p:stCondLst>
                                            <p:cond delay="0"/>
                                          </p:stCondLst>
                                        </p:cTn>
                                        <p:tgtEl>
                                          <p:spTgt spid="47"/>
                                        </p:tgtEl>
                                        <p:attrNameLst>
                                          <p:attrName>style.visibility</p:attrName>
                                        </p:attrNameLst>
                                      </p:cBhvr>
                                      <p:to>
                                        <p:strVal val="visible"/>
                                      </p:to>
                                    </p:set>
                                    <p:anim calcmode="lin" valueType="num">
                                      <p:cBhvr>
                                        <p:cTn id="230" dur="1000" fill="hold"/>
                                        <p:tgtEl>
                                          <p:spTgt spid="47"/>
                                        </p:tgtEl>
                                        <p:attrNameLst>
                                          <p:attrName>ppt_w</p:attrName>
                                        </p:attrNameLst>
                                      </p:cBhvr>
                                      <p:tavLst>
                                        <p:tav tm="0">
                                          <p:val>
                                            <p:strVal val="#ppt_w*0.70"/>
                                          </p:val>
                                        </p:tav>
                                        <p:tav tm="100000">
                                          <p:val>
                                            <p:strVal val="#ppt_w"/>
                                          </p:val>
                                        </p:tav>
                                      </p:tavLst>
                                    </p:anim>
                                    <p:anim calcmode="lin" valueType="num">
                                      <p:cBhvr>
                                        <p:cTn id="231" dur="1000" fill="hold"/>
                                        <p:tgtEl>
                                          <p:spTgt spid="47"/>
                                        </p:tgtEl>
                                        <p:attrNameLst>
                                          <p:attrName>ppt_h</p:attrName>
                                        </p:attrNameLst>
                                      </p:cBhvr>
                                      <p:tavLst>
                                        <p:tav tm="0">
                                          <p:val>
                                            <p:strVal val="#ppt_h"/>
                                          </p:val>
                                        </p:tav>
                                        <p:tav tm="100000">
                                          <p:val>
                                            <p:strVal val="#ppt_h"/>
                                          </p:val>
                                        </p:tav>
                                      </p:tavLst>
                                    </p:anim>
                                    <p:animEffect transition="in" filter="fade">
                                      <p:cBhvr>
                                        <p:cTn id="232" dur="1000"/>
                                        <p:tgtEl>
                                          <p:spTgt spid="47"/>
                                        </p:tgtEl>
                                      </p:cBhvr>
                                    </p:animEffect>
                                  </p:childTnLst>
                                </p:cTn>
                              </p:par>
                            </p:childTnLst>
                          </p:cTn>
                        </p:par>
                      </p:childTnLst>
                    </p:cTn>
                  </p:par>
                  <p:par>
                    <p:cTn id="233" fill="hold">
                      <p:stCondLst>
                        <p:cond delay="indefinite"/>
                      </p:stCondLst>
                      <p:childTnLst>
                        <p:par>
                          <p:cTn id="234" fill="hold">
                            <p:stCondLst>
                              <p:cond delay="0"/>
                            </p:stCondLst>
                            <p:childTnLst>
                              <p:par>
                                <p:cTn id="235" presetID="55" presetClass="entr" presetSubtype="0" fill="hold" nodeType="clickEffect">
                                  <p:stCondLst>
                                    <p:cond delay="0"/>
                                  </p:stCondLst>
                                  <p:childTnLst>
                                    <p:set>
                                      <p:cBhvr>
                                        <p:cTn id="236" dur="1" fill="hold">
                                          <p:stCondLst>
                                            <p:cond delay="0"/>
                                          </p:stCondLst>
                                        </p:cTn>
                                        <p:tgtEl>
                                          <p:spTgt spid="113">
                                            <p:txEl>
                                              <p:pRg st="0" end="0"/>
                                            </p:txEl>
                                          </p:spTgt>
                                        </p:tgtEl>
                                        <p:attrNameLst>
                                          <p:attrName>style.visibility</p:attrName>
                                        </p:attrNameLst>
                                      </p:cBhvr>
                                      <p:to>
                                        <p:strVal val="visible"/>
                                      </p:to>
                                    </p:set>
                                    <p:anim calcmode="lin" valueType="num">
                                      <p:cBhvr>
                                        <p:cTn id="237" dur="1000" fill="hold"/>
                                        <p:tgtEl>
                                          <p:spTgt spid="113">
                                            <p:txEl>
                                              <p:pRg st="0" end="0"/>
                                            </p:txEl>
                                          </p:spTgt>
                                        </p:tgtEl>
                                        <p:attrNameLst>
                                          <p:attrName>ppt_w</p:attrName>
                                        </p:attrNameLst>
                                      </p:cBhvr>
                                      <p:tavLst>
                                        <p:tav tm="0">
                                          <p:val>
                                            <p:strVal val="#ppt_w*0.70"/>
                                          </p:val>
                                        </p:tav>
                                        <p:tav tm="100000">
                                          <p:val>
                                            <p:strVal val="#ppt_w"/>
                                          </p:val>
                                        </p:tav>
                                      </p:tavLst>
                                    </p:anim>
                                    <p:anim calcmode="lin" valueType="num">
                                      <p:cBhvr>
                                        <p:cTn id="238" dur="1000" fill="hold"/>
                                        <p:tgtEl>
                                          <p:spTgt spid="113">
                                            <p:txEl>
                                              <p:pRg st="0" end="0"/>
                                            </p:txEl>
                                          </p:spTgt>
                                        </p:tgtEl>
                                        <p:attrNameLst>
                                          <p:attrName>ppt_h</p:attrName>
                                        </p:attrNameLst>
                                      </p:cBhvr>
                                      <p:tavLst>
                                        <p:tav tm="0">
                                          <p:val>
                                            <p:strVal val="#ppt_h"/>
                                          </p:val>
                                        </p:tav>
                                        <p:tav tm="100000">
                                          <p:val>
                                            <p:strVal val="#ppt_h"/>
                                          </p:val>
                                        </p:tav>
                                      </p:tavLst>
                                    </p:anim>
                                    <p:animEffect transition="in" filter="fade">
                                      <p:cBhvr>
                                        <p:cTn id="239" dur="1000"/>
                                        <p:tgtEl>
                                          <p:spTgt spid="113">
                                            <p:txEl>
                                              <p:pRg st="0" end="0"/>
                                            </p:txEl>
                                          </p:spTgt>
                                        </p:tgtEl>
                                      </p:cBhvr>
                                    </p:animEffect>
                                  </p:childTnLst>
                                </p:cTn>
                              </p:par>
                            </p:childTnLst>
                          </p:cTn>
                        </p:par>
                      </p:childTnLst>
                    </p:cTn>
                  </p:par>
                  <p:par>
                    <p:cTn id="240" fill="hold">
                      <p:stCondLst>
                        <p:cond delay="indefinite"/>
                      </p:stCondLst>
                      <p:childTnLst>
                        <p:par>
                          <p:cTn id="241" fill="hold">
                            <p:stCondLst>
                              <p:cond delay="0"/>
                            </p:stCondLst>
                            <p:childTnLst>
                              <p:par>
                                <p:cTn id="242" presetID="2" presetClass="entr" presetSubtype="12" fill="hold" nodeType="clickEffect">
                                  <p:stCondLst>
                                    <p:cond delay="4000"/>
                                  </p:stCondLst>
                                  <p:childTnLst>
                                    <p:set>
                                      <p:cBhvr>
                                        <p:cTn id="243" dur="1" fill="hold">
                                          <p:stCondLst>
                                            <p:cond delay="0"/>
                                          </p:stCondLst>
                                        </p:cTn>
                                        <p:tgtEl>
                                          <p:spTgt spid="63"/>
                                        </p:tgtEl>
                                        <p:attrNameLst>
                                          <p:attrName>style.visibility</p:attrName>
                                        </p:attrNameLst>
                                      </p:cBhvr>
                                      <p:to>
                                        <p:strVal val="visible"/>
                                      </p:to>
                                    </p:set>
                                    <p:anim calcmode="lin" valueType="num">
                                      <p:cBhvr additive="base">
                                        <p:cTn id="244" dur="2000" fill="hold"/>
                                        <p:tgtEl>
                                          <p:spTgt spid="63"/>
                                        </p:tgtEl>
                                        <p:attrNameLst>
                                          <p:attrName>ppt_x</p:attrName>
                                        </p:attrNameLst>
                                      </p:cBhvr>
                                      <p:tavLst>
                                        <p:tav tm="0">
                                          <p:val>
                                            <p:strVal val="0-#ppt_w/2"/>
                                          </p:val>
                                        </p:tav>
                                        <p:tav tm="100000">
                                          <p:val>
                                            <p:strVal val="#ppt_x"/>
                                          </p:val>
                                        </p:tav>
                                      </p:tavLst>
                                    </p:anim>
                                    <p:anim calcmode="lin" valueType="num">
                                      <p:cBhvr additive="base">
                                        <p:cTn id="245" dur="20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46" fill="hold">
                      <p:stCondLst>
                        <p:cond delay="indefinite"/>
                      </p:stCondLst>
                      <p:childTnLst>
                        <p:par>
                          <p:cTn id="247" fill="hold">
                            <p:stCondLst>
                              <p:cond delay="0"/>
                            </p:stCondLst>
                            <p:childTnLst>
                              <p:par>
                                <p:cTn id="248" presetID="1" presetClass="entr" presetSubtype="0" fill="hold" grpId="0" nodeType="clickEffect">
                                  <p:stCondLst>
                                    <p:cond delay="1000"/>
                                  </p:stCondLst>
                                  <p:childTnLst>
                                    <p:set>
                                      <p:cBhvr>
                                        <p:cTn id="249"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7" grpId="0"/>
      <p:bldP spid="14" grpId="0"/>
      <p:bldP spid="67" grpId="0"/>
      <p:bldP spid="69" grpId="0"/>
      <p:bldP spid="77" grpId="0"/>
      <p:bldP spid="81" grpId="0"/>
      <p:bldP spid="86" grpId="0"/>
      <p:bldP spid="87" grpId="0"/>
      <p:bldP spid="89" grpId="0"/>
      <p:bldP spid="90" grpId="0"/>
      <p:bldP spid="92" grpId="0"/>
      <p:bldP spid="95" grpId="0"/>
      <p:bldP spid="104" grpId="0"/>
      <p:bldP spid="105" grpId="0"/>
      <p:bldP spid="106" grpId="0"/>
      <p:bldP spid="108" grpId="0"/>
      <p:bldP spid="109" grpId="0"/>
      <p:bldP spid="112" grpId="0"/>
      <p:bldP spid="46" grpId="0"/>
      <p:bldP spid="47" grpId="0"/>
      <p:bldP spid="49" grpId="0"/>
      <p:bldP spid="57" grpId="0"/>
      <p:bldP spid="58" grpId="0"/>
      <p:bldP spid="59" grpId="0"/>
      <p:bldP spid="60"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89" y="2877832"/>
            <a:ext cx="23407511" cy="586135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247705" y="11573505"/>
            <a:ext cx="11894422" cy="1451488"/>
          </a:xfrm>
          <a:prstGeom prst="rect">
            <a:avLst/>
          </a:prstGeom>
        </p:spPr>
        <p:txBody>
          <a:bodyPr wrap="square">
            <a:spAutoFit/>
          </a:bodyPr>
          <a:lstStyle/>
          <a:p>
            <a:pPr lvl="0" eaLnBrk="0" fontAlgn="base" hangingPunct="0">
              <a:spcBef>
                <a:spcPct val="0"/>
              </a:spcBef>
            </a:pPr>
            <a:r>
              <a:rPr lang="en-US" sz="3072" dirty="0">
                <a:latin typeface="Arial Black" panose="020B0A04020102020204" pitchFamily="34" charset="0"/>
              </a:rPr>
              <a:t>Harvard University Global System</a:t>
            </a:r>
            <a:r>
              <a:rPr lang="en-US" sz="2688" spc="-58" dirty="0">
                <a:latin typeface="Arial Black" panose="020B0A04020102020204" pitchFamily="34" charset="0"/>
                <a:cs typeface="Arial" panose="020B0604020202020204" pitchFamily="34" charset="0"/>
              </a:rPr>
              <a:t>™</a:t>
            </a:r>
            <a:r>
              <a:rPr lang="en-US" sz="2688" dirty="0">
                <a:latin typeface="Arial Black" panose="020B0A04020102020204" pitchFamily="34" charset="0"/>
              </a:rPr>
              <a:t> </a:t>
            </a:r>
          </a:p>
          <a:p>
            <a:pPr eaLnBrk="0" fontAlgn="base" hangingPunct="0">
              <a:spcBef>
                <a:spcPct val="0"/>
              </a:spcBef>
            </a:pPr>
            <a:r>
              <a:rPr lang="en-US" altLang="en-US" sz="2688" dirty="0">
                <a:latin typeface="Arial Black" panose="020B0A04020102020204" pitchFamily="34" charset="0"/>
                <a:cs typeface="Times New Roman" panose="02020603050405020304" pitchFamily="18" charset="0"/>
              </a:rPr>
              <a:t>North America: Toll Free: 1-800-HARVARD or +1 819 772-7777 </a:t>
            </a:r>
            <a:br>
              <a:rPr lang="en-US" altLang="en-US" sz="2688" dirty="0">
                <a:latin typeface="Arial Black" panose="020B0A04020102020204" pitchFamily="34" charset="0"/>
                <a:cs typeface="Times New Roman" panose="02020603050405020304" pitchFamily="18" charset="0"/>
              </a:rPr>
            </a:br>
            <a:r>
              <a:rPr lang="en-US" sz="2688" dirty="0">
                <a:latin typeface="Arial Black" panose="020B0A04020102020204" pitchFamily="34" charset="0"/>
              </a:rPr>
              <a:t>Europe : +33 7 68 47 23 11 </a:t>
            </a:r>
            <a:r>
              <a:rPr lang="en-US" altLang="en-US" sz="3072" dirty="0">
                <a:solidFill>
                  <a:srgbClr val="C0000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a:t>
            </a:r>
            <a:r>
              <a:rPr lang="en-US" altLang="en-US" sz="2688" dirty="0">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 </a:t>
            </a:r>
            <a:r>
              <a:rPr lang="en-US" sz="2688" dirty="0">
                <a:latin typeface="Arial Black" panose="020B0A04020102020204" pitchFamily="34" charset="0"/>
              </a:rPr>
              <a:t>rsvp@eharvard.org </a:t>
            </a:r>
            <a:endParaRPr lang="en-US" sz="2688" baseline="30000" dirty="0">
              <a:latin typeface="Arial Black" panose="020B0A04020102020204" pitchFamily="34" charset="0"/>
            </a:endParaRPr>
          </a:p>
        </p:txBody>
      </p:sp>
      <p:sp>
        <p:nvSpPr>
          <p:cNvPr id="37" name="Rectangle 1"/>
          <p:cNvSpPr>
            <a:spLocks noChangeArrowheads="1"/>
          </p:cNvSpPr>
          <p:nvPr/>
        </p:nvSpPr>
        <p:spPr bwMode="auto">
          <a:xfrm>
            <a:off x="60558" y="1456782"/>
            <a:ext cx="6474127"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3840"/>
              </a:lnSpc>
            </a:pPr>
            <a:r>
              <a:rPr lang="en-US" altLang="en-US" sz="4032" spc="-192" dirty="0">
                <a:latin typeface="Arial Black" panose="020B0A04020102020204" pitchFamily="34" charset="0"/>
                <a:cs typeface="Times New Roman" panose="02020603050405020304" pitchFamily="18" charset="0"/>
              </a:rPr>
              <a:t>Stakeholders’ Universe</a:t>
            </a:r>
          </a:p>
        </p:txBody>
      </p:sp>
      <p:sp>
        <p:nvSpPr>
          <p:cNvPr id="14" name="Rectangle 13"/>
          <p:cNvSpPr/>
          <p:nvPr/>
        </p:nvSpPr>
        <p:spPr>
          <a:xfrm>
            <a:off x="6560344" y="1519177"/>
            <a:ext cx="15172072" cy="541174"/>
          </a:xfrm>
          <a:prstGeom prst="rect">
            <a:avLst/>
          </a:prstGeom>
        </p:spPr>
        <p:txBody>
          <a:bodyPr wrap="square">
            <a:spAutoFit/>
          </a:bodyPr>
          <a:lstStyle/>
          <a:p>
            <a:pPr algn="ctr">
              <a:lnSpc>
                <a:spcPts val="3456"/>
              </a:lnSpc>
            </a:pPr>
            <a:r>
              <a:rPr lang="en-US" sz="4032" spc="-250" dirty="0">
                <a:latin typeface="Arial Black" panose="020B0A04020102020204" pitchFamily="34" charset="0"/>
              </a:rPr>
              <a:t>Vested Interest: Motivation and/or Perception of Our Goals</a:t>
            </a:r>
            <a:endParaRPr lang="en-US" sz="4032" spc="-250" dirty="0">
              <a:latin typeface="Arial Black" panose="020B0A04020102020204" pitchFamily="34" charset="0"/>
              <a:ea typeface="Times New Roman" panose="02020603050405020304" pitchFamily="18" charset="0"/>
            </a:endParaRPr>
          </a:p>
        </p:txBody>
      </p:sp>
      <p:sp>
        <p:nvSpPr>
          <p:cNvPr id="39" name="Rectangle 1"/>
          <p:cNvSpPr>
            <a:spLocks noChangeArrowheads="1"/>
          </p:cNvSpPr>
          <p:nvPr/>
        </p:nvSpPr>
        <p:spPr bwMode="auto">
          <a:xfrm>
            <a:off x="137160" y="2844718"/>
            <a:ext cx="6821423" cy="67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F1: Family            </a:t>
            </a:r>
            <a:r>
              <a:rPr lang="en-US" altLang="en-US" sz="2112"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  </a:t>
            </a:r>
            <a:r>
              <a:rPr lang="en-US" altLang="en-US" b="1" dirty="0" smtClean="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 </a:t>
            </a:r>
            <a:r>
              <a:rPr lang="en-US" altLang="en-US" sz="2800" dirty="0">
                <a:latin typeface="Arial Black" panose="020B0A04020102020204" pitchFamily="34" charset="0"/>
                <a:cs typeface="Times New Roman" panose="02020603050405020304" pitchFamily="18" charset="0"/>
              </a:rPr>
              <a:t> </a:t>
            </a:r>
            <a:r>
              <a:rPr lang="en-US" altLang="en-US" sz="1600" dirty="0" smtClean="0">
                <a:latin typeface="Arial Black" panose="020B0A04020102020204" pitchFamily="34" charset="0"/>
                <a:cs typeface="Times New Roman" panose="02020603050405020304" pitchFamily="18" charset="0"/>
              </a:rPr>
              <a:t> </a:t>
            </a:r>
            <a:r>
              <a:rPr lang="en-US" altLang="en-US" sz="3840" dirty="0" smtClean="0">
                <a:latin typeface="Arial Black" panose="020B0A04020102020204" pitchFamily="34" charset="0"/>
                <a:cs typeface="Times New Roman" panose="02020603050405020304" pitchFamily="18" charset="0"/>
              </a:rPr>
              <a:t>F1</a:t>
            </a:r>
            <a:endParaRPr lang="en-US" altLang="en-US" sz="3840" dirty="0">
              <a:latin typeface="Arial Black" panose="020B0A04020102020204" pitchFamily="34" charset="0"/>
              <a:cs typeface="Times New Roman" panose="02020603050405020304" pitchFamily="18" charset="0"/>
            </a:endParaRPr>
          </a:p>
        </p:txBody>
      </p:sp>
      <p:sp>
        <p:nvSpPr>
          <p:cNvPr id="40" name="Rectangle 1"/>
          <p:cNvSpPr>
            <a:spLocks noChangeArrowheads="1"/>
          </p:cNvSpPr>
          <p:nvPr/>
        </p:nvSpPr>
        <p:spPr bwMode="auto">
          <a:xfrm>
            <a:off x="137160" y="3382411"/>
            <a:ext cx="6830038"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F2: Friends               </a:t>
            </a:r>
            <a:r>
              <a:rPr lang="en-US" altLang="en-US" sz="3072" dirty="0">
                <a:latin typeface="Arial Black" panose="020B0A04020102020204" pitchFamily="34" charset="0"/>
                <a:cs typeface="Times New Roman" panose="02020603050405020304" pitchFamily="18" charset="0"/>
              </a:rPr>
              <a:t> </a:t>
            </a:r>
            <a:r>
              <a:rPr lang="en-US" altLang="en-US" b="1" dirty="0" smtClean="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F2</a:t>
            </a:r>
          </a:p>
        </p:txBody>
      </p:sp>
      <p:sp>
        <p:nvSpPr>
          <p:cNvPr id="41" name="Rectangle 1"/>
          <p:cNvSpPr>
            <a:spLocks noChangeArrowheads="1"/>
          </p:cNvSpPr>
          <p:nvPr/>
        </p:nvSpPr>
        <p:spPr bwMode="auto">
          <a:xfrm>
            <a:off x="132753" y="3926509"/>
            <a:ext cx="6846691"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F3: </a:t>
            </a:r>
            <a:r>
              <a:rPr lang="en-US" altLang="en-US" sz="3840" spc="-192" dirty="0">
                <a:latin typeface="Arial Black" panose="020B0A04020102020204" pitchFamily="34" charset="0"/>
                <a:cs typeface="Times New Roman" panose="02020603050405020304" pitchFamily="18" charset="0"/>
              </a:rPr>
              <a:t>Fellow-travelers</a:t>
            </a:r>
            <a:r>
              <a:rPr lang="en-US" altLang="en-US" sz="3072" dirty="0">
                <a:latin typeface="Arial Black" panose="020B0A04020102020204" pitchFamily="34" charset="0"/>
                <a:cs typeface="Times New Roman" panose="02020603050405020304" pitchFamily="18" charset="0"/>
              </a:rPr>
              <a:t> </a:t>
            </a:r>
            <a:r>
              <a:rPr lang="en-US" altLang="en-US" sz="3648" dirty="0">
                <a:latin typeface="Arial Black" panose="020B0A04020102020204" pitchFamily="34" charset="0"/>
                <a:cs typeface="Times New Roman" panose="02020603050405020304" pitchFamily="18" charset="0"/>
              </a:rPr>
              <a:t>  </a:t>
            </a:r>
            <a:r>
              <a:rPr lang="en-US" altLang="en-US" sz="4032" dirty="0">
                <a:latin typeface="Arial Black" panose="020B0A04020102020204" pitchFamily="34" charset="0"/>
                <a:cs typeface="Times New Roman" panose="02020603050405020304" pitchFamily="18" charset="0"/>
              </a:rPr>
              <a:t> </a:t>
            </a:r>
            <a:r>
              <a:rPr lang="en-US" altLang="en-US" sz="2800"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F3</a:t>
            </a:r>
          </a:p>
        </p:txBody>
      </p:sp>
      <p:sp>
        <p:nvSpPr>
          <p:cNvPr id="44" name="Rectangle 1"/>
          <p:cNvSpPr>
            <a:spLocks noChangeArrowheads="1"/>
          </p:cNvSpPr>
          <p:nvPr/>
        </p:nvSpPr>
        <p:spPr bwMode="auto">
          <a:xfrm>
            <a:off x="137160" y="4597367"/>
            <a:ext cx="6870967"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F4: Fence-sitters   </a:t>
            </a:r>
            <a:r>
              <a:rPr lang="en-US" altLang="en-US" sz="3264" dirty="0">
                <a:latin typeface="Arial Black" panose="020B0A04020102020204" pitchFamily="34" charset="0"/>
                <a:cs typeface="Times New Roman" panose="02020603050405020304" pitchFamily="18" charset="0"/>
              </a:rPr>
              <a:t> </a:t>
            </a:r>
            <a:r>
              <a:rPr lang="en-US" altLang="en-US" sz="768" dirty="0">
                <a:latin typeface="Arial Black" panose="020B0A04020102020204" pitchFamily="34" charset="0"/>
                <a:cs typeface="Times New Roman" panose="02020603050405020304" pitchFamily="18" charset="0"/>
              </a:rPr>
              <a:t>    </a:t>
            </a:r>
            <a:r>
              <a:rPr lang="en-US" altLang="en-US" sz="1152" dirty="0">
                <a:latin typeface="Arial Black" panose="020B0A04020102020204" pitchFamily="34" charset="0"/>
                <a:cs typeface="Times New Roman" panose="02020603050405020304" pitchFamily="18" charset="0"/>
              </a:rPr>
              <a:t> </a:t>
            </a:r>
            <a:r>
              <a:rPr lang="en-US" altLang="en-US" sz="800" dirty="0">
                <a:latin typeface="Arial Black" panose="020B0A04020102020204" pitchFamily="34" charset="0"/>
                <a:cs typeface="Times New Roman" panose="02020603050405020304" pitchFamily="18" charset="0"/>
              </a:rPr>
              <a:t>  </a:t>
            </a:r>
            <a:r>
              <a:rPr lang="en-US" altLang="en-US" sz="1152" dirty="0">
                <a:latin typeface="Arial Black" panose="020B0A04020102020204" pitchFamily="34" charset="0"/>
                <a:cs typeface="Times New Roman" panose="02020603050405020304" pitchFamily="18" charset="0"/>
              </a:rPr>
              <a:t> </a:t>
            </a:r>
            <a:r>
              <a:rPr lang="en-US" altLang="en-US" sz="1344" dirty="0">
                <a:latin typeface="Arial Black" panose="020B0A04020102020204" pitchFamily="34" charset="0"/>
                <a:cs typeface="Times New Roman" panose="02020603050405020304" pitchFamily="18" charset="0"/>
              </a:rPr>
              <a:t> </a:t>
            </a:r>
            <a:r>
              <a:rPr lang="en-US" altLang="en-US" sz="2300"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F4</a:t>
            </a:r>
          </a:p>
        </p:txBody>
      </p:sp>
      <p:sp>
        <p:nvSpPr>
          <p:cNvPr id="46" name="Rectangle 1"/>
          <p:cNvSpPr>
            <a:spLocks noChangeArrowheads="1"/>
          </p:cNvSpPr>
          <p:nvPr/>
        </p:nvSpPr>
        <p:spPr bwMode="auto">
          <a:xfrm>
            <a:off x="137160" y="6526636"/>
            <a:ext cx="6638756"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spc="-192" dirty="0">
                <a:latin typeface="Arial Black" panose="020B0A04020102020204" pitchFamily="34" charset="0"/>
                <a:cs typeface="Times New Roman" panose="02020603050405020304" pitchFamily="18" charset="0"/>
              </a:rPr>
              <a:t>F6: </a:t>
            </a:r>
            <a:r>
              <a:rPr lang="en-US" altLang="en-US" spc="-192" dirty="0">
                <a:latin typeface="Arial Black" panose="020B0A04020102020204" pitchFamily="34" charset="0"/>
                <a:cs typeface="Times New Roman" panose="02020603050405020304" pitchFamily="18" charset="0"/>
              </a:rPr>
              <a:t> </a:t>
            </a:r>
            <a:r>
              <a:rPr lang="en-US" altLang="en-US" sz="3840" spc="-211" dirty="0">
                <a:latin typeface="Arial Black" panose="020B0A04020102020204" pitchFamily="34" charset="0"/>
                <a:cs typeface="Times New Roman" panose="02020603050405020304" pitchFamily="18" charset="0"/>
              </a:rPr>
              <a:t>Fumblers             </a:t>
            </a:r>
            <a:r>
              <a:rPr lang="en-US" altLang="en-US" sz="3264" spc="-211" dirty="0">
                <a:latin typeface="Arial Black" panose="020B0A04020102020204" pitchFamily="34" charset="0"/>
                <a:cs typeface="Times New Roman" panose="02020603050405020304" pitchFamily="18" charset="0"/>
              </a:rPr>
              <a:t> </a:t>
            </a:r>
            <a:r>
              <a:rPr lang="en-US" altLang="en-US" sz="3840" spc="-211" dirty="0">
                <a:latin typeface="Arial Black" panose="020B0A04020102020204" pitchFamily="34" charset="0"/>
                <a:cs typeface="Times New Roman" panose="02020603050405020304" pitchFamily="18" charset="0"/>
              </a:rPr>
              <a:t>  </a:t>
            </a:r>
            <a:r>
              <a:rPr lang="en-US" altLang="en-US" sz="3840" spc="-211" dirty="0" smtClean="0">
                <a:latin typeface="Arial Black" panose="020B0A04020102020204" pitchFamily="34" charset="0"/>
                <a:cs typeface="Times New Roman" panose="02020603050405020304" pitchFamily="18" charset="0"/>
              </a:rPr>
              <a:t> </a:t>
            </a:r>
            <a:r>
              <a:rPr lang="en-US" altLang="en-US" sz="3500" spc="-211" dirty="0" smtClean="0">
                <a:latin typeface="Arial Black" panose="020B0A04020102020204" pitchFamily="34" charset="0"/>
                <a:cs typeface="Times New Roman" panose="02020603050405020304" pitchFamily="18" charset="0"/>
              </a:rPr>
              <a:t> </a:t>
            </a:r>
            <a:r>
              <a:rPr lang="en-US" altLang="en-US" sz="3840" spc="-211" dirty="0" smtClean="0">
                <a:latin typeface="Arial Black" panose="020B0A04020102020204" pitchFamily="34" charset="0"/>
                <a:cs typeface="Times New Roman" panose="02020603050405020304" pitchFamily="18" charset="0"/>
              </a:rPr>
              <a:t>F6</a:t>
            </a:r>
            <a:endParaRPr lang="en-US" altLang="en-US" sz="3801" spc="-230" dirty="0">
              <a:latin typeface="Arial Black" panose="020B0A04020102020204" pitchFamily="34" charset="0"/>
              <a:cs typeface="Times New Roman" panose="02020603050405020304" pitchFamily="18" charset="0"/>
            </a:endParaRPr>
          </a:p>
        </p:txBody>
      </p:sp>
      <p:sp>
        <p:nvSpPr>
          <p:cNvPr id="52" name="Rectangle 51"/>
          <p:cNvSpPr/>
          <p:nvPr/>
        </p:nvSpPr>
        <p:spPr>
          <a:xfrm>
            <a:off x="6750844" y="3010511"/>
            <a:ext cx="11219866" cy="387286"/>
          </a:xfrm>
          <a:prstGeom prst="rect">
            <a:avLst/>
          </a:prstGeom>
        </p:spPr>
        <p:txBody>
          <a:bodyPr wrap="square">
            <a:spAutoFit/>
          </a:bodyPr>
          <a:lstStyle/>
          <a:p>
            <a:pPr>
              <a:lnSpc>
                <a:spcPts val="2304"/>
              </a:lnSpc>
            </a:pPr>
            <a:r>
              <a:rPr lang="en-US" sz="3840" spc="-134" dirty="0">
                <a:latin typeface="Arial Black" panose="020B0A04020102020204" pitchFamily="34" charset="0"/>
              </a:rPr>
              <a:t>Our goals are perceived </a:t>
            </a:r>
            <a:r>
              <a:rPr lang="en-US" sz="3840" spc="-134" dirty="0">
                <a:solidFill>
                  <a:srgbClr val="C00000"/>
                </a:solidFill>
                <a:latin typeface="Arial Black" panose="020B0A04020102020204" pitchFamily="34" charset="0"/>
              </a:rPr>
              <a:t>Vital</a:t>
            </a:r>
            <a:r>
              <a:rPr lang="en-US" sz="3840" spc="-134" dirty="0">
                <a:latin typeface="Arial Black" panose="020B0A04020102020204" pitchFamily="34" charset="0"/>
              </a:rPr>
              <a:t> to theirs.</a:t>
            </a:r>
            <a:endParaRPr lang="en-US" sz="3840" spc="-134" dirty="0">
              <a:latin typeface="Arial Black" panose="020B0A04020102020204" pitchFamily="34" charset="0"/>
              <a:ea typeface="Times New Roman" panose="02020603050405020304" pitchFamily="18" charset="0"/>
            </a:endParaRPr>
          </a:p>
        </p:txBody>
      </p:sp>
      <p:sp>
        <p:nvSpPr>
          <p:cNvPr id="53" name="Rectangle 52"/>
          <p:cNvSpPr/>
          <p:nvPr/>
        </p:nvSpPr>
        <p:spPr>
          <a:xfrm>
            <a:off x="6748272" y="4057395"/>
            <a:ext cx="15281019" cy="387286"/>
          </a:xfrm>
          <a:prstGeom prst="rect">
            <a:avLst/>
          </a:prstGeom>
        </p:spPr>
        <p:txBody>
          <a:bodyPr wrap="square">
            <a:spAutoFit/>
          </a:bodyPr>
          <a:lstStyle/>
          <a:p>
            <a:pPr>
              <a:lnSpc>
                <a:spcPts val="2304"/>
              </a:lnSpc>
            </a:pPr>
            <a:r>
              <a:rPr lang="en-US" sz="3840" spc="-211" dirty="0">
                <a:latin typeface="Arial Black" panose="020B0A04020102020204" pitchFamily="34" charset="0"/>
              </a:rPr>
              <a:t>Our goals are perceived </a:t>
            </a:r>
            <a:r>
              <a:rPr lang="en-US" sz="3840" spc="-134" dirty="0">
                <a:latin typeface="Arial Black" panose="020B0A04020102020204" pitchFamily="34" charset="0"/>
              </a:rPr>
              <a:t>merely as </a:t>
            </a:r>
            <a:r>
              <a:rPr lang="en-US" sz="3840" spc="-134" dirty="0">
                <a:solidFill>
                  <a:srgbClr val="C00000"/>
                </a:solidFill>
                <a:latin typeface="Arial Black" panose="020B0A04020102020204" pitchFamily="34" charset="0"/>
              </a:rPr>
              <a:t>Nice to Have </a:t>
            </a:r>
            <a:r>
              <a:rPr lang="en-US" sz="3840" spc="-134" dirty="0">
                <a:latin typeface="Arial Black" panose="020B0A04020102020204" pitchFamily="34" charset="0"/>
              </a:rPr>
              <a:t>for theirs.</a:t>
            </a:r>
            <a:endParaRPr lang="en-US" sz="3840" spc="-134" dirty="0">
              <a:solidFill>
                <a:srgbClr val="C00000"/>
              </a:solidFill>
              <a:latin typeface="Arial Black" panose="020B0A04020102020204" pitchFamily="34" charset="0"/>
              <a:ea typeface="Times New Roman" panose="02020603050405020304" pitchFamily="18" charset="0"/>
            </a:endParaRPr>
          </a:p>
        </p:txBody>
      </p:sp>
      <p:sp>
        <p:nvSpPr>
          <p:cNvPr id="57" name="Rectangle 56"/>
          <p:cNvSpPr/>
          <p:nvPr/>
        </p:nvSpPr>
        <p:spPr>
          <a:xfrm>
            <a:off x="6745351" y="3532764"/>
            <a:ext cx="13896010" cy="387286"/>
          </a:xfrm>
          <a:prstGeom prst="rect">
            <a:avLst/>
          </a:prstGeom>
        </p:spPr>
        <p:txBody>
          <a:bodyPr wrap="square">
            <a:spAutoFit/>
          </a:bodyPr>
          <a:lstStyle/>
          <a:p>
            <a:pPr>
              <a:lnSpc>
                <a:spcPts val="2304"/>
              </a:lnSpc>
            </a:pPr>
            <a:r>
              <a:rPr lang="en-US" sz="3840" spc="-211" dirty="0">
                <a:latin typeface="Arial Black" panose="020B0A04020102020204" pitchFamily="34" charset="0"/>
              </a:rPr>
              <a:t>Our goals are perceived </a:t>
            </a:r>
            <a:r>
              <a:rPr lang="en-US" sz="3840" spc="-211" dirty="0">
                <a:solidFill>
                  <a:srgbClr val="C00000"/>
                </a:solidFill>
                <a:latin typeface="Arial Black" panose="020B0A04020102020204" pitchFamily="34" charset="0"/>
              </a:rPr>
              <a:t>Important NOT vital </a:t>
            </a:r>
            <a:r>
              <a:rPr lang="en-US" sz="3840" spc="-211" dirty="0">
                <a:latin typeface="Arial Black" panose="020B0A04020102020204" pitchFamily="34" charset="0"/>
              </a:rPr>
              <a:t>to theirs.</a:t>
            </a:r>
            <a:endParaRPr lang="en-US" sz="3840" spc="-211" dirty="0">
              <a:latin typeface="Arial Black" panose="020B0A04020102020204" pitchFamily="34" charset="0"/>
              <a:ea typeface="Times New Roman" panose="02020603050405020304" pitchFamily="18" charset="0"/>
            </a:endParaRPr>
          </a:p>
        </p:txBody>
      </p:sp>
      <p:sp>
        <p:nvSpPr>
          <p:cNvPr id="58" name="Rectangle 57"/>
          <p:cNvSpPr/>
          <p:nvPr/>
        </p:nvSpPr>
        <p:spPr>
          <a:xfrm>
            <a:off x="6748272" y="4743482"/>
            <a:ext cx="16631198" cy="387286"/>
          </a:xfrm>
          <a:prstGeom prst="rect">
            <a:avLst/>
          </a:prstGeom>
        </p:spPr>
        <p:txBody>
          <a:bodyPr wrap="square">
            <a:spAutoFit/>
          </a:bodyPr>
          <a:lstStyle/>
          <a:p>
            <a:pPr>
              <a:lnSpc>
                <a:spcPts val="2304"/>
              </a:lnSpc>
            </a:pPr>
            <a:r>
              <a:rPr lang="en-US" sz="3648" spc="-250" dirty="0">
                <a:solidFill>
                  <a:srgbClr val="C00000"/>
                </a:solidFill>
                <a:latin typeface="Arial Black" panose="020B0A04020102020204" pitchFamily="34" charset="0"/>
              </a:rPr>
              <a:t>Neutral</a:t>
            </a:r>
            <a:r>
              <a:rPr lang="en-US" sz="3648" spc="-250" dirty="0">
                <a:latin typeface="Arial Black" panose="020B0A04020102020204" pitchFamily="34" charset="0"/>
              </a:rPr>
              <a:t> by free choice, ignorance, necessity (judges, journalists) or fear</a:t>
            </a:r>
            <a:endParaRPr lang="en-US" sz="3648" spc="-250" dirty="0">
              <a:latin typeface="Arial Black" panose="020B0A04020102020204" pitchFamily="34" charset="0"/>
              <a:ea typeface="Times New Roman" panose="02020603050405020304" pitchFamily="18" charset="0"/>
            </a:endParaRPr>
          </a:p>
        </p:txBody>
      </p:sp>
      <p:sp>
        <p:nvSpPr>
          <p:cNvPr id="59" name="Rectangle 58"/>
          <p:cNvSpPr/>
          <p:nvPr/>
        </p:nvSpPr>
        <p:spPr>
          <a:xfrm>
            <a:off x="6729984" y="6693105"/>
            <a:ext cx="6212290" cy="387286"/>
          </a:xfrm>
          <a:prstGeom prst="rect">
            <a:avLst/>
          </a:prstGeom>
        </p:spPr>
        <p:txBody>
          <a:bodyPr wrap="square">
            <a:spAutoFit/>
          </a:bodyPr>
          <a:lstStyle/>
          <a:p>
            <a:pPr>
              <a:lnSpc>
                <a:spcPts val="2304"/>
              </a:lnSpc>
            </a:pPr>
            <a:r>
              <a:rPr lang="en-US" sz="3840" spc="-192" dirty="0">
                <a:solidFill>
                  <a:srgbClr val="C00000"/>
                </a:solidFill>
                <a:latin typeface="Arial Black" panose="020B0A04020102020204" pitchFamily="34" charset="0"/>
              </a:rPr>
              <a:t>Dangerous</a:t>
            </a:r>
            <a:r>
              <a:rPr lang="en-US" sz="3264" spc="-192" dirty="0">
                <a:solidFill>
                  <a:srgbClr val="C00000"/>
                </a:solidFill>
                <a:latin typeface="Arial Black" panose="020B0A04020102020204" pitchFamily="34" charset="0"/>
              </a:rPr>
              <a:t> </a:t>
            </a:r>
            <a:r>
              <a:rPr lang="en-US" sz="3840" spc="-192" dirty="0">
                <a:solidFill>
                  <a:srgbClr val="C00000"/>
                </a:solidFill>
                <a:latin typeface="Arial Black" panose="020B0A04020102020204" pitchFamily="34" charset="0"/>
              </a:rPr>
              <a:t>by</a:t>
            </a:r>
            <a:r>
              <a:rPr lang="en-US" sz="3264" spc="-192" dirty="0">
                <a:solidFill>
                  <a:srgbClr val="C00000"/>
                </a:solidFill>
                <a:latin typeface="Arial Black" panose="020B0A04020102020204" pitchFamily="34" charset="0"/>
              </a:rPr>
              <a:t> </a:t>
            </a:r>
            <a:r>
              <a:rPr lang="en-US" sz="3840" spc="-192" dirty="0">
                <a:solidFill>
                  <a:srgbClr val="C00000"/>
                </a:solidFill>
                <a:latin typeface="Arial Black" panose="020B0A04020102020204" pitchFamily="34" charset="0"/>
              </a:rPr>
              <a:t>accident.</a:t>
            </a:r>
            <a:endParaRPr lang="en-US" sz="3840" spc="-192" dirty="0">
              <a:solidFill>
                <a:srgbClr val="C00000"/>
              </a:solidFill>
              <a:latin typeface="Arial Black" panose="020B0A04020102020204" pitchFamily="34" charset="0"/>
              <a:ea typeface="Times New Roman" panose="02020603050405020304" pitchFamily="18" charset="0"/>
            </a:endParaRPr>
          </a:p>
        </p:txBody>
      </p:sp>
      <p:sp>
        <p:nvSpPr>
          <p:cNvPr id="60" name="Rectangle 59"/>
          <p:cNvSpPr/>
          <p:nvPr/>
        </p:nvSpPr>
        <p:spPr>
          <a:xfrm>
            <a:off x="6729984" y="7783313"/>
            <a:ext cx="5994968" cy="387286"/>
          </a:xfrm>
          <a:prstGeom prst="rect">
            <a:avLst/>
          </a:prstGeom>
        </p:spPr>
        <p:txBody>
          <a:bodyPr wrap="square">
            <a:spAutoFit/>
          </a:bodyPr>
          <a:lstStyle/>
          <a:p>
            <a:pPr>
              <a:lnSpc>
                <a:spcPts val="2304"/>
              </a:lnSpc>
            </a:pPr>
            <a:r>
              <a:rPr lang="en-US" sz="3840" spc="-134" dirty="0">
                <a:solidFill>
                  <a:srgbClr val="C00000"/>
                </a:solidFill>
                <a:latin typeface="Arial Black" panose="020B0A04020102020204" pitchFamily="34" charset="0"/>
              </a:rPr>
              <a:t>Dangerous by design.</a:t>
            </a:r>
            <a:endParaRPr lang="en-US" sz="3840" spc="-134" dirty="0">
              <a:solidFill>
                <a:srgbClr val="C00000"/>
              </a:solidFill>
              <a:latin typeface="Arial Black" panose="020B0A04020102020204" pitchFamily="34" charset="0"/>
              <a:ea typeface="Times New Roman" panose="02020603050405020304" pitchFamily="18" charset="0"/>
            </a:endParaRPr>
          </a:p>
        </p:txBody>
      </p:sp>
      <p:sp>
        <p:nvSpPr>
          <p:cNvPr id="2" name="Rectangle 1"/>
          <p:cNvSpPr/>
          <p:nvPr/>
        </p:nvSpPr>
        <p:spPr>
          <a:xfrm>
            <a:off x="14819984" y="11929189"/>
            <a:ext cx="7943824" cy="919611"/>
          </a:xfrm>
          <a:prstGeom prst="rect">
            <a:avLst/>
          </a:prstGeom>
        </p:spPr>
        <p:txBody>
          <a:bodyPr wrap="square">
            <a:spAutoFit/>
          </a:bodyPr>
          <a:lstStyle/>
          <a:p>
            <a:r>
              <a:rPr lang="en-US" altLang="en-US" sz="2688" dirty="0"/>
              <a:t>© Alain Paul Martin, 2023.   All rights reserved.</a:t>
            </a:r>
          </a:p>
          <a:p>
            <a:r>
              <a:rPr lang="en-US" altLang="en-US" sz="2688" dirty="0"/>
              <a:t>    We train trainers and license users.</a:t>
            </a:r>
            <a:endParaRPr lang="en-US" dirty="0"/>
          </a:p>
        </p:txBody>
      </p:sp>
      <p:sp>
        <p:nvSpPr>
          <p:cNvPr id="51" name="Rectangle 1"/>
          <p:cNvSpPr>
            <a:spLocks noChangeArrowheads="1"/>
          </p:cNvSpPr>
          <p:nvPr/>
        </p:nvSpPr>
        <p:spPr bwMode="auto">
          <a:xfrm>
            <a:off x="137160" y="5276768"/>
            <a:ext cx="6967611"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F5: Foes                   </a:t>
            </a:r>
            <a:r>
              <a:rPr lang="en-US" altLang="en-US" sz="2496" dirty="0">
                <a:latin typeface="Arial Black" panose="020B0A04020102020204" pitchFamily="34" charset="0"/>
                <a:cs typeface="Times New Roman" panose="02020603050405020304" pitchFamily="18" charset="0"/>
              </a:rPr>
              <a:t> </a:t>
            </a:r>
            <a:r>
              <a:rPr lang="en-US" altLang="en-US" sz="2200" dirty="0">
                <a:latin typeface="Arial Black" panose="020B0A04020102020204" pitchFamily="34" charset="0"/>
                <a:cs typeface="Times New Roman" panose="02020603050405020304" pitchFamily="18" charset="0"/>
              </a:rPr>
              <a:t> </a:t>
            </a:r>
            <a:r>
              <a:rPr lang="en-US" altLang="en-US" sz="1900"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F5</a:t>
            </a:r>
          </a:p>
        </p:txBody>
      </p:sp>
      <p:sp>
        <p:nvSpPr>
          <p:cNvPr id="43" name="Rectangle 1"/>
          <p:cNvSpPr>
            <a:spLocks noChangeArrowheads="1"/>
          </p:cNvSpPr>
          <p:nvPr/>
        </p:nvSpPr>
        <p:spPr bwMode="auto">
          <a:xfrm>
            <a:off x="12741011" y="6555498"/>
            <a:ext cx="9728259"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spc="-230" dirty="0">
                <a:latin typeface="Arial Black" panose="020B0A04020102020204" pitchFamily="34" charset="0"/>
              </a:rPr>
              <a:t>U</a:t>
            </a:r>
            <a:r>
              <a:rPr lang="en-US" sz="3840" spc="-230" dirty="0">
                <a:latin typeface="Arial Black" panose="020B0A04020102020204" pitchFamily="34" charset="0"/>
              </a:rPr>
              <a:t>npredictable</a:t>
            </a:r>
            <a:r>
              <a:rPr lang="en-US" sz="3264" spc="-230" dirty="0">
                <a:latin typeface="Arial Black" panose="020B0A04020102020204" pitchFamily="34" charset="0"/>
              </a:rPr>
              <a:t> </a:t>
            </a:r>
            <a:r>
              <a:rPr lang="en-US" sz="3840" spc="-230" dirty="0">
                <a:latin typeface="Arial Black" panose="020B0A04020102020204" pitchFamily="34" charset="0"/>
              </a:rPr>
              <a:t>or</a:t>
            </a:r>
            <a:r>
              <a:rPr lang="en-US" sz="3264" spc="-230" dirty="0">
                <a:latin typeface="Arial Black" panose="020B0A04020102020204" pitchFamily="34" charset="0"/>
              </a:rPr>
              <a:t> </a:t>
            </a:r>
            <a:r>
              <a:rPr lang="en-US" sz="3840" spc="-230" dirty="0">
                <a:latin typeface="Arial Black" panose="020B0A04020102020204" pitchFamily="34" charset="0"/>
              </a:rPr>
              <a:t>volatile</a:t>
            </a:r>
            <a:r>
              <a:rPr lang="en-US" sz="1728" spc="-230" dirty="0">
                <a:latin typeface="Arial Black" panose="020B0A04020102020204" pitchFamily="34" charset="0"/>
              </a:rPr>
              <a:t>   </a:t>
            </a:r>
            <a:r>
              <a:rPr lang="en-US" sz="3840" spc="-230" dirty="0">
                <a:latin typeface="Arial Black" panose="020B0A04020102020204" pitchFamily="34" charset="0"/>
              </a:rPr>
              <a:t>perceptions? </a:t>
            </a:r>
          </a:p>
        </p:txBody>
      </p:sp>
      <p:sp>
        <p:nvSpPr>
          <p:cNvPr id="64" name="Rectangle 1"/>
          <p:cNvSpPr>
            <a:spLocks noChangeArrowheads="1"/>
          </p:cNvSpPr>
          <p:nvPr/>
        </p:nvSpPr>
        <p:spPr bwMode="auto">
          <a:xfrm>
            <a:off x="6638544" y="7045603"/>
            <a:ext cx="15557269"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sz="3840" spc="-230" dirty="0">
                <a:latin typeface="Arial Black" panose="020B0A04020102020204" pitchFamily="34" charset="0"/>
              </a:rPr>
              <a:t>Issues: Listening, discretion, loyalty</a:t>
            </a:r>
            <a:r>
              <a:rPr lang="en-US" sz="3801" spc="-230" dirty="0">
                <a:latin typeface="Arial Black" panose="020B0A04020102020204" pitchFamily="34" charset="0"/>
              </a:rPr>
              <a:t>, </a:t>
            </a:r>
            <a:r>
              <a:rPr lang="en-US" sz="3840" spc="-230" dirty="0">
                <a:latin typeface="Arial Black" panose="020B0A04020102020204" pitchFamily="34" charset="0"/>
              </a:rPr>
              <a:t>goal</a:t>
            </a:r>
            <a:r>
              <a:rPr lang="en-US" sz="3801" spc="-230" dirty="0">
                <a:latin typeface="Arial Black" panose="020B0A04020102020204" pitchFamily="34" charset="0"/>
              </a:rPr>
              <a:t> </a:t>
            </a:r>
            <a:r>
              <a:rPr lang="en-US" sz="3840" spc="-230" dirty="0">
                <a:latin typeface="Arial Black" panose="020B0A04020102020204" pitchFamily="34" charset="0"/>
              </a:rPr>
              <a:t>clarity</a:t>
            </a:r>
            <a:r>
              <a:rPr lang="en-US" sz="3840" spc="-211" dirty="0">
                <a:latin typeface="Arial Black" panose="020B0A04020102020204" pitchFamily="34" charset="0"/>
              </a:rPr>
              <a:t>? Used by F5s</a:t>
            </a:r>
            <a:r>
              <a:rPr lang="en-US" sz="3801" spc="-230" dirty="0">
                <a:latin typeface="Arial Black" panose="020B0A04020102020204" pitchFamily="34" charset="0"/>
              </a:rPr>
              <a:t> </a:t>
            </a:r>
            <a:endParaRPr lang="en-US" altLang="en-US" sz="3801" spc="-230" dirty="0">
              <a:latin typeface="Arial Black" panose="020B0A04020102020204" pitchFamily="34" charset="0"/>
              <a:cs typeface="Times New Roman" panose="02020603050405020304" pitchFamily="18" charset="0"/>
            </a:endParaRPr>
          </a:p>
        </p:txBody>
      </p:sp>
      <p:sp>
        <p:nvSpPr>
          <p:cNvPr id="68" name="Rectangle 1"/>
          <p:cNvSpPr>
            <a:spLocks noChangeArrowheads="1"/>
          </p:cNvSpPr>
          <p:nvPr/>
        </p:nvSpPr>
        <p:spPr bwMode="auto">
          <a:xfrm>
            <a:off x="89" y="201627"/>
            <a:ext cx="23407511" cy="7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4608"/>
              </a:lnSpc>
            </a:pPr>
            <a:r>
              <a:rPr lang="en-US" altLang="en-US" sz="4992" dirty="0">
                <a:latin typeface="Arial Black" panose="020B0A04020102020204" pitchFamily="34" charset="0"/>
                <a:cs typeface="Times New Roman" panose="02020603050405020304" pitchFamily="18" charset="0"/>
              </a:rPr>
              <a:t>Alain Paul Martin’s </a:t>
            </a:r>
            <a:r>
              <a:rPr lang="en-US" altLang="en-US" sz="4992" dirty="0" smtClean="0">
                <a:latin typeface="Arial Black" panose="020B0A04020102020204" pitchFamily="34" charset="0"/>
                <a:cs typeface="Times New Roman" panose="02020603050405020304" pitchFamily="18" charset="0"/>
              </a:rPr>
              <a:t>Stakeholder-Engagement Prism</a:t>
            </a:r>
            <a:r>
              <a:rPr lang="en-US" sz="5376" spc="-58" dirty="0" smtClean="0">
                <a:latin typeface="Arial Black" panose="020B0A04020102020204" pitchFamily="34" charset="0"/>
                <a:cs typeface="Arial" panose="020B0604020202020204" pitchFamily="34" charset="0"/>
              </a:rPr>
              <a:t>™</a:t>
            </a:r>
            <a:endParaRPr lang="en-US" altLang="en-US" sz="4800" spc="-192" dirty="0">
              <a:latin typeface="Arial Black" panose="020B0A04020102020204" pitchFamily="34" charset="0"/>
              <a:cs typeface="Times New Roman" panose="02020603050405020304" pitchFamily="18" charset="0"/>
            </a:endParaRPr>
          </a:p>
        </p:txBody>
      </p:sp>
      <p:cxnSp>
        <p:nvCxnSpPr>
          <p:cNvPr id="71" name="Straight Connector 70"/>
          <p:cNvCxnSpPr/>
          <p:nvPr/>
        </p:nvCxnSpPr>
        <p:spPr>
          <a:xfrm>
            <a:off x="403217" y="4569601"/>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49575" y="5205133"/>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47137" y="6468494"/>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3226" y="8784862"/>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859217" y="4572399"/>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858000" y="5205133"/>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858000" y="6481342"/>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858000" y="8785518"/>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a:xfrm>
            <a:off x="296145" y="10972802"/>
            <a:ext cx="1942220" cy="1978388"/>
            <a:chOff x="154203" y="5654315"/>
            <a:chExt cx="1011622" cy="1030460"/>
          </a:xfrm>
        </p:grpSpPr>
        <p:pic>
          <p:nvPicPr>
            <p:cNvPr id="70" name="Pictur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03" y="5773145"/>
              <a:ext cx="916504" cy="911630"/>
            </a:xfrm>
            <a:prstGeom prst="rect">
              <a:avLst/>
            </a:prstGeom>
          </p:spPr>
        </p:pic>
        <p:sp>
          <p:nvSpPr>
            <p:cNvPr id="74" name="Rectangle 73"/>
            <p:cNvSpPr/>
            <p:nvPr/>
          </p:nvSpPr>
          <p:spPr>
            <a:xfrm>
              <a:off x="916012" y="5654315"/>
              <a:ext cx="249813" cy="192370"/>
            </a:xfrm>
            <a:prstGeom prst="rect">
              <a:avLst/>
            </a:prstGeom>
          </p:spPr>
          <p:txBody>
            <a:bodyPr wrap="none">
              <a:spAutoFit/>
            </a:bodyPr>
            <a:lstStyle/>
            <a:p>
              <a:r>
                <a:rPr lang="en-US" dirty="0" smtClean="0">
                  <a:latin typeface="Arial" panose="020B0604020202020204" pitchFamily="34" charset="0"/>
                </a:rPr>
                <a:t>™ </a:t>
              </a:r>
              <a:endParaRPr lang="en-US" dirty="0"/>
            </a:p>
          </p:txBody>
        </p:sp>
      </p:grpSp>
      <p:sp>
        <p:nvSpPr>
          <p:cNvPr id="85" name="Rectangle 1"/>
          <p:cNvSpPr>
            <a:spLocks noChangeArrowheads="1"/>
          </p:cNvSpPr>
          <p:nvPr/>
        </p:nvSpPr>
        <p:spPr bwMode="auto">
          <a:xfrm>
            <a:off x="6656832" y="7665298"/>
            <a:ext cx="16199948" cy="115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spc="-230" dirty="0" smtClean="0">
                <a:latin typeface="Arial Black" panose="020B0A04020102020204" pitchFamily="34" charset="0"/>
                <a:cs typeface="Times New Roman" panose="02020603050405020304" pitchFamily="18" charset="0"/>
              </a:rPr>
              <a:t>                                            Systematic </a:t>
            </a:r>
            <a:r>
              <a:rPr lang="en-US" altLang="en-US" sz="3840" spc="-230" dirty="0">
                <a:latin typeface="Arial Black" panose="020B0A04020102020204" pitchFamily="34" charset="0"/>
                <a:cs typeface="Times New Roman" panose="02020603050405020304" pitchFamily="18" charset="0"/>
              </a:rPr>
              <a:t>obstruction regardless </a:t>
            </a:r>
            <a:r>
              <a:rPr lang="en-US" altLang="en-US" sz="3840" spc="-134" dirty="0">
                <a:latin typeface="Arial Black" panose="020B0A04020102020204" pitchFamily="34" charset="0"/>
                <a:cs typeface="Times New Roman" panose="02020603050405020304" pitchFamily="18" charset="0"/>
              </a:rPr>
              <a:t>of </a:t>
            </a:r>
            <a:br>
              <a:rPr lang="en-US" altLang="en-US" sz="3840" spc="-134" dirty="0">
                <a:latin typeface="Arial Black" panose="020B0A04020102020204" pitchFamily="34" charset="0"/>
                <a:cs typeface="Times New Roman" panose="02020603050405020304" pitchFamily="18" charset="0"/>
              </a:rPr>
            </a:br>
            <a:r>
              <a:rPr lang="en-US" altLang="en-US" sz="3840" spc="-230" dirty="0">
                <a:latin typeface="Arial Black" panose="020B0A04020102020204" pitchFamily="34" charset="0"/>
                <a:cs typeface="Times New Roman" panose="02020603050405020304" pitchFamily="18" charset="0"/>
              </a:rPr>
              <a:t>consequences</a:t>
            </a:r>
            <a:r>
              <a:rPr lang="en-US" altLang="en-US" sz="3072" spc="-230" dirty="0">
                <a:latin typeface="Arial Black" panose="020B0A04020102020204" pitchFamily="34" charset="0"/>
                <a:cs typeface="Times New Roman" panose="02020603050405020304" pitchFamily="18" charset="0"/>
              </a:rPr>
              <a:t> </a:t>
            </a:r>
            <a:r>
              <a:rPr lang="en-US" altLang="en-US" sz="3840" spc="-230" dirty="0">
                <a:latin typeface="Arial Black" panose="020B0A04020102020204" pitchFamily="34" charset="0"/>
                <a:cs typeface="Times New Roman" panose="02020603050405020304" pitchFamily="18" charset="0"/>
              </a:rPr>
              <a:t>including</a:t>
            </a:r>
            <a:r>
              <a:rPr lang="en-US" altLang="en-US" sz="3072" spc="-230" dirty="0">
                <a:latin typeface="Arial Black" panose="020B0A04020102020204" pitchFamily="34" charset="0"/>
                <a:cs typeface="Times New Roman" panose="02020603050405020304" pitchFamily="18" charset="0"/>
              </a:rPr>
              <a:t> </a:t>
            </a:r>
            <a:r>
              <a:rPr lang="en-US" altLang="en-US" sz="3840" spc="-230" dirty="0">
                <a:latin typeface="Arial Black" panose="020B0A04020102020204" pitchFamily="34" charset="0"/>
                <a:cs typeface="Times New Roman" panose="02020603050405020304" pitchFamily="18" charset="0"/>
              </a:rPr>
              <a:t>self-destruction. </a:t>
            </a:r>
            <a:r>
              <a:rPr lang="en-US" altLang="en-US" sz="3840" spc="-230" dirty="0">
                <a:solidFill>
                  <a:srgbClr val="C00000"/>
                </a:solidFill>
                <a:latin typeface="Arial Black" panose="020B0A04020102020204" pitchFamily="34" charset="0"/>
                <a:cs typeface="Times New Roman" panose="02020603050405020304" pitchFamily="18" charset="0"/>
              </a:rPr>
              <a:t>Often move Stealthily.</a:t>
            </a:r>
          </a:p>
        </p:txBody>
      </p:sp>
      <p:sp>
        <p:nvSpPr>
          <p:cNvPr id="45" name="Rectangle 1"/>
          <p:cNvSpPr>
            <a:spLocks noChangeArrowheads="1"/>
          </p:cNvSpPr>
          <p:nvPr/>
        </p:nvSpPr>
        <p:spPr bwMode="auto">
          <a:xfrm>
            <a:off x="137160" y="2188711"/>
            <a:ext cx="6775186"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F0: Followers       </a:t>
            </a:r>
            <a:r>
              <a:rPr lang="en-US" altLang="en-US" sz="1920" dirty="0">
                <a:latin typeface="Arial Black" panose="020B0A04020102020204" pitchFamily="34" charset="0"/>
                <a:cs typeface="Times New Roman" panose="02020603050405020304" pitchFamily="18" charset="0"/>
              </a:rPr>
              <a:t> </a:t>
            </a:r>
            <a:r>
              <a:rPr lang="en-US" altLang="en-US" sz="3072"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 </a:t>
            </a:r>
            <a:r>
              <a:rPr lang="en-US" altLang="en-US" sz="3264" dirty="0">
                <a:latin typeface="Arial Black" panose="020B0A04020102020204" pitchFamily="34" charset="0"/>
                <a:cs typeface="Times New Roman" panose="02020603050405020304" pitchFamily="18" charset="0"/>
              </a:rPr>
              <a:t> </a:t>
            </a:r>
            <a:r>
              <a:rPr lang="en-US" altLang="en-US" sz="3648" dirty="0">
                <a:latin typeface="Arial Black" panose="020B0A04020102020204" pitchFamily="34" charset="0"/>
                <a:cs typeface="Times New Roman" panose="02020603050405020304" pitchFamily="18" charset="0"/>
              </a:rPr>
              <a:t> </a:t>
            </a:r>
            <a:r>
              <a:rPr lang="en-US" altLang="en-US" sz="2200" dirty="0">
                <a:latin typeface="Arial Black" panose="020B0A04020102020204" pitchFamily="34" charset="0"/>
                <a:cs typeface="Times New Roman" panose="02020603050405020304" pitchFamily="18" charset="0"/>
              </a:rPr>
              <a:t> </a:t>
            </a:r>
            <a:r>
              <a:rPr lang="en-US" altLang="en-US" sz="3840" dirty="0">
                <a:latin typeface="Arial Black" panose="020B0A04020102020204" pitchFamily="34" charset="0"/>
                <a:cs typeface="Times New Roman" panose="02020603050405020304" pitchFamily="18" charset="0"/>
              </a:rPr>
              <a:t>F0</a:t>
            </a:r>
          </a:p>
        </p:txBody>
      </p:sp>
      <p:sp>
        <p:nvSpPr>
          <p:cNvPr id="48" name="Rectangle 47"/>
          <p:cNvSpPr/>
          <p:nvPr/>
        </p:nvSpPr>
        <p:spPr>
          <a:xfrm>
            <a:off x="6788434" y="2334787"/>
            <a:ext cx="15549887" cy="387286"/>
          </a:xfrm>
          <a:prstGeom prst="rect">
            <a:avLst/>
          </a:prstGeom>
        </p:spPr>
        <p:txBody>
          <a:bodyPr wrap="square">
            <a:spAutoFit/>
          </a:bodyPr>
          <a:lstStyle/>
          <a:p>
            <a:pPr>
              <a:lnSpc>
                <a:spcPts val="2304"/>
              </a:lnSpc>
            </a:pPr>
            <a:r>
              <a:rPr lang="en-US" sz="3840" spc="-230" dirty="0">
                <a:latin typeface="Arial Black" panose="020B0A04020102020204" pitchFamily="34" charset="0"/>
              </a:rPr>
              <a:t>Ad-hoc or unequivocal </a:t>
            </a:r>
            <a:r>
              <a:rPr lang="en-US" sz="3840" spc="-230" dirty="0">
                <a:solidFill>
                  <a:srgbClr val="C00000"/>
                </a:solidFill>
                <a:latin typeface="Arial Black" panose="020B0A04020102020204" pitchFamily="34" charset="0"/>
              </a:rPr>
              <a:t>loyalty, reciprocity, fear or strategic vote</a:t>
            </a:r>
            <a:endParaRPr lang="en-US" sz="3840" spc="-230" dirty="0">
              <a:solidFill>
                <a:srgbClr val="C00000"/>
              </a:solidFill>
              <a:latin typeface="Arial Black" panose="020B0A04020102020204" pitchFamily="34" charset="0"/>
              <a:ea typeface="Times New Roman" panose="02020603050405020304" pitchFamily="18" charset="0"/>
            </a:endParaRPr>
          </a:p>
        </p:txBody>
      </p:sp>
      <p:cxnSp>
        <p:nvCxnSpPr>
          <p:cNvPr id="49" name="Straight Connector 48"/>
          <p:cNvCxnSpPr/>
          <p:nvPr/>
        </p:nvCxnSpPr>
        <p:spPr>
          <a:xfrm>
            <a:off x="347137" y="2815578"/>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903244" y="2778403"/>
            <a:ext cx="3511127" cy="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sp>
        <p:nvSpPr>
          <p:cNvPr id="54" name="Rectangle 1"/>
          <p:cNvSpPr>
            <a:spLocks noChangeArrowheads="1"/>
          </p:cNvSpPr>
          <p:nvPr/>
        </p:nvSpPr>
        <p:spPr bwMode="auto">
          <a:xfrm>
            <a:off x="137160" y="9352454"/>
            <a:ext cx="6606605"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F9:</a:t>
            </a:r>
            <a:r>
              <a:rPr lang="en-US" altLang="en-US" sz="3264" dirty="0">
                <a:latin typeface="Arial Black" panose="020B0A04020102020204" pitchFamily="34" charset="0"/>
                <a:cs typeface="Times New Roman" panose="02020603050405020304" pitchFamily="18" charset="0"/>
              </a:rPr>
              <a:t> </a:t>
            </a:r>
            <a:r>
              <a:rPr lang="en-US" altLang="en-US" sz="3648" spc="-250" dirty="0">
                <a:solidFill>
                  <a:srgbClr val="C00000"/>
                </a:solidFill>
                <a:latin typeface="Arial Black" panose="020B0A04020102020204" pitchFamily="34" charset="0"/>
                <a:cs typeface="Times New Roman" panose="02020603050405020304" pitchFamily="18" charset="0"/>
              </a:rPr>
              <a:t>Unknown </a:t>
            </a:r>
            <a:r>
              <a:rPr lang="en-US" altLang="en-US" sz="3648" spc="-250" dirty="0" err="1">
                <a:solidFill>
                  <a:srgbClr val="C00000"/>
                </a:solidFill>
                <a:latin typeface="Arial Black" panose="020B0A04020102020204" pitchFamily="34" charset="0"/>
                <a:cs typeface="Times New Roman" panose="02020603050405020304" pitchFamily="18" charset="0"/>
              </a:rPr>
              <a:t>Unkowns</a:t>
            </a:r>
            <a:r>
              <a:rPr lang="en-US" altLang="en-US" sz="3648" spc="-250" dirty="0">
                <a:solidFill>
                  <a:srgbClr val="C00000"/>
                </a:solidFill>
                <a:latin typeface="Arial Black" panose="020B0A04020102020204" pitchFamily="34" charset="0"/>
                <a:cs typeface="Times New Roman" panose="02020603050405020304" pitchFamily="18" charset="0"/>
              </a:rPr>
              <a:t> </a:t>
            </a:r>
            <a:r>
              <a:rPr lang="en-US" altLang="en-US" spc="-250" dirty="0">
                <a:solidFill>
                  <a:srgbClr val="C00000"/>
                </a:solidFill>
                <a:latin typeface="Arial Black" panose="020B0A04020102020204" pitchFamily="34" charset="0"/>
                <a:cs typeface="Times New Roman" panose="02020603050405020304" pitchFamily="18" charset="0"/>
              </a:rPr>
              <a:t> </a:t>
            </a:r>
            <a:r>
              <a:rPr lang="en-US" altLang="en-US" sz="2800" spc="-250" dirty="0">
                <a:solidFill>
                  <a:srgbClr val="C00000"/>
                </a:solidFill>
                <a:latin typeface="Arial Black" panose="020B0A04020102020204" pitchFamily="34" charset="0"/>
                <a:cs typeface="Times New Roman" panose="02020603050405020304" pitchFamily="18" charset="0"/>
              </a:rPr>
              <a:t> </a:t>
            </a:r>
            <a:r>
              <a:rPr lang="en-US" altLang="en-US" sz="3840" spc="-250" dirty="0">
                <a:latin typeface="Arial Black" panose="020B0A04020102020204" pitchFamily="34" charset="0"/>
                <a:cs typeface="Times New Roman" panose="02020603050405020304" pitchFamily="18" charset="0"/>
              </a:rPr>
              <a:t>F9</a:t>
            </a:r>
            <a:endParaRPr lang="en-US" altLang="en-US" sz="3840" spc="-230" dirty="0">
              <a:latin typeface="Arial Black" panose="020B0A04020102020204" pitchFamily="34" charset="0"/>
              <a:cs typeface="Times New Roman" panose="02020603050405020304" pitchFamily="18" charset="0"/>
            </a:endParaRPr>
          </a:p>
        </p:txBody>
      </p:sp>
      <p:sp>
        <p:nvSpPr>
          <p:cNvPr id="55" name="Rectangle 54"/>
          <p:cNvSpPr/>
          <p:nvPr/>
        </p:nvSpPr>
        <p:spPr>
          <a:xfrm>
            <a:off x="6729984" y="8967449"/>
            <a:ext cx="15939052" cy="387286"/>
          </a:xfrm>
          <a:prstGeom prst="rect">
            <a:avLst/>
          </a:prstGeom>
        </p:spPr>
        <p:txBody>
          <a:bodyPr wrap="square">
            <a:spAutoFit/>
          </a:bodyPr>
          <a:lstStyle/>
          <a:p>
            <a:pPr>
              <a:lnSpc>
                <a:spcPts val="2304"/>
              </a:lnSpc>
            </a:pPr>
            <a:r>
              <a:rPr lang="en-US" sz="3840" spc="-250" dirty="0">
                <a:latin typeface="Arial Black" panose="020B0A04020102020204" pitchFamily="34" charset="0"/>
              </a:rPr>
              <a:t>Known parties with unknown (or Fuzzy) vested interests</a:t>
            </a:r>
            <a:endParaRPr lang="en-US" sz="3840" spc="-250" dirty="0">
              <a:latin typeface="Arial Black" panose="020B0A04020102020204" pitchFamily="34" charset="0"/>
              <a:ea typeface="Times New Roman" panose="02020603050405020304" pitchFamily="18" charset="0"/>
            </a:endParaRPr>
          </a:p>
        </p:txBody>
      </p:sp>
      <p:sp>
        <p:nvSpPr>
          <p:cNvPr id="61" name="Rectangle 1"/>
          <p:cNvSpPr>
            <a:spLocks noChangeArrowheads="1"/>
          </p:cNvSpPr>
          <p:nvPr/>
        </p:nvSpPr>
        <p:spPr bwMode="auto">
          <a:xfrm>
            <a:off x="6647688" y="9357209"/>
            <a:ext cx="16653612"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550" spc="-250" dirty="0">
                <a:latin typeface="Arial Black" panose="020B0A04020102020204" pitchFamily="34" charset="0"/>
                <a:cs typeface="Times New Roman" panose="02020603050405020304" pitchFamily="18" charset="0"/>
              </a:rPr>
              <a:t>Unknown</a:t>
            </a:r>
            <a:r>
              <a:rPr lang="en-US" altLang="en-US" sz="3000" spc="-250" dirty="0">
                <a:latin typeface="Arial Black" panose="020B0A04020102020204" pitchFamily="34" charset="0"/>
                <a:cs typeface="Times New Roman" panose="02020603050405020304" pitchFamily="18" charset="0"/>
              </a:rPr>
              <a:t> </a:t>
            </a:r>
            <a:r>
              <a:rPr lang="en-US" altLang="en-US" sz="3552" spc="-250" dirty="0" smtClean="0">
                <a:latin typeface="Arial Black" panose="020B0A04020102020204" pitchFamily="34" charset="0"/>
                <a:cs typeface="Times New Roman" panose="02020603050405020304" pitchFamily="18" charset="0"/>
              </a:rPr>
              <a:t>parties</a:t>
            </a:r>
            <a:r>
              <a:rPr lang="en-US" altLang="en-US" sz="3000" spc="-250" dirty="0" smtClean="0">
                <a:latin typeface="Arial Black" panose="020B0A04020102020204" pitchFamily="34" charset="0"/>
                <a:cs typeface="Times New Roman" panose="02020603050405020304" pitchFamily="18" charset="0"/>
              </a:rPr>
              <a:t> </a:t>
            </a:r>
            <a:r>
              <a:rPr lang="en-US" altLang="en-US" sz="3264" spc="-250" dirty="0" smtClean="0">
                <a:latin typeface="Arial Black" panose="020B0A04020102020204" pitchFamily="34" charset="0"/>
                <a:cs typeface="Times New Roman" panose="02020603050405020304" pitchFamily="18" charset="0"/>
              </a:rPr>
              <a:t>&amp;</a:t>
            </a:r>
            <a:r>
              <a:rPr lang="en-US" altLang="en-US" sz="3000" spc="-250" dirty="0" smtClean="0">
                <a:latin typeface="Arial Black" panose="020B0A04020102020204" pitchFamily="34" charset="0"/>
                <a:cs typeface="Times New Roman" panose="02020603050405020304" pitchFamily="18" charset="0"/>
              </a:rPr>
              <a:t> </a:t>
            </a:r>
            <a:r>
              <a:rPr lang="en-US" altLang="en-US" sz="3552" spc="-250" dirty="0">
                <a:latin typeface="Arial Black" panose="020B0A04020102020204" pitchFamily="34" charset="0"/>
                <a:cs typeface="Times New Roman" panose="02020603050405020304" pitchFamily="18" charset="0"/>
              </a:rPr>
              <a:t>interests,</a:t>
            </a:r>
            <a:r>
              <a:rPr lang="en-US" altLang="en-US" sz="3000" spc="-250" dirty="0">
                <a:latin typeface="Arial Black" panose="020B0A04020102020204" pitchFamily="34" charset="0"/>
                <a:cs typeface="Times New Roman" panose="02020603050405020304" pitchFamily="18" charset="0"/>
              </a:rPr>
              <a:t> </a:t>
            </a:r>
            <a:r>
              <a:rPr lang="en-US" altLang="en-US" sz="3552" spc="-250" dirty="0">
                <a:latin typeface="Arial Black" panose="020B0A04020102020204" pitchFamily="34" charset="0"/>
                <a:cs typeface="Times New Roman" panose="02020603050405020304" pitchFamily="18" charset="0"/>
              </a:rPr>
              <a:t>even</a:t>
            </a:r>
            <a:r>
              <a:rPr lang="en-US" altLang="en-US" sz="3000" spc="-250" dirty="0">
                <a:latin typeface="Arial Black" panose="020B0A04020102020204" pitchFamily="34" charset="0"/>
                <a:cs typeface="Times New Roman" panose="02020603050405020304" pitchFamily="18" charset="0"/>
              </a:rPr>
              <a:t> </a:t>
            </a:r>
            <a:r>
              <a:rPr lang="en-US" altLang="en-US" sz="3550" spc="-250" dirty="0">
                <a:latin typeface="Arial Black" panose="020B0A04020102020204" pitchFamily="34" charset="0"/>
                <a:cs typeface="Times New Roman" panose="02020603050405020304" pitchFamily="18" charset="0"/>
              </a:rPr>
              <a:t>if</a:t>
            </a:r>
            <a:r>
              <a:rPr lang="en-US" altLang="en-US" sz="3000" spc="-250" dirty="0">
                <a:latin typeface="Arial Black" panose="020B0A04020102020204" pitchFamily="34" charset="0"/>
                <a:cs typeface="Times New Roman" panose="02020603050405020304" pitchFamily="18" charset="0"/>
              </a:rPr>
              <a:t> </a:t>
            </a:r>
            <a:r>
              <a:rPr lang="en-US" altLang="en-US" sz="3550" spc="-250" dirty="0">
                <a:latin typeface="Arial Black" panose="020B0A04020102020204" pitchFamily="34" charset="0"/>
                <a:cs typeface="Times New Roman" panose="02020603050405020304" pitchFamily="18" charset="0"/>
              </a:rPr>
              <a:t>ubiquitous</a:t>
            </a:r>
            <a:r>
              <a:rPr lang="en-US" altLang="en-US" sz="3000" spc="-250" dirty="0">
                <a:latin typeface="Arial Black" panose="020B0A04020102020204" pitchFamily="34" charset="0"/>
                <a:cs typeface="Times New Roman" panose="02020603050405020304" pitchFamily="18" charset="0"/>
              </a:rPr>
              <a:t> </a:t>
            </a:r>
            <a:r>
              <a:rPr lang="en-US" altLang="en-US" sz="3550" spc="-250" dirty="0">
                <a:latin typeface="Arial Black" panose="020B0A04020102020204" pitchFamily="34" charset="0"/>
                <a:cs typeface="Times New Roman" panose="02020603050405020304" pitchFamily="18" charset="0"/>
              </a:rPr>
              <a:t>(dark</a:t>
            </a:r>
            <a:r>
              <a:rPr lang="en-US" altLang="en-US" sz="3000" spc="-250" dirty="0">
                <a:latin typeface="Arial Black" panose="020B0A04020102020204" pitchFamily="34" charset="0"/>
                <a:cs typeface="Times New Roman" panose="02020603050405020304" pitchFamily="18" charset="0"/>
              </a:rPr>
              <a:t> </a:t>
            </a:r>
            <a:r>
              <a:rPr lang="en-US" altLang="en-US" sz="3550" spc="-250" dirty="0">
                <a:latin typeface="Arial Black" panose="020B0A04020102020204" pitchFamily="34" charset="0"/>
                <a:cs typeface="Times New Roman" panose="02020603050405020304" pitchFamily="18" charset="0"/>
              </a:rPr>
              <a:t>horses,</a:t>
            </a:r>
            <a:r>
              <a:rPr lang="en-US" altLang="en-US" sz="3000" spc="-250" dirty="0">
                <a:latin typeface="Arial Black" panose="020B0A04020102020204" pitchFamily="34" charset="0"/>
                <a:cs typeface="Times New Roman" panose="02020603050405020304" pitchFamily="18" charset="0"/>
              </a:rPr>
              <a:t> </a:t>
            </a:r>
            <a:r>
              <a:rPr lang="en-US" altLang="en-US" sz="3550" spc="-250" dirty="0">
                <a:latin typeface="Arial Black" panose="020B0A04020102020204" pitchFamily="34" charset="0"/>
                <a:cs typeface="Times New Roman" panose="02020603050405020304" pitchFamily="18" charset="0"/>
              </a:rPr>
              <a:t>the</a:t>
            </a:r>
            <a:r>
              <a:rPr lang="en-US" altLang="en-US" sz="3000" spc="-250" dirty="0">
                <a:latin typeface="Arial Black" panose="020B0A04020102020204" pitchFamily="34" charset="0"/>
                <a:cs typeface="Times New Roman" panose="02020603050405020304" pitchFamily="18" charset="0"/>
              </a:rPr>
              <a:t> </a:t>
            </a:r>
            <a:r>
              <a:rPr lang="en-US" altLang="en-US" sz="3550" spc="-250" dirty="0">
                <a:latin typeface="Arial Black" panose="020B0A04020102020204" pitchFamily="34" charset="0"/>
                <a:cs typeface="Times New Roman" panose="02020603050405020304" pitchFamily="18" charset="0"/>
              </a:rPr>
              <a:t>voiceless)</a:t>
            </a:r>
          </a:p>
        </p:txBody>
      </p:sp>
      <p:sp>
        <p:nvSpPr>
          <p:cNvPr id="65" name="Rectangle 1"/>
          <p:cNvSpPr>
            <a:spLocks noChangeArrowheads="1"/>
          </p:cNvSpPr>
          <p:nvPr/>
        </p:nvSpPr>
        <p:spPr bwMode="auto">
          <a:xfrm>
            <a:off x="137160" y="8814492"/>
            <a:ext cx="6632950"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latin typeface="Arial Black" panose="020B0A04020102020204" pitchFamily="34" charset="0"/>
                <a:cs typeface="Times New Roman" panose="02020603050405020304" pitchFamily="18" charset="0"/>
              </a:rPr>
              <a:t>F8: </a:t>
            </a:r>
            <a:r>
              <a:rPr lang="en-US" sz="3840" spc="-250" dirty="0">
                <a:solidFill>
                  <a:srgbClr val="C00000"/>
                </a:solidFill>
                <a:latin typeface="Arial Black" panose="020B0A04020102020204" pitchFamily="34" charset="0"/>
              </a:rPr>
              <a:t>Known-unknowns</a:t>
            </a:r>
            <a:r>
              <a:rPr lang="en-US" altLang="en-US" sz="3840" spc="-230" dirty="0">
                <a:latin typeface="Arial Black" panose="020B0A04020102020204" pitchFamily="34" charset="0"/>
                <a:cs typeface="Times New Roman" panose="02020603050405020304" pitchFamily="18" charset="0"/>
              </a:rPr>
              <a:t>  </a:t>
            </a:r>
            <a:r>
              <a:rPr lang="en-US" altLang="en-US" sz="2300" spc="-230" dirty="0" smtClean="0">
                <a:latin typeface="Arial Black" panose="020B0A04020102020204" pitchFamily="34" charset="0"/>
                <a:cs typeface="Times New Roman" panose="02020603050405020304" pitchFamily="18" charset="0"/>
              </a:rPr>
              <a:t> </a:t>
            </a:r>
            <a:r>
              <a:rPr lang="en-US" altLang="en-US" sz="3840" spc="-230" dirty="0" smtClean="0">
                <a:latin typeface="Arial Black" panose="020B0A04020102020204" pitchFamily="34" charset="0"/>
                <a:cs typeface="Times New Roman" panose="02020603050405020304" pitchFamily="18" charset="0"/>
              </a:rPr>
              <a:t>F8</a:t>
            </a:r>
            <a:endParaRPr lang="en-US" altLang="en-US" sz="3840" spc="-230" dirty="0">
              <a:latin typeface="Arial Black" panose="020B0A04020102020204" pitchFamily="34" charset="0"/>
              <a:cs typeface="Times New Roman" panose="02020603050405020304" pitchFamily="18" charset="0"/>
            </a:endParaRPr>
          </a:p>
        </p:txBody>
      </p:sp>
      <p:sp>
        <p:nvSpPr>
          <p:cNvPr id="69" name="Rectangle 1"/>
          <p:cNvSpPr>
            <a:spLocks noChangeArrowheads="1"/>
          </p:cNvSpPr>
          <p:nvPr/>
        </p:nvSpPr>
        <p:spPr bwMode="auto">
          <a:xfrm>
            <a:off x="137160" y="7638230"/>
            <a:ext cx="6963635" cy="664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648" dirty="0">
                <a:latin typeface="Arial Black" panose="020B0A04020102020204" pitchFamily="34" charset="0"/>
                <a:cs typeface="Times New Roman" panose="02020603050405020304" pitchFamily="18" charset="0"/>
              </a:rPr>
              <a:t>F7:</a:t>
            </a:r>
            <a:r>
              <a:rPr lang="en-US" altLang="en-US" sz="1728" dirty="0">
                <a:latin typeface="Arial Black" panose="020B0A04020102020204" pitchFamily="34" charset="0"/>
                <a:cs typeface="Times New Roman" panose="02020603050405020304" pitchFamily="18" charset="0"/>
              </a:rPr>
              <a:t>   </a:t>
            </a:r>
            <a:r>
              <a:rPr lang="en-US" altLang="en-US" sz="3840" spc="-230" dirty="0">
                <a:latin typeface="Arial Black" panose="020B0A04020102020204" pitchFamily="34" charset="0"/>
                <a:cs typeface="Times New Roman" panose="02020603050405020304" pitchFamily="18" charset="0"/>
              </a:rPr>
              <a:t>Fiascos,</a:t>
            </a:r>
            <a:r>
              <a:rPr lang="en-US" altLang="en-US" sz="3648" spc="-230" dirty="0">
                <a:latin typeface="Arial Black" panose="020B0A04020102020204" pitchFamily="34" charset="0"/>
                <a:cs typeface="Times New Roman" panose="02020603050405020304" pitchFamily="18" charset="0"/>
              </a:rPr>
              <a:t> Fanatics</a:t>
            </a:r>
            <a:r>
              <a:rPr lang="en-US" altLang="en-US" sz="4800" spc="-230" dirty="0">
                <a:latin typeface="Arial Black" panose="020B0A04020102020204" pitchFamily="34" charset="0"/>
                <a:cs typeface="Times New Roman" panose="02020603050405020304" pitchFamily="18" charset="0"/>
              </a:rPr>
              <a:t>   </a:t>
            </a:r>
            <a:r>
              <a:rPr lang="en-US" altLang="en-US" sz="1200" spc="-230" dirty="0">
                <a:latin typeface="Arial Black" panose="020B0A04020102020204" pitchFamily="34" charset="0"/>
                <a:cs typeface="Times New Roman" panose="02020603050405020304" pitchFamily="18" charset="0"/>
              </a:rPr>
              <a:t> </a:t>
            </a:r>
            <a:r>
              <a:rPr lang="en-US" altLang="en-US" sz="3840" spc="-230" dirty="0">
                <a:latin typeface="Arial Black" panose="020B0A04020102020204" pitchFamily="34" charset="0"/>
                <a:cs typeface="Times New Roman" panose="02020603050405020304" pitchFamily="18" charset="0"/>
              </a:rPr>
              <a:t>F7</a:t>
            </a:r>
            <a:endParaRPr lang="en-US" altLang="en-US" sz="3840" spc="-134" dirty="0">
              <a:latin typeface="Arial Black" panose="020B0A04020102020204" pitchFamily="34" charset="0"/>
              <a:cs typeface="Times New Roman" panose="02020603050405020304" pitchFamily="18" charset="0"/>
            </a:endParaRPr>
          </a:p>
        </p:txBody>
      </p:sp>
      <p:sp>
        <p:nvSpPr>
          <p:cNvPr id="84" name="Rectangle 1"/>
          <p:cNvSpPr>
            <a:spLocks noChangeArrowheads="1"/>
          </p:cNvSpPr>
          <p:nvPr/>
        </p:nvSpPr>
        <p:spPr bwMode="auto">
          <a:xfrm>
            <a:off x="1115707" y="5803085"/>
            <a:ext cx="5141852" cy="6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840" dirty="0">
                <a:solidFill>
                  <a:srgbClr val="C00000"/>
                </a:solidFill>
                <a:latin typeface="Arial Black" panose="020B0A04020102020204" pitchFamily="34" charset="0"/>
                <a:cs typeface="Times New Roman" panose="02020603050405020304" pitchFamily="18" charset="0"/>
              </a:rPr>
              <a:t>Born or Acquired</a:t>
            </a:r>
          </a:p>
        </p:txBody>
      </p:sp>
      <p:sp>
        <p:nvSpPr>
          <p:cNvPr id="86" name="Rectangle 85"/>
          <p:cNvSpPr/>
          <p:nvPr/>
        </p:nvSpPr>
        <p:spPr>
          <a:xfrm>
            <a:off x="6750844" y="5278671"/>
            <a:ext cx="16272571" cy="553998"/>
          </a:xfrm>
          <a:prstGeom prst="rect">
            <a:avLst/>
          </a:prstGeom>
        </p:spPr>
        <p:txBody>
          <a:bodyPr wrap="square">
            <a:spAutoFit/>
          </a:bodyPr>
          <a:lstStyle/>
          <a:p>
            <a:pPr>
              <a:lnSpc>
                <a:spcPts val="3648"/>
              </a:lnSpc>
            </a:pPr>
            <a:r>
              <a:rPr lang="en-US" altLang="en-US" sz="3648" spc="-230" dirty="0">
                <a:solidFill>
                  <a:srgbClr val="C00000"/>
                </a:solidFill>
                <a:latin typeface="Arial Black" panose="020B0A04020102020204" pitchFamily="34" charset="0"/>
                <a:cs typeface="Times New Roman" panose="02020603050405020304" pitchFamily="18" charset="0"/>
              </a:rPr>
              <a:t>Often rational adversaries </a:t>
            </a:r>
            <a:r>
              <a:rPr lang="en-US" sz="3648" spc="-230" dirty="0">
                <a:latin typeface="Arial Black" panose="020B0A04020102020204" pitchFamily="34" charset="0"/>
              </a:rPr>
              <a:t>who perceive our goals in a </a:t>
            </a:r>
            <a:r>
              <a:rPr lang="en-US" sz="3648" spc="-230" dirty="0">
                <a:solidFill>
                  <a:srgbClr val="C00000"/>
                </a:solidFill>
                <a:latin typeface="Arial Black" panose="020B0A04020102020204" pitchFamily="34" charset="0"/>
              </a:rPr>
              <a:t>zero-sum game</a:t>
            </a:r>
            <a:r>
              <a:rPr lang="en-US" altLang="en-US" sz="3648" spc="-230" dirty="0">
                <a:solidFill>
                  <a:srgbClr val="C00000"/>
                </a:solidFill>
                <a:latin typeface="Arial Black" panose="020B0A04020102020204" pitchFamily="34" charset="0"/>
                <a:cs typeface="Times New Roman" panose="02020603050405020304" pitchFamily="18" charset="0"/>
              </a:rPr>
              <a:t>.</a:t>
            </a:r>
            <a:endParaRPr lang="en-US" sz="3840" spc="-134" dirty="0">
              <a:solidFill>
                <a:srgbClr val="C00000"/>
              </a:solidFill>
              <a:latin typeface="Arial Black" panose="020B0A04020102020204" pitchFamily="34" charset="0"/>
              <a:ea typeface="Times New Roman" panose="02020603050405020304" pitchFamily="18" charset="0"/>
            </a:endParaRPr>
          </a:p>
        </p:txBody>
      </p:sp>
      <p:sp>
        <p:nvSpPr>
          <p:cNvPr id="87" name="Rectangle 86"/>
          <p:cNvSpPr/>
          <p:nvPr/>
        </p:nvSpPr>
        <p:spPr>
          <a:xfrm>
            <a:off x="6620256" y="5796098"/>
            <a:ext cx="6935865" cy="553998"/>
          </a:xfrm>
          <a:prstGeom prst="rect">
            <a:avLst/>
          </a:prstGeom>
        </p:spPr>
        <p:txBody>
          <a:bodyPr wrap="square">
            <a:spAutoFit/>
          </a:bodyPr>
          <a:lstStyle/>
          <a:p>
            <a:pPr>
              <a:lnSpc>
                <a:spcPts val="3648"/>
              </a:lnSpc>
            </a:pPr>
            <a:r>
              <a:rPr lang="en-US" sz="3840" spc="-134" dirty="0">
                <a:latin typeface="Arial Black" panose="020B0A04020102020204" pitchFamily="34" charset="0"/>
              </a:rPr>
              <a:t> </a:t>
            </a:r>
            <a:r>
              <a:rPr lang="en-US" sz="3840" spc="-211" dirty="0">
                <a:latin typeface="Arial Black" panose="020B0A04020102020204" pitchFamily="34" charset="0"/>
              </a:rPr>
              <a:t>Acquired</a:t>
            </a:r>
            <a:r>
              <a:rPr lang="en-US" sz="3264" spc="-211" dirty="0">
                <a:latin typeface="Arial Black" panose="020B0A04020102020204" pitchFamily="34" charset="0"/>
              </a:rPr>
              <a:t> </a:t>
            </a:r>
            <a:r>
              <a:rPr lang="en-US" sz="3840" spc="-211" dirty="0">
                <a:latin typeface="Arial Black" panose="020B0A04020102020204" pitchFamily="34" charset="0"/>
              </a:rPr>
              <a:t>foes</a:t>
            </a:r>
            <a:r>
              <a:rPr lang="en-US" sz="3264" spc="-211" dirty="0">
                <a:latin typeface="Arial Black" panose="020B0A04020102020204" pitchFamily="34" charset="0"/>
              </a:rPr>
              <a:t> </a:t>
            </a:r>
            <a:r>
              <a:rPr lang="en-US" sz="3840" spc="-211" dirty="0">
                <a:latin typeface="Arial Black" panose="020B0A04020102020204" pitchFamily="34" charset="0"/>
              </a:rPr>
              <a:t>often</a:t>
            </a:r>
            <a:r>
              <a:rPr lang="en-US" spc="-211" dirty="0">
                <a:latin typeface="Arial Black" panose="020B0A04020102020204" pitchFamily="34" charset="0"/>
              </a:rPr>
              <a:t> </a:t>
            </a:r>
            <a:r>
              <a:rPr lang="en-US" sz="3840" spc="-211" dirty="0">
                <a:latin typeface="Arial Black" panose="020B0A04020102020204" pitchFamily="34" charset="0"/>
              </a:rPr>
              <a:t>tough.   </a:t>
            </a:r>
            <a:endParaRPr lang="en-US" sz="3840" spc="-211" dirty="0">
              <a:latin typeface="Arial Black" panose="020B0A04020102020204" pitchFamily="34" charset="0"/>
              <a:ea typeface="Times New Roman" panose="02020603050405020304" pitchFamily="18" charset="0"/>
            </a:endParaRPr>
          </a:p>
        </p:txBody>
      </p:sp>
      <p:sp>
        <p:nvSpPr>
          <p:cNvPr id="88" name="Rectangle 87"/>
          <p:cNvSpPr/>
          <p:nvPr/>
        </p:nvSpPr>
        <p:spPr>
          <a:xfrm>
            <a:off x="13366625" y="5796096"/>
            <a:ext cx="9952449" cy="553998"/>
          </a:xfrm>
          <a:prstGeom prst="rect">
            <a:avLst/>
          </a:prstGeom>
        </p:spPr>
        <p:txBody>
          <a:bodyPr wrap="square">
            <a:spAutoFit/>
          </a:bodyPr>
          <a:lstStyle/>
          <a:p>
            <a:pPr>
              <a:lnSpc>
                <a:spcPts val="3648"/>
              </a:lnSpc>
            </a:pPr>
            <a:r>
              <a:rPr lang="en-US" sz="3840" spc="-134" dirty="0">
                <a:latin typeface="Arial Black" panose="020B0A04020102020204" pitchFamily="34" charset="0"/>
              </a:rPr>
              <a:t> </a:t>
            </a:r>
            <a:r>
              <a:rPr lang="en-US" sz="3840" spc="-250" dirty="0">
                <a:solidFill>
                  <a:srgbClr val="C00000"/>
                </a:solidFill>
                <a:latin typeface="Arial Black" panose="020B0A04020102020204" pitchFamily="34" charset="0"/>
              </a:rPr>
              <a:t>Potential</a:t>
            </a:r>
            <a:r>
              <a:rPr lang="en-US" sz="3264" spc="-250" dirty="0">
                <a:solidFill>
                  <a:srgbClr val="C00000"/>
                </a:solidFill>
                <a:latin typeface="Arial Black" panose="020B0A04020102020204" pitchFamily="34" charset="0"/>
              </a:rPr>
              <a:t> </a:t>
            </a:r>
            <a:r>
              <a:rPr lang="en-US" sz="3840" spc="-250" dirty="0">
                <a:solidFill>
                  <a:srgbClr val="C00000"/>
                </a:solidFill>
                <a:latin typeface="Arial Black" panose="020B0A04020102020204" pitchFamily="34" charset="0"/>
              </a:rPr>
              <a:t>ad-hoc</a:t>
            </a:r>
            <a:r>
              <a:rPr lang="en-US" sz="3264" spc="-250" dirty="0">
                <a:solidFill>
                  <a:srgbClr val="C00000"/>
                </a:solidFill>
                <a:latin typeface="Arial Black" panose="020B0A04020102020204" pitchFamily="34" charset="0"/>
              </a:rPr>
              <a:t> </a:t>
            </a:r>
            <a:r>
              <a:rPr lang="en-US" sz="3840" spc="-250" dirty="0">
                <a:solidFill>
                  <a:srgbClr val="C00000"/>
                </a:solidFill>
                <a:latin typeface="Arial Black" panose="020B0A04020102020204" pitchFamily="34" charset="0"/>
              </a:rPr>
              <a:t>allies</a:t>
            </a:r>
            <a:r>
              <a:rPr lang="en-US" sz="3264" spc="-250" dirty="0">
                <a:solidFill>
                  <a:srgbClr val="C00000"/>
                </a:solidFill>
                <a:latin typeface="Arial Black" panose="020B0A04020102020204" pitchFamily="34" charset="0"/>
              </a:rPr>
              <a:t> </a:t>
            </a:r>
            <a:r>
              <a:rPr lang="en-US" sz="3840" spc="-250" dirty="0">
                <a:solidFill>
                  <a:srgbClr val="C00000"/>
                </a:solidFill>
                <a:latin typeface="Arial Black" panose="020B0A04020102020204" pitchFamily="34" charset="0"/>
              </a:rPr>
              <a:t>or</a:t>
            </a:r>
            <a:r>
              <a:rPr lang="en-US" sz="3264" spc="-250" dirty="0">
                <a:solidFill>
                  <a:srgbClr val="C00000"/>
                </a:solidFill>
                <a:latin typeface="Arial Black" panose="020B0A04020102020204" pitchFamily="34" charset="0"/>
              </a:rPr>
              <a:t> </a:t>
            </a:r>
            <a:r>
              <a:rPr lang="en-US" sz="3840" spc="-250" dirty="0">
                <a:solidFill>
                  <a:srgbClr val="C00000"/>
                </a:solidFill>
                <a:latin typeface="Arial Black" panose="020B0A04020102020204" pitchFamily="34" charset="0"/>
              </a:rPr>
              <a:t>residual</a:t>
            </a:r>
            <a:r>
              <a:rPr lang="en-US" sz="3264" spc="-250" dirty="0">
                <a:solidFill>
                  <a:srgbClr val="C00000"/>
                </a:solidFill>
                <a:latin typeface="Arial Black" panose="020B0A04020102020204" pitchFamily="34" charset="0"/>
              </a:rPr>
              <a:t> </a:t>
            </a:r>
            <a:r>
              <a:rPr lang="en-US" sz="3840" spc="-250" dirty="0">
                <a:solidFill>
                  <a:srgbClr val="C00000"/>
                </a:solidFill>
                <a:latin typeface="Arial Black" panose="020B0A04020102020204" pitchFamily="34" charset="0"/>
              </a:rPr>
              <a:t>foes?</a:t>
            </a:r>
            <a:endParaRPr lang="en-US" sz="3840" spc="-250" dirty="0">
              <a:solidFill>
                <a:srgbClr val="C00000"/>
              </a:solidFill>
              <a:latin typeface="Arial Black" panose="020B0A04020102020204" pitchFamily="34" charset="0"/>
              <a:ea typeface="Times New Roman" panose="02020603050405020304" pitchFamily="18" charset="0"/>
            </a:endParaRPr>
          </a:p>
        </p:txBody>
      </p:sp>
      <p:sp>
        <p:nvSpPr>
          <p:cNvPr id="91" name="Rectangle 1"/>
          <p:cNvSpPr>
            <a:spLocks noChangeArrowheads="1"/>
          </p:cNvSpPr>
          <p:nvPr/>
        </p:nvSpPr>
        <p:spPr bwMode="auto">
          <a:xfrm>
            <a:off x="3283744" y="9941203"/>
            <a:ext cx="18912069" cy="74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4400"/>
              </a:lnSpc>
            </a:pPr>
            <a:r>
              <a:rPr lang="en-US" altLang="en-US" sz="3550" spc="-160" dirty="0" smtClean="0">
                <a:latin typeface="Arial Black" panose="020B0A04020102020204" pitchFamily="34" charset="0"/>
                <a:cs typeface="Times New Roman" panose="02020603050405020304" pitchFamily="18" charset="0"/>
              </a:rPr>
              <a:t>e.g. </a:t>
            </a:r>
            <a:r>
              <a:rPr lang="en-US" altLang="en-US" sz="3550" dirty="0" smtClean="0">
                <a:solidFill>
                  <a:srgbClr val="C00000"/>
                </a:solidFill>
                <a:latin typeface="Arial Black" panose="020B0A04020102020204" pitchFamily="34" charset="0"/>
                <a:cs typeface="Times New Roman" panose="02020603050405020304" pitchFamily="18" charset="0"/>
              </a:rPr>
              <a:t>Frenemies</a:t>
            </a:r>
            <a:r>
              <a:rPr lang="en-US" altLang="en-US" sz="3550" dirty="0" smtClean="0">
                <a:latin typeface="Arial Black" panose="020B0A04020102020204" pitchFamily="34" charset="0"/>
                <a:cs typeface="Times New Roman" panose="02020603050405020304" pitchFamily="18" charset="0"/>
              </a:rPr>
              <a:t> (</a:t>
            </a:r>
            <a:r>
              <a:rPr lang="en-US" altLang="en-US" sz="3550" dirty="0" smtClean="0">
                <a:solidFill>
                  <a:srgbClr val="C00000"/>
                </a:solidFill>
                <a:latin typeface="Arial Black" panose="020B0A04020102020204" pitchFamily="34" charset="0"/>
                <a:cs typeface="Times New Roman" panose="02020603050405020304" pitchFamily="18" charset="0"/>
              </a:rPr>
              <a:t>F⅖</a:t>
            </a:r>
            <a:r>
              <a:rPr lang="en-US" altLang="en-US" sz="3550" dirty="0" smtClean="0">
                <a:latin typeface="Arial Black" panose="020B0A04020102020204" pitchFamily="34" charset="0"/>
                <a:cs typeface="Times New Roman" panose="02020603050405020304" pitchFamily="18" charset="0"/>
              </a:rPr>
              <a:t>)</a:t>
            </a:r>
            <a:endParaRPr lang="en-US" altLang="en-US" sz="5241" spc="-269" baseline="10000" dirty="0">
              <a:latin typeface="Arial Black" panose="020B0A04020102020204" pitchFamily="34" charset="0"/>
              <a:cs typeface="Times New Roman" panose="02020603050405020304" pitchFamily="18" charset="0"/>
            </a:endParaRPr>
          </a:p>
        </p:txBody>
      </p:sp>
      <p:sp>
        <p:nvSpPr>
          <p:cNvPr id="81"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
        <p:nvSpPr>
          <p:cNvPr id="76" name="Rectangle 75"/>
          <p:cNvSpPr/>
          <p:nvPr/>
        </p:nvSpPr>
        <p:spPr>
          <a:xfrm>
            <a:off x="1264444" y="839698"/>
            <a:ext cx="21017660" cy="600164"/>
          </a:xfrm>
          <a:prstGeom prst="rect">
            <a:avLst/>
          </a:prstGeom>
        </p:spPr>
        <p:txBody>
          <a:bodyPr wrap="square">
            <a:spAutoFit/>
          </a:bodyPr>
          <a:lstStyle/>
          <a:p>
            <a:pPr algn="ctr"/>
            <a:r>
              <a:rPr lang="en-US" altLang="en-US" sz="3300" spc="-100" dirty="0">
                <a:solidFill>
                  <a:srgbClr val="C00000"/>
                </a:solidFill>
                <a:latin typeface="Arial Black" panose="020B0A04020102020204" pitchFamily="34" charset="0"/>
              </a:rPr>
              <a:t>Register at www.eharvard.org to </a:t>
            </a:r>
            <a:r>
              <a:rPr lang="en-US" altLang="en-US" sz="3300" spc="-100" dirty="0" smtClean="0">
                <a:solidFill>
                  <a:srgbClr val="C00000"/>
                </a:solidFill>
                <a:latin typeface="Arial Black" panose="020B0A04020102020204" pitchFamily="34" charset="0"/>
              </a:rPr>
              <a:t>Martin’s free webinar: Stakeholders’ Engagement Prism™. </a:t>
            </a:r>
            <a:endParaRPr lang="en-US" sz="3300" spc="-100" dirty="0">
              <a:solidFill>
                <a:srgbClr val="C00000"/>
              </a:solidFill>
              <a:latin typeface="Arial Black" panose="020B0A04020102020204" pitchFamily="34" charset="0"/>
            </a:endParaRPr>
          </a:p>
        </p:txBody>
      </p:sp>
      <mc:AlternateContent xmlns:mc="http://schemas.openxmlformats.org/markup-compatibility/2006" xmlns:a14="http://schemas.microsoft.com/office/drawing/2010/main">
        <mc:Choice Requires="a14">
          <p:sp>
            <p:nvSpPr>
              <p:cNvPr id="89" name="Rectangle 1"/>
              <p:cNvSpPr>
                <a:spLocks noChangeArrowheads="1"/>
              </p:cNvSpPr>
              <p:nvPr/>
            </p:nvSpPr>
            <p:spPr bwMode="auto">
              <a:xfrm>
                <a:off x="4198143" y="10640995"/>
                <a:ext cx="5753101" cy="74152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4400"/>
                  </a:lnSpc>
                </a:pPr>
                <a:r>
                  <a:rPr lang="en-US" altLang="en-US" sz="3550" spc="-269" dirty="0" smtClean="0">
                    <a:solidFill>
                      <a:srgbClr val="C00000"/>
                    </a:solidFill>
                    <a:latin typeface="Arial Black" panose="020B0A04020102020204" pitchFamily="34" charset="0"/>
                    <a:cs typeface="Times New Roman" panose="02020603050405020304" pitchFamily="18" charset="0"/>
                  </a:rPr>
                  <a:t>Family Feuds </a:t>
                </a:r>
                <a:r>
                  <a:rPr lang="en-US" altLang="en-US" sz="5241" spc="-269" baseline="10000" dirty="0" smtClean="0">
                    <a:latin typeface="Arial Black" panose="020B0A04020102020204" pitchFamily="34" charset="0"/>
                    <a:cs typeface="Times New Roman" panose="02020603050405020304" pitchFamily="18" charset="0"/>
                  </a:rPr>
                  <a:t>(</a:t>
                </a:r>
                <a:r>
                  <a:rPr lang="en-US" altLang="en-US" sz="5241" spc="-269" baseline="10000" dirty="0" smtClean="0">
                    <a:solidFill>
                      <a:srgbClr val="C00000"/>
                    </a:solidFill>
                    <a:latin typeface="Arial Black" panose="020B0A04020102020204" pitchFamily="34" charset="0"/>
                    <a:cs typeface="Times New Roman" panose="02020603050405020304" pitchFamily="18" charset="0"/>
                  </a:rPr>
                  <a:t>F</a:t>
                </a:r>
                <a14:m>
                  <m:oMath xmlns:m="http://schemas.openxmlformats.org/officeDocument/2006/math">
                    <m:f>
                      <m:fPr>
                        <m:type m:val="lin"/>
                        <m:ctrlPr>
                          <a:rPr lang="en-US" altLang="en-US" sz="3200" i="1" spc="-200" smtClean="0">
                            <a:solidFill>
                              <a:srgbClr val="C00000"/>
                            </a:solidFill>
                            <a:latin typeface="Cambria Math" panose="02040503050406030204" pitchFamily="18" charset="0"/>
                            <a:cs typeface="Times New Roman" panose="02020603050405020304" pitchFamily="18" charset="0"/>
                          </a:rPr>
                        </m:ctrlPr>
                      </m:fPr>
                      <m:num>
                        <m:r>
                          <a:rPr lang="fr-CA" altLang="en-US" sz="3200" b="1" i="0" spc="-200" smtClean="0">
                            <a:solidFill>
                              <a:srgbClr val="C00000"/>
                            </a:solidFill>
                            <a:latin typeface="Cambria Math" panose="02040503050406030204" pitchFamily="18" charset="0"/>
                            <a:cs typeface="Times New Roman" panose="02020603050405020304" pitchFamily="18" charset="0"/>
                          </a:rPr>
                          <m:t>𝟏</m:t>
                        </m:r>
                      </m:num>
                      <m:den>
                        <m:r>
                          <a:rPr lang="fr-CA" altLang="en-US" sz="3200" b="1" i="0" spc="-200" smtClean="0">
                            <a:solidFill>
                              <a:srgbClr val="C00000"/>
                            </a:solidFill>
                            <a:latin typeface="Cambria Math" panose="02040503050406030204" pitchFamily="18" charset="0"/>
                            <a:cs typeface="Times New Roman" panose="02020603050405020304" pitchFamily="18" charset="0"/>
                          </a:rPr>
                          <m:t>𝟓</m:t>
                        </m:r>
                        <m:r>
                          <a:rPr lang="fr-CA" altLang="en-US" sz="3200" b="1" i="0" spc="-200" smtClean="0">
                            <a:solidFill>
                              <a:srgbClr val="C00000"/>
                            </a:solidFill>
                            <a:latin typeface="Cambria Math" panose="02040503050406030204" pitchFamily="18" charset="0"/>
                            <a:cs typeface="Times New Roman" panose="02020603050405020304" pitchFamily="18" charset="0"/>
                          </a:rPr>
                          <m:t>,</m:t>
                        </m:r>
                        <m:r>
                          <a:rPr lang="fr-CA" altLang="en-US" sz="3200" b="1" i="0" spc="-200" smtClean="0">
                            <a:solidFill>
                              <a:srgbClr val="C00000"/>
                            </a:solidFill>
                            <a:latin typeface="Cambria Math" panose="02040503050406030204" pitchFamily="18" charset="0"/>
                            <a:cs typeface="Times New Roman" panose="02020603050405020304" pitchFamily="18" charset="0"/>
                          </a:rPr>
                          <m:t>𝟔</m:t>
                        </m:r>
                        <m:r>
                          <a:rPr lang="fr-CA" altLang="en-US" sz="3200" b="1" i="0" spc="-200" smtClean="0">
                            <a:solidFill>
                              <a:srgbClr val="C00000"/>
                            </a:solidFill>
                            <a:latin typeface="Cambria Math" panose="02040503050406030204" pitchFamily="18" charset="0"/>
                            <a:cs typeface="Times New Roman" panose="02020603050405020304" pitchFamily="18" charset="0"/>
                          </a:rPr>
                          <m:t>  </m:t>
                        </m:r>
                        <m:r>
                          <a:rPr lang="fr-CA" altLang="en-US" sz="3200" b="1" i="0" spc="-200" smtClean="0">
                            <a:solidFill>
                              <a:srgbClr val="C00000"/>
                            </a:solidFill>
                            <a:latin typeface="Cambria Math" panose="02040503050406030204" pitchFamily="18" charset="0"/>
                            <a:cs typeface="Times New Roman" panose="02020603050405020304" pitchFamily="18" charset="0"/>
                          </a:rPr>
                          <m:t>𝐨𝐫</m:t>
                        </m:r>
                        <m:r>
                          <a:rPr lang="fr-CA" altLang="en-US" sz="3200" b="1" i="0" spc="-200" smtClean="0">
                            <a:solidFill>
                              <a:srgbClr val="C00000"/>
                            </a:solidFill>
                            <a:latin typeface="Cambria Math" panose="02040503050406030204" pitchFamily="18" charset="0"/>
                            <a:cs typeface="Times New Roman" panose="02020603050405020304" pitchFamily="18" charset="0"/>
                          </a:rPr>
                          <m:t>  </m:t>
                        </m:r>
                        <m:r>
                          <a:rPr lang="fr-CA" altLang="en-US" sz="3200" b="1" i="0" spc="-200" smtClean="0">
                            <a:solidFill>
                              <a:srgbClr val="C00000"/>
                            </a:solidFill>
                            <a:latin typeface="Cambria Math" panose="02040503050406030204" pitchFamily="18" charset="0"/>
                            <a:cs typeface="Times New Roman" panose="02020603050405020304" pitchFamily="18" charset="0"/>
                          </a:rPr>
                          <m:t>𝟕</m:t>
                        </m:r>
                      </m:den>
                    </m:f>
                  </m:oMath>
                </a14:m>
                <a:r>
                  <a:rPr lang="en-US" altLang="en-US" sz="5241" spc="-269" baseline="10000" dirty="0" smtClean="0">
                    <a:latin typeface="Arial Black" panose="020B0A04020102020204" pitchFamily="34" charset="0"/>
                    <a:cs typeface="Times New Roman" panose="02020603050405020304" pitchFamily="18" charset="0"/>
                  </a:rPr>
                  <a:t>)</a:t>
                </a:r>
                <a:endParaRPr lang="en-US" altLang="en-US" sz="5241" spc="-269" baseline="10000" dirty="0">
                  <a:latin typeface="Arial Black" panose="020B0A04020102020204" pitchFamily="34" charset="0"/>
                  <a:cs typeface="Times New Roman" panose="02020603050405020304" pitchFamily="18" charset="0"/>
                </a:endParaRPr>
              </a:p>
            </p:txBody>
          </p:sp>
        </mc:Choice>
        <mc:Fallback xmlns="">
          <p:sp>
            <p:nvSpPr>
              <p:cNvPr id="89" name="Rectangle 1"/>
              <p:cNvSpPr>
                <a:spLocks noRot="1" noChangeAspect="1" noMove="1" noResize="1" noEditPoints="1" noAdjustHandles="1" noChangeArrowheads="1" noChangeShapeType="1" noTextEdit="1"/>
              </p:cNvSpPr>
              <p:nvPr/>
            </p:nvSpPr>
            <p:spPr bwMode="auto">
              <a:xfrm>
                <a:off x="4198143" y="10640995"/>
                <a:ext cx="5753101" cy="741527"/>
              </a:xfrm>
              <a:prstGeom prst="rect">
                <a:avLst/>
              </a:prstGeom>
              <a:blipFill rotWithShape="0">
                <a:blip r:embed="rId5"/>
                <a:stretch>
                  <a:fillRect l="-1803" t="-14876" r="-1060" b="-2314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1"/>
              <p:cNvSpPr>
                <a:spLocks noChangeArrowheads="1"/>
              </p:cNvSpPr>
              <p:nvPr/>
            </p:nvSpPr>
            <p:spPr bwMode="auto">
              <a:xfrm>
                <a:off x="118800" y="9941203"/>
                <a:ext cx="23114555" cy="74152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4400"/>
                  </a:lnSpc>
                </a:pPr>
                <a:r>
                  <a:rPr lang="en-US" altLang="en-US" sz="3550" spc="-160" dirty="0" smtClean="0">
                    <a:latin typeface="Arial Black" panose="020B0A04020102020204" pitchFamily="34" charset="0"/>
                    <a:cs typeface="Times New Roman" panose="02020603050405020304" pitchFamily="18" charset="0"/>
                  </a:rPr>
                  <a:t>F</a:t>
                </a:r>
                <a14:m>
                  <m:oMath xmlns:m="http://schemas.openxmlformats.org/officeDocument/2006/math">
                    <m:f>
                      <m:fPr>
                        <m:type m:val="lin"/>
                        <m:ctrlPr>
                          <a:rPr lang="en-US" altLang="en-US" sz="3550" i="1" spc="-160" smtClean="0">
                            <a:latin typeface="Cambria Math" panose="02040503050406030204" pitchFamily="18" charset="0"/>
                            <a:cs typeface="Times New Roman" panose="02020603050405020304" pitchFamily="18" charset="0"/>
                          </a:rPr>
                        </m:ctrlPr>
                      </m:fPr>
                      <m:num>
                        <m:r>
                          <a:rPr lang="fr-CA" altLang="en-US" sz="3550" b="1" i="1" spc="-160" smtClean="0">
                            <a:latin typeface="Cambria Math" panose="02040503050406030204" pitchFamily="18" charset="0"/>
                            <a:cs typeface="Times New Roman" panose="02020603050405020304" pitchFamily="18" charset="0"/>
                          </a:rPr>
                          <m:t>𝒙</m:t>
                        </m:r>
                      </m:num>
                      <m:den>
                        <m:r>
                          <a:rPr lang="fr-CA" altLang="en-US" sz="3550" b="1" i="1" spc="-160" smtClean="0">
                            <a:latin typeface="Cambria Math" panose="02040503050406030204" pitchFamily="18" charset="0"/>
                            <a:cs typeface="Times New Roman" panose="02020603050405020304" pitchFamily="18" charset="0"/>
                          </a:rPr>
                          <m:t>𝒚</m:t>
                        </m:r>
                      </m:den>
                    </m:f>
                  </m:oMath>
                </a14:m>
                <a:r>
                  <a:rPr lang="en-US" altLang="en-US" sz="3550" spc="-160" dirty="0" smtClean="0">
                    <a:latin typeface="Arial Black" panose="020B0A04020102020204" pitchFamily="34" charset="0"/>
                    <a:cs typeface="Times New Roman" panose="02020603050405020304" pitchFamily="18" charset="0"/>
                  </a:rPr>
                  <a:t>: Hybrids</a:t>
                </a:r>
                <a:endParaRPr lang="en-US" altLang="en-US" sz="5241" spc="-269" baseline="10000" dirty="0">
                  <a:latin typeface="Arial Black" panose="020B0A04020102020204" pitchFamily="34" charset="0"/>
                  <a:cs typeface="Times New Roman" panose="02020603050405020304" pitchFamily="18" charset="0"/>
                </a:endParaRPr>
              </a:p>
            </p:txBody>
          </p:sp>
        </mc:Choice>
        <mc:Fallback xmlns="">
          <p:sp>
            <p:nvSpPr>
              <p:cNvPr id="90" name="Rectangle 1"/>
              <p:cNvSpPr>
                <a:spLocks noRot="1" noChangeAspect="1" noMove="1" noResize="1" noEditPoints="1" noAdjustHandles="1" noChangeArrowheads="1" noChangeShapeType="1" noTextEdit="1"/>
              </p:cNvSpPr>
              <p:nvPr/>
            </p:nvSpPr>
            <p:spPr bwMode="auto">
              <a:xfrm>
                <a:off x="118800" y="9941203"/>
                <a:ext cx="23114555" cy="741527"/>
              </a:xfrm>
              <a:prstGeom prst="rect">
                <a:avLst/>
              </a:prstGeom>
              <a:blipFill rotWithShape="0">
                <a:blip r:embed="rId6"/>
                <a:stretch>
                  <a:fillRect l="-422" t="-6612" b="-2314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6" name="Rectangle 1"/>
          <p:cNvSpPr>
            <a:spLocks noChangeArrowheads="1"/>
          </p:cNvSpPr>
          <p:nvPr/>
        </p:nvSpPr>
        <p:spPr bwMode="auto">
          <a:xfrm>
            <a:off x="197644" y="8160137"/>
            <a:ext cx="7852371" cy="67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3840"/>
              </a:lnSpc>
            </a:pPr>
            <a:r>
              <a:rPr lang="en-US" altLang="en-US" sz="3200" spc="-250" dirty="0" smtClean="0">
                <a:solidFill>
                  <a:srgbClr val="C00000"/>
                </a:solidFill>
                <a:latin typeface="Arial Black" panose="020B0A04020102020204" pitchFamily="34" charset="0"/>
                <a:cs typeface="Times New Roman" panose="02020603050405020304" pitchFamily="18" charset="0"/>
              </a:rPr>
              <a:t>         </a:t>
            </a:r>
            <a:r>
              <a:rPr lang="en-US" altLang="en-US" sz="3000" spc="-290" dirty="0" smtClean="0">
                <a:solidFill>
                  <a:srgbClr val="C00000"/>
                </a:solidFill>
                <a:latin typeface="Arial Black" panose="020B0A04020102020204" pitchFamily="34" charset="0"/>
                <a:cs typeface="Times New Roman" panose="02020603050405020304" pitchFamily="18" charset="0"/>
              </a:rPr>
              <a:t>Impending deal disruptors </a:t>
            </a:r>
            <a:endParaRPr lang="en-US" altLang="en-US" sz="3000" spc="-290" dirty="0">
              <a:solidFill>
                <a:srgbClr val="C00000"/>
              </a:solidFill>
              <a:latin typeface="Arial Black" panose="020B0A04020102020204" pitchFamily="34" charset="0"/>
              <a:cs typeface="Times New Roman" panose="02020603050405020304" pitchFamily="18" charset="0"/>
            </a:endParaRPr>
          </a:p>
        </p:txBody>
      </p:sp>
      <p:sp>
        <p:nvSpPr>
          <p:cNvPr id="62" name="Rectangle 1"/>
          <p:cNvSpPr>
            <a:spLocks noChangeArrowheads="1"/>
          </p:cNvSpPr>
          <p:nvPr/>
        </p:nvSpPr>
        <p:spPr bwMode="auto">
          <a:xfrm>
            <a:off x="8184176" y="9941547"/>
            <a:ext cx="14154146" cy="74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4400"/>
              </a:lnSpc>
            </a:pPr>
            <a:r>
              <a:rPr lang="en-US" altLang="en-US" sz="3550" dirty="0" smtClean="0">
                <a:latin typeface="Arial Black" panose="020B0A04020102020204" pitchFamily="34" charset="0"/>
                <a:cs typeface="Times New Roman" panose="02020603050405020304" pitchFamily="18" charset="0"/>
              </a:rPr>
              <a:t>see </a:t>
            </a:r>
            <a:r>
              <a:rPr lang="en-US" altLang="en-US" sz="3550" dirty="0">
                <a:latin typeface="Arial Black" panose="020B0A04020102020204" pitchFamily="34" charset="0"/>
                <a:cs typeface="Times New Roman" panose="02020603050405020304" pitchFamily="18" charset="0"/>
              </a:rPr>
              <a:t>our goals as </a:t>
            </a:r>
            <a:r>
              <a:rPr lang="en-US" altLang="en-US" sz="3550" dirty="0" smtClean="0">
                <a:latin typeface="Arial Black" panose="020B0A04020102020204" pitchFamily="34" charset="0"/>
                <a:cs typeface="Times New Roman" panose="02020603050405020304" pitchFamily="18" charset="0"/>
              </a:rPr>
              <a:t>important (F2); </a:t>
            </a:r>
            <a:r>
              <a:rPr lang="en-US" altLang="en-US" sz="3550" dirty="0">
                <a:latin typeface="Arial Black" panose="020B0A04020102020204" pitchFamily="34" charset="0"/>
                <a:cs typeface="Times New Roman" panose="02020603050405020304" pitchFamily="18" charset="0"/>
              </a:rPr>
              <a:t>but they </a:t>
            </a:r>
            <a:r>
              <a:rPr lang="en-US" altLang="en-US" sz="3550" dirty="0" smtClean="0">
                <a:latin typeface="Arial Black" panose="020B0A04020102020204" pitchFamily="34" charset="0"/>
                <a:cs typeface="Times New Roman" panose="02020603050405020304" pitchFamily="18" charset="0"/>
              </a:rPr>
              <a:t>see</a:t>
            </a:r>
            <a:r>
              <a:rPr lang="en-US" altLang="en-US" sz="3550" dirty="0">
                <a:latin typeface="Arial Black" panose="020B0A04020102020204" pitchFamily="34" charset="0"/>
                <a:cs typeface="Times New Roman" panose="02020603050405020304" pitchFamily="18" charset="0"/>
              </a:rPr>
              <a:t> </a:t>
            </a:r>
            <a:r>
              <a:rPr lang="en-US" altLang="en-US" sz="3550" dirty="0" smtClean="0">
                <a:latin typeface="Arial Black" panose="020B0A04020102020204" pitchFamily="34" charset="0"/>
                <a:cs typeface="Times New Roman" panose="02020603050405020304" pitchFamily="18" charset="0"/>
              </a:rPr>
              <a:t>us as F5;</a:t>
            </a:r>
            <a:endParaRPr lang="en-US" altLang="en-US" sz="5241" spc="-269" baseline="10000" dirty="0">
              <a:latin typeface="Arial Black" panose="020B0A04020102020204" pitchFamily="34" charset="0"/>
              <a:cs typeface="Times New Roman" panose="02020603050405020304" pitchFamily="18" charset="0"/>
            </a:endParaRPr>
          </a:p>
        </p:txBody>
      </p:sp>
      <p:sp>
        <p:nvSpPr>
          <p:cNvPr id="66" name="Rectangle 1"/>
          <p:cNvSpPr>
            <a:spLocks noChangeArrowheads="1"/>
          </p:cNvSpPr>
          <p:nvPr/>
        </p:nvSpPr>
        <p:spPr bwMode="auto">
          <a:xfrm>
            <a:off x="9704242" y="10640605"/>
            <a:ext cx="13390255" cy="74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4400"/>
              </a:lnSpc>
            </a:pPr>
            <a:r>
              <a:rPr lang="en-US" altLang="en-US" sz="5241" spc="-269" baseline="10000" dirty="0" smtClean="0">
                <a:latin typeface="Arial Black" panose="020B0A04020102020204" pitchFamily="34" charset="0"/>
                <a:cs typeface="Times New Roman" panose="02020603050405020304" pitchFamily="18" charset="0"/>
              </a:rPr>
              <a:t>see goals as vital (F1); </a:t>
            </a:r>
            <a:r>
              <a:rPr lang="en-US" altLang="en-US" sz="5241" spc="-269" baseline="10000" dirty="0">
                <a:latin typeface="Arial Black" panose="020B0A04020102020204" pitchFamily="34" charset="0"/>
                <a:cs typeface="Times New Roman" panose="02020603050405020304" pitchFamily="18" charset="0"/>
              </a:rPr>
              <a:t>but they resent or mistrust us</a:t>
            </a:r>
            <a:r>
              <a:rPr lang="en-US" altLang="en-US" sz="5241" spc="-269" baseline="10000" dirty="0" smtClean="0">
                <a:latin typeface="Arial Black" panose="020B0A04020102020204" pitchFamily="34" charset="0"/>
                <a:cs typeface="Times New Roman" panose="02020603050405020304" pitchFamily="18" charset="0"/>
              </a:rPr>
              <a:t> (F5+).  </a:t>
            </a:r>
            <a:endParaRPr lang="en-US" altLang="en-US" sz="5241" spc="-269" baseline="10000" dirty="0">
              <a:latin typeface="Arial Black" panose="020B0A040201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28686533"/>
      </p:ext>
    </p:extLst>
  </p:cSld>
  <p:clrMapOvr>
    <a:masterClrMapping/>
  </p:clrMapOvr>
  <mc:AlternateContent xmlns:mc="http://schemas.openxmlformats.org/markup-compatibility/2006" xmlns:p14="http://schemas.microsoft.com/office/powerpoint/2010/main">
    <mc:Choice Requires="p14">
      <p:transition spd="slow" p14:dur="2000" advTm="54073"/>
    </mc:Choice>
    <mc:Fallback xmlns="">
      <p:transition spd="slow" advTm="540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strVal val="#ppt_w*0.70"/>
                                          </p:val>
                                        </p:tav>
                                        <p:tav tm="100000">
                                          <p:val>
                                            <p:strVal val="#ppt_w"/>
                                          </p:val>
                                        </p:tav>
                                      </p:tavLst>
                                    </p:anim>
                                    <p:anim calcmode="lin" valueType="num">
                                      <p:cBhvr>
                                        <p:cTn id="8" dur="1000" fill="hold"/>
                                        <p:tgtEl>
                                          <p:spTgt spid="45"/>
                                        </p:tgtEl>
                                        <p:attrNameLst>
                                          <p:attrName>ppt_h</p:attrName>
                                        </p:attrNameLst>
                                      </p:cBhvr>
                                      <p:tavLst>
                                        <p:tav tm="0">
                                          <p:val>
                                            <p:strVal val="#ppt_h"/>
                                          </p:val>
                                        </p:tav>
                                        <p:tav tm="100000">
                                          <p:val>
                                            <p:strVal val="#ppt_h"/>
                                          </p:val>
                                        </p:tav>
                                      </p:tavLst>
                                    </p:anim>
                                    <p:animEffect transition="in" filter="fade">
                                      <p:cBhvr>
                                        <p:cTn id="9" dur="10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strVal val="#ppt_w*0.70"/>
                                          </p:val>
                                        </p:tav>
                                        <p:tav tm="100000">
                                          <p:val>
                                            <p:strVal val="#ppt_w"/>
                                          </p:val>
                                        </p:tav>
                                      </p:tavLst>
                                    </p:anim>
                                    <p:anim calcmode="lin" valueType="num">
                                      <p:cBhvr>
                                        <p:cTn id="15" dur="1000" fill="hold"/>
                                        <p:tgtEl>
                                          <p:spTgt spid="48"/>
                                        </p:tgtEl>
                                        <p:attrNameLst>
                                          <p:attrName>ppt_h</p:attrName>
                                        </p:attrNameLst>
                                      </p:cBhvr>
                                      <p:tavLst>
                                        <p:tav tm="0">
                                          <p:val>
                                            <p:strVal val="#ppt_h"/>
                                          </p:val>
                                        </p:tav>
                                        <p:tav tm="100000">
                                          <p:val>
                                            <p:strVal val="#ppt_h"/>
                                          </p:val>
                                        </p:tav>
                                      </p:tavLst>
                                    </p:anim>
                                    <p:animEffect transition="in" filter="fade">
                                      <p:cBhvr>
                                        <p:cTn id="16" dur="10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p:cTn id="21" dur="1000" fill="hold"/>
                                        <p:tgtEl>
                                          <p:spTgt spid="65"/>
                                        </p:tgtEl>
                                        <p:attrNameLst>
                                          <p:attrName>ppt_w</p:attrName>
                                        </p:attrNameLst>
                                      </p:cBhvr>
                                      <p:tavLst>
                                        <p:tav tm="0">
                                          <p:val>
                                            <p:strVal val="#ppt_w*0.70"/>
                                          </p:val>
                                        </p:tav>
                                        <p:tav tm="100000">
                                          <p:val>
                                            <p:strVal val="#ppt_w"/>
                                          </p:val>
                                        </p:tav>
                                      </p:tavLst>
                                    </p:anim>
                                    <p:anim calcmode="lin" valueType="num">
                                      <p:cBhvr>
                                        <p:cTn id="22" dur="1000" fill="hold"/>
                                        <p:tgtEl>
                                          <p:spTgt spid="65"/>
                                        </p:tgtEl>
                                        <p:attrNameLst>
                                          <p:attrName>ppt_h</p:attrName>
                                        </p:attrNameLst>
                                      </p:cBhvr>
                                      <p:tavLst>
                                        <p:tav tm="0">
                                          <p:val>
                                            <p:strVal val="#ppt_h"/>
                                          </p:val>
                                        </p:tav>
                                        <p:tav tm="100000">
                                          <p:val>
                                            <p:strVal val="#ppt_h"/>
                                          </p:val>
                                        </p:tav>
                                      </p:tavLst>
                                    </p:anim>
                                    <p:animEffect transition="in" filter="fade">
                                      <p:cBhvr>
                                        <p:cTn id="23" dur="10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1000" fill="hold"/>
                                        <p:tgtEl>
                                          <p:spTgt spid="55"/>
                                        </p:tgtEl>
                                        <p:attrNameLst>
                                          <p:attrName>ppt_w</p:attrName>
                                        </p:attrNameLst>
                                      </p:cBhvr>
                                      <p:tavLst>
                                        <p:tav tm="0">
                                          <p:val>
                                            <p:strVal val="#ppt_w*0.70"/>
                                          </p:val>
                                        </p:tav>
                                        <p:tav tm="100000">
                                          <p:val>
                                            <p:strVal val="#ppt_w"/>
                                          </p:val>
                                        </p:tav>
                                      </p:tavLst>
                                    </p:anim>
                                    <p:anim calcmode="lin" valueType="num">
                                      <p:cBhvr>
                                        <p:cTn id="29" dur="1000" fill="hold"/>
                                        <p:tgtEl>
                                          <p:spTgt spid="55"/>
                                        </p:tgtEl>
                                        <p:attrNameLst>
                                          <p:attrName>ppt_h</p:attrName>
                                        </p:attrNameLst>
                                      </p:cBhvr>
                                      <p:tavLst>
                                        <p:tav tm="0">
                                          <p:val>
                                            <p:strVal val="#ppt_h"/>
                                          </p:val>
                                        </p:tav>
                                        <p:tav tm="100000">
                                          <p:val>
                                            <p:strVal val="#ppt_h"/>
                                          </p:val>
                                        </p:tav>
                                      </p:tavLst>
                                    </p:anim>
                                    <p:animEffect transition="in" filter="fade">
                                      <p:cBhvr>
                                        <p:cTn id="30" dur="10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p:cTn id="35" dur="1000" fill="hold"/>
                                        <p:tgtEl>
                                          <p:spTgt spid="54"/>
                                        </p:tgtEl>
                                        <p:attrNameLst>
                                          <p:attrName>ppt_w</p:attrName>
                                        </p:attrNameLst>
                                      </p:cBhvr>
                                      <p:tavLst>
                                        <p:tav tm="0">
                                          <p:val>
                                            <p:strVal val="#ppt_w*0.70"/>
                                          </p:val>
                                        </p:tav>
                                        <p:tav tm="100000">
                                          <p:val>
                                            <p:strVal val="#ppt_w"/>
                                          </p:val>
                                        </p:tav>
                                      </p:tavLst>
                                    </p:anim>
                                    <p:anim calcmode="lin" valueType="num">
                                      <p:cBhvr>
                                        <p:cTn id="36" dur="1000" fill="hold"/>
                                        <p:tgtEl>
                                          <p:spTgt spid="54"/>
                                        </p:tgtEl>
                                        <p:attrNameLst>
                                          <p:attrName>ppt_h</p:attrName>
                                        </p:attrNameLst>
                                      </p:cBhvr>
                                      <p:tavLst>
                                        <p:tav tm="0">
                                          <p:val>
                                            <p:strVal val="#ppt_h"/>
                                          </p:val>
                                        </p:tav>
                                        <p:tav tm="100000">
                                          <p:val>
                                            <p:strVal val="#ppt_h"/>
                                          </p:val>
                                        </p:tav>
                                      </p:tavLst>
                                    </p:anim>
                                    <p:animEffect transition="in" filter="fade">
                                      <p:cBhvr>
                                        <p:cTn id="37" dur="10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1000" fill="hold"/>
                                        <p:tgtEl>
                                          <p:spTgt spid="61"/>
                                        </p:tgtEl>
                                        <p:attrNameLst>
                                          <p:attrName>ppt_w</p:attrName>
                                        </p:attrNameLst>
                                      </p:cBhvr>
                                      <p:tavLst>
                                        <p:tav tm="0">
                                          <p:val>
                                            <p:strVal val="#ppt_w*0.70"/>
                                          </p:val>
                                        </p:tav>
                                        <p:tav tm="100000">
                                          <p:val>
                                            <p:strVal val="#ppt_w"/>
                                          </p:val>
                                        </p:tav>
                                      </p:tavLst>
                                    </p:anim>
                                    <p:anim calcmode="lin" valueType="num">
                                      <p:cBhvr>
                                        <p:cTn id="43" dur="1000" fill="hold"/>
                                        <p:tgtEl>
                                          <p:spTgt spid="61"/>
                                        </p:tgtEl>
                                        <p:attrNameLst>
                                          <p:attrName>ppt_h</p:attrName>
                                        </p:attrNameLst>
                                      </p:cBhvr>
                                      <p:tavLst>
                                        <p:tav tm="0">
                                          <p:val>
                                            <p:strVal val="#ppt_h"/>
                                          </p:val>
                                        </p:tav>
                                        <p:tav tm="100000">
                                          <p:val>
                                            <p:strVal val="#ppt_h"/>
                                          </p:val>
                                        </p:tav>
                                      </p:tavLst>
                                    </p:anim>
                                    <p:animEffect transition="in" filter="fade">
                                      <p:cBhvr>
                                        <p:cTn id="44" dur="10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anim calcmode="lin" valueType="num">
                                      <p:cBhvr>
                                        <p:cTn id="49" dur="1000" fill="hold"/>
                                        <p:tgtEl>
                                          <p:spTgt spid="90"/>
                                        </p:tgtEl>
                                        <p:attrNameLst>
                                          <p:attrName>ppt_w</p:attrName>
                                        </p:attrNameLst>
                                      </p:cBhvr>
                                      <p:tavLst>
                                        <p:tav tm="0">
                                          <p:val>
                                            <p:strVal val="#ppt_w*0.70"/>
                                          </p:val>
                                        </p:tav>
                                        <p:tav tm="100000">
                                          <p:val>
                                            <p:strVal val="#ppt_w"/>
                                          </p:val>
                                        </p:tav>
                                      </p:tavLst>
                                    </p:anim>
                                    <p:anim calcmode="lin" valueType="num">
                                      <p:cBhvr>
                                        <p:cTn id="50" dur="1000" fill="hold"/>
                                        <p:tgtEl>
                                          <p:spTgt spid="90"/>
                                        </p:tgtEl>
                                        <p:attrNameLst>
                                          <p:attrName>ppt_h</p:attrName>
                                        </p:attrNameLst>
                                      </p:cBhvr>
                                      <p:tavLst>
                                        <p:tav tm="0">
                                          <p:val>
                                            <p:strVal val="#ppt_h"/>
                                          </p:val>
                                        </p:tav>
                                        <p:tav tm="100000">
                                          <p:val>
                                            <p:strVal val="#ppt_h"/>
                                          </p:val>
                                        </p:tav>
                                      </p:tavLst>
                                    </p:anim>
                                    <p:animEffect transition="in" filter="fade">
                                      <p:cBhvr>
                                        <p:cTn id="51" dur="1000"/>
                                        <p:tgtEl>
                                          <p:spTgt spid="90"/>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91"/>
                                        </p:tgtEl>
                                        <p:attrNameLst>
                                          <p:attrName>style.visibility</p:attrName>
                                        </p:attrNameLst>
                                      </p:cBhvr>
                                      <p:to>
                                        <p:strVal val="visible"/>
                                      </p:to>
                                    </p:set>
                                    <p:anim calcmode="lin" valueType="num">
                                      <p:cBhvr>
                                        <p:cTn id="56" dur="1000" fill="hold"/>
                                        <p:tgtEl>
                                          <p:spTgt spid="91"/>
                                        </p:tgtEl>
                                        <p:attrNameLst>
                                          <p:attrName>ppt_w</p:attrName>
                                        </p:attrNameLst>
                                      </p:cBhvr>
                                      <p:tavLst>
                                        <p:tav tm="0">
                                          <p:val>
                                            <p:strVal val="#ppt_w*0.70"/>
                                          </p:val>
                                        </p:tav>
                                        <p:tav tm="100000">
                                          <p:val>
                                            <p:strVal val="#ppt_w"/>
                                          </p:val>
                                        </p:tav>
                                      </p:tavLst>
                                    </p:anim>
                                    <p:anim calcmode="lin" valueType="num">
                                      <p:cBhvr>
                                        <p:cTn id="57" dur="1000" fill="hold"/>
                                        <p:tgtEl>
                                          <p:spTgt spid="91"/>
                                        </p:tgtEl>
                                        <p:attrNameLst>
                                          <p:attrName>ppt_h</p:attrName>
                                        </p:attrNameLst>
                                      </p:cBhvr>
                                      <p:tavLst>
                                        <p:tav tm="0">
                                          <p:val>
                                            <p:strVal val="#ppt_h"/>
                                          </p:val>
                                        </p:tav>
                                        <p:tav tm="100000">
                                          <p:val>
                                            <p:strVal val="#ppt_h"/>
                                          </p:val>
                                        </p:tav>
                                      </p:tavLst>
                                    </p:anim>
                                    <p:animEffect transition="in" filter="fade">
                                      <p:cBhvr>
                                        <p:cTn id="58" dur="1000"/>
                                        <p:tgtEl>
                                          <p:spTgt spid="91"/>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 calcmode="lin" valueType="num">
                                      <p:cBhvr>
                                        <p:cTn id="63" dur="1000" fill="hold"/>
                                        <p:tgtEl>
                                          <p:spTgt spid="62"/>
                                        </p:tgtEl>
                                        <p:attrNameLst>
                                          <p:attrName>ppt_w</p:attrName>
                                        </p:attrNameLst>
                                      </p:cBhvr>
                                      <p:tavLst>
                                        <p:tav tm="0">
                                          <p:val>
                                            <p:strVal val="#ppt_w*0.70"/>
                                          </p:val>
                                        </p:tav>
                                        <p:tav tm="100000">
                                          <p:val>
                                            <p:strVal val="#ppt_w"/>
                                          </p:val>
                                        </p:tav>
                                      </p:tavLst>
                                    </p:anim>
                                    <p:anim calcmode="lin" valueType="num">
                                      <p:cBhvr>
                                        <p:cTn id="64" dur="1000" fill="hold"/>
                                        <p:tgtEl>
                                          <p:spTgt spid="62"/>
                                        </p:tgtEl>
                                        <p:attrNameLst>
                                          <p:attrName>ppt_h</p:attrName>
                                        </p:attrNameLst>
                                      </p:cBhvr>
                                      <p:tavLst>
                                        <p:tav tm="0">
                                          <p:val>
                                            <p:strVal val="#ppt_h"/>
                                          </p:val>
                                        </p:tav>
                                        <p:tav tm="100000">
                                          <p:val>
                                            <p:strVal val="#ppt_h"/>
                                          </p:val>
                                        </p:tav>
                                      </p:tavLst>
                                    </p:anim>
                                    <p:animEffect transition="in" filter="fade">
                                      <p:cBhvr>
                                        <p:cTn id="65" dur="1000"/>
                                        <p:tgtEl>
                                          <p:spTgt spid="62"/>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p:cTn id="70" dur="1000" fill="hold"/>
                                        <p:tgtEl>
                                          <p:spTgt spid="89"/>
                                        </p:tgtEl>
                                        <p:attrNameLst>
                                          <p:attrName>ppt_w</p:attrName>
                                        </p:attrNameLst>
                                      </p:cBhvr>
                                      <p:tavLst>
                                        <p:tav tm="0">
                                          <p:val>
                                            <p:strVal val="#ppt_w*0.70"/>
                                          </p:val>
                                        </p:tav>
                                        <p:tav tm="100000">
                                          <p:val>
                                            <p:strVal val="#ppt_w"/>
                                          </p:val>
                                        </p:tav>
                                      </p:tavLst>
                                    </p:anim>
                                    <p:anim calcmode="lin" valueType="num">
                                      <p:cBhvr>
                                        <p:cTn id="71" dur="1000" fill="hold"/>
                                        <p:tgtEl>
                                          <p:spTgt spid="89"/>
                                        </p:tgtEl>
                                        <p:attrNameLst>
                                          <p:attrName>ppt_h</p:attrName>
                                        </p:attrNameLst>
                                      </p:cBhvr>
                                      <p:tavLst>
                                        <p:tav tm="0">
                                          <p:val>
                                            <p:strVal val="#ppt_h"/>
                                          </p:val>
                                        </p:tav>
                                        <p:tav tm="100000">
                                          <p:val>
                                            <p:strVal val="#ppt_h"/>
                                          </p:val>
                                        </p:tav>
                                      </p:tavLst>
                                    </p:anim>
                                    <p:animEffect transition="in" filter="fade">
                                      <p:cBhvr>
                                        <p:cTn id="72" dur="1000"/>
                                        <p:tgtEl>
                                          <p:spTgt spid="89"/>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1000" fill="hold"/>
                                        <p:tgtEl>
                                          <p:spTgt spid="66"/>
                                        </p:tgtEl>
                                        <p:attrNameLst>
                                          <p:attrName>ppt_w</p:attrName>
                                        </p:attrNameLst>
                                      </p:cBhvr>
                                      <p:tavLst>
                                        <p:tav tm="0">
                                          <p:val>
                                            <p:strVal val="#ppt_w*0.70"/>
                                          </p:val>
                                        </p:tav>
                                        <p:tav tm="100000">
                                          <p:val>
                                            <p:strVal val="#ppt_w"/>
                                          </p:val>
                                        </p:tav>
                                      </p:tavLst>
                                    </p:anim>
                                    <p:anim calcmode="lin" valueType="num">
                                      <p:cBhvr>
                                        <p:cTn id="78" dur="1000" fill="hold"/>
                                        <p:tgtEl>
                                          <p:spTgt spid="66"/>
                                        </p:tgtEl>
                                        <p:attrNameLst>
                                          <p:attrName>ppt_h</p:attrName>
                                        </p:attrNameLst>
                                      </p:cBhvr>
                                      <p:tavLst>
                                        <p:tav tm="0">
                                          <p:val>
                                            <p:strVal val="#ppt_h"/>
                                          </p:val>
                                        </p:tav>
                                        <p:tav tm="100000">
                                          <p:val>
                                            <p:strVal val="#ppt_h"/>
                                          </p:val>
                                        </p:tav>
                                      </p:tavLst>
                                    </p:anim>
                                    <p:animEffect transition="in" filter="fade">
                                      <p:cBhvr>
                                        <p:cTn id="79" dur="1000"/>
                                        <p:tgtEl>
                                          <p:spTgt spid="66"/>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12" fill="hold" nodeType="clickEffect">
                                  <p:stCondLst>
                                    <p:cond delay="4000"/>
                                  </p:stCondLst>
                                  <p:childTnLst>
                                    <p:set>
                                      <p:cBhvr>
                                        <p:cTn id="83" dur="1" fill="hold">
                                          <p:stCondLst>
                                            <p:cond delay="0"/>
                                          </p:stCondLst>
                                        </p:cTn>
                                        <p:tgtEl>
                                          <p:spTgt spid="63"/>
                                        </p:tgtEl>
                                        <p:attrNameLst>
                                          <p:attrName>style.visibility</p:attrName>
                                        </p:attrNameLst>
                                      </p:cBhvr>
                                      <p:to>
                                        <p:strVal val="visible"/>
                                      </p:to>
                                    </p:set>
                                    <p:anim calcmode="lin" valueType="num">
                                      <p:cBhvr additive="base">
                                        <p:cTn id="84" dur="3000" fill="hold"/>
                                        <p:tgtEl>
                                          <p:spTgt spid="63"/>
                                        </p:tgtEl>
                                        <p:attrNameLst>
                                          <p:attrName>ppt_x</p:attrName>
                                        </p:attrNameLst>
                                      </p:cBhvr>
                                      <p:tavLst>
                                        <p:tav tm="0">
                                          <p:val>
                                            <p:strVal val="0-#ppt_w/2"/>
                                          </p:val>
                                        </p:tav>
                                        <p:tav tm="100000">
                                          <p:val>
                                            <p:strVal val="#ppt_x"/>
                                          </p:val>
                                        </p:tav>
                                      </p:tavLst>
                                    </p:anim>
                                    <p:anim calcmode="lin" valueType="num">
                                      <p:cBhvr additive="base">
                                        <p:cTn id="85" dur="30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1000"/>
                                  </p:stCondLst>
                                  <p:childTnLst>
                                    <p:set>
                                      <p:cBhvr>
                                        <p:cTn id="89"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p:bldP spid="54" grpId="0"/>
      <p:bldP spid="55" grpId="0"/>
      <p:bldP spid="61" grpId="0"/>
      <p:bldP spid="65" grpId="0"/>
      <p:bldP spid="91" grpId="0"/>
      <p:bldP spid="81" grpId="0"/>
      <p:bldP spid="89" grpId="0"/>
      <p:bldP spid="90" grpId="0"/>
      <p:bldP spid="62" grpId="0"/>
      <p:bldP spid="6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p:cNvSpPr/>
          <p:nvPr/>
        </p:nvSpPr>
        <p:spPr>
          <a:xfrm>
            <a:off x="2247705" y="11456467"/>
            <a:ext cx="11894422" cy="1451488"/>
          </a:xfrm>
          <a:prstGeom prst="rect">
            <a:avLst/>
          </a:prstGeom>
        </p:spPr>
        <p:txBody>
          <a:bodyPr wrap="square">
            <a:spAutoFit/>
          </a:bodyPr>
          <a:lstStyle/>
          <a:p>
            <a:pPr lvl="0" eaLnBrk="0" fontAlgn="base" hangingPunct="0">
              <a:spcBef>
                <a:spcPct val="0"/>
              </a:spcBef>
            </a:pPr>
            <a:r>
              <a:rPr lang="en-US" sz="3072" dirty="0">
                <a:latin typeface="Arial Black" panose="020B0A04020102020204" pitchFamily="34" charset="0"/>
              </a:rPr>
              <a:t>Harvard University Global System</a:t>
            </a:r>
            <a:r>
              <a:rPr lang="en-US" sz="2688" spc="-58" dirty="0">
                <a:latin typeface="Arial Black" panose="020B0A04020102020204" pitchFamily="34" charset="0"/>
                <a:cs typeface="Arial" panose="020B0604020202020204" pitchFamily="34" charset="0"/>
              </a:rPr>
              <a:t>™</a:t>
            </a:r>
            <a:r>
              <a:rPr lang="en-US" sz="2688" dirty="0">
                <a:latin typeface="Arial Black" panose="020B0A04020102020204" pitchFamily="34" charset="0"/>
              </a:rPr>
              <a:t> </a:t>
            </a:r>
          </a:p>
          <a:p>
            <a:pPr eaLnBrk="0" fontAlgn="base" hangingPunct="0">
              <a:spcBef>
                <a:spcPct val="0"/>
              </a:spcBef>
            </a:pPr>
            <a:r>
              <a:rPr lang="en-US" altLang="en-US" sz="2688" dirty="0">
                <a:latin typeface="Arial Black" panose="020B0A04020102020204" pitchFamily="34" charset="0"/>
                <a:cs typeface="Times New Roman" panose="02020603050405020304" pitchFamily="18" charset="0"/>
              </a:rPr>
              <a:t>North America: Toll Free: 1-800-HARVARD or +1 819 772-7777 </a:t>
            </a:r>
            <a:br>
              <a:rPr lang="en-US" altLang="en-US" sz="2688" dirty="0">
                <a:latin typeface="Arial Black" panose="020B0A04020102020204" pitchFamily="34" charset="0"/>
                <a:cs typeface="Times New Roman" panose="02020603050405020304" pitchFamily="18" charset="0"/>
              </a:rPr>
            </a:br>
            <a:r>
              <a:rPr lang="en-US" sz="2688" dirty="0">
                <a:latin typeface="Arial Black" panose="020B0A04020102020204" pitchFamily="34" charset="0"/>
              </a:rPr>
              <a:t>Europe : +33 7 68 47 23 11 </a:t>
            </a:r>
            <a:r>
              <a:rPr lang="en-US" altLang="en-US" sz="3072" dirty="0">
                <a:solidFill>
                  <a:srgbClr val="C0000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a:t>
            </a:r>
            <a:r>
              <a:rPr lang="en-US" altLang="en-US" sz="2688" dirty="0">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 </a:t>
            </a:r>
            <a:r>
              <a:rPr lang="en-US" sz="2688" dirty="0">
                <a:latin typeface="Arial Black" panose="020B0A04020102020204" pitchFamily="34" charset="0"/>
              </a:rPr>
              <a:t>rsvp@eharvard.org </a:t>
            </a:r>
            <a:endParaRPr lang="en-US" sz="2688" baseline="30000" dirty="0">
              <a:latin typeface="Arial Black" panose="020B0A04020102020204" pitchFamily="34" charset="0"/>
            </a:endParaRPr>
          </a:p>
        </p:txBody>
      </p:sp>
      <p:sp>
        <p:nvSpPr>
          <p:cNvPr id="23" name="Rectangle 1"/>
          <p:cNvSpPr>
            <a:spLocks noChangeArrowheads="1"/>
          </p:cNvSpPr>
          <p:nvPr/>
        </p:nvSpPr>
        <p:spPr bwMode="auto">
          <a:xfrm>
            <a:off x="89" y="839243"/>
            <a:ext cx="22714953" cy="7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4608"/>
              </a:lnSpc>
            </a:pPr>
            <a:r>
              <a:rPr lang="en-US" altLang="en-US" sz="3800" spc="-230" dirty="0">
                <a:solidFill>
                  <a:srgbClr val="C00000"/>
                </a:solidFill>
                <a:latin typeface="Arial Black" panose="020B0A04020102020204" pitchFamily="34" charset="0"/>
                <a:cs typeface="Times New Roman" panose="02020603050405020304" pitchFamily="18" charset="0"/>
              </a:rPr>
              <a:t>From </a:t>
            </a:r>
            <a:r>
              <a:rPr lang="en-US" altLang="en-US" sz="3800" spc="-230" dirty="0" smtClean="0">
                <a:solidFill>
                  <a:srgbClr val="C00000"/>
                </a:solidFill>
                <a:latin typeface="Arial Black" panose="020B0A04020102020204" pitchFamily="34" charset="0"/>
                <a:cs typeface="Times New Roman" panose="02020603050405020304" pitchFamily="18" charset="0"/>
              </a:rPr>
              <a:t>the Factional-Intelligence Tools to the Power-Dynamics’ Template and </a:t>
            </a:r>
            <a:r>
              <a:rPr lang="en-US" altLang="en-US" sz="3800" spc="-230" dirty="0">
                <a:solidFill>
                  <a:srgbClr val="C00000"/>
                </a:solidFill>
                <a:latin typeface="Arial Black" panose="020B0A04020102020204" pitchFamily="34" charset="0"/>
                <a:cs typeface="Times New Roman" panose="02020603050405020304" pitchFamily="18" charset="0"/>
              </a:rPr>
              <a:t>Strategy Design </a:t>
            </a:r>
          </a:p>
        </p:txBody>
      </p:sp>
      <p:sp>
        <p:nvSpPr>
          <p:cNvPr id="2" name="Rectangle 1"/>
          <p:cNvSpPr/>
          <p:nvPr/>
        </p:nvSpPr>
        <p:spPr>
          <a:xfrm>
            <a:off x="14819984" y="11929189"/>
            <a:ext cx="7943824" cy="919611"/>
          </a:xfrm>
          <a:prstGeom prst="rect">
            <a:avLst/>
          </a:prstGeom>
        </p:spPr>
        <p:txBody>
          <a:bodyPr wrap="square">
            <a:spAutoFit/>
          </a:bodyPr>
          <a:lstStyle/>
          <a:p>
            <a:r>
              <a:rPr lang="en-US" altLang="en-US" sz="2688" dirty="0"/>
              <a:t>© Alain Paul Martin, 2023.   All rights reserved.</a:t>
            </a:r>
          </a:p>
          <a:p>
            <a:r>
              <a:rPr lang="en-US" altLang="en-US" sz="2688" dirty="0"/>
              <a:t>    We train trainers and license users.</a:t>
            </a:r>
            <a:endParaRPr lang="en-US" dirty="0"/>
          </a:p>
        </p:txBody>
      </p:sp>
      <p:sp>
        <p:nvSpPr>
          <p:cNvPr id="68" name="Rectangle 1"/>
          <p:cNvSpPr>
            <a:spLocks noChangeArrowheads="1"/>
          </p:cNvSpPr>
          <p:nvPr/>
        </p:nvSpPr>
        <p:spPr bwMode="auto">
          <a:xfrm>
            <a:off x="89" y="209316"/>
            <a:ext cx="23407511" cy="7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4608"/>
              </a:lnSpc>
            </a:pPr>
            <a:r>
              <a:rPr lang="en-US" altLang="en-US" sz="4992" dirty="0">
                <a:latin typeface="Arial Black" panose="020B0A04020102020204" pitchFamily="34" charset="0"/>
                <a:cs typeface="Times New Roman" panose="02020603050405020304" pitchFamily="18" charset="0"/>
              </a:rPr>
              <a:t>Alain Paul Martin’s Stakeholder Dynamics</a:t>
            </a:r>
            <a:r>
              <a:rPr lang="en-US" sz="5376" spc="-58" dirty="0">
                <a:latin typeface="Arial Black" panose="020B0A04020102020204" pitchFamily="34" charset="0"/>
                <a:cs typeface="Arial" panose="020B0604020202020204" pitchFamily="34" charset="0"/>
              </a:rPr>
              <a:t>™  </a:t>
            </a:r>
            <a:r>
              <a:rPr lang="en-US" altLang="en-US" sz="4608" dirty="0">
                <a:latin typeface="Arial Black" panose="020B0A04020102020204" pitchFamily="34" charset="0"/>
                <a:cs typeface="Times New Roman" panose="02020603050405020304" pitchFamily="18" charset="0"/>
              </a:rPr>
              <a:t>–  Excerpt 3/9</a:t>
            </a:r>
            <a:endParaRPr lang="en-US" altLang="en-US" sz="4224" spc="-192" dirty="0">
              <a:latin typeface="Arial Black" panose="020B0A04020102020204" pitchFamily="34" charset="0"/>
              <a:cs typeface="Times New Roman" panose="02020603050405020304" pitchFamily="18" charset="0"/>
            </a:endParaRPr>
          </a:p>
        </p:txBody>
      </p:sp>
      <p:grpSp>
        <p:nvGrpSpPr>
          <p:cNvPr id="63" name="Group 62"/>
          <p:cNvGrpSpPr/>
          <p:nvPr/>
        </p:nvGrpSpPr>
        <p:grpSpPr>
          <a:xfrm>
            <a:off x="296145" y="10788082"/>
            <a:ext cx="1855580" cy="2046066"/>
            <a:chOff x="154203" y="5619064"/>
            <a:chExt cx="966495" cy="1065711"/>
          </a:xfrm>
        </p:grpSpPr>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03" y="5773145"/>
              <a:ext cx="916504" cy="911630"/>
            </a:xfrm>
            <a:prstGeom prst="rect">
              <a:avLst/>
            </a:prstGeom>
          </p:spPr>
        </p:pic>
        <p:sp>
          <p:nvSpPr>
            <p:cNvPr id="74" name="Rectangle 73"/>
            <p:cNvSpPr/>
            <p:nvPr/>
          </p:nvSpPr>
          <p:spPr>
            <a:xfrm>
              <a:off x="870885" y="5619064"/>
              <a:ext cx="249813" cy="192370"/>
            </a:xfrm>
            <a:prstGeom prst="rect">
              <a:avLst/>
            </a:prstGeom>
          </p:spPr>
          <p:txBody>
            <a:bodyPr wrap="none">
              <a:spAutoFit/>
            </a:bodyPr>
            <a:lstStyle/>
            <a:p>
              <a:r>
                <a:rPr lang="en-US" dirty="0" smtClean="0">
                  <a:latin typeface="Arial" panose="020B0604020202020204" pitchFamily="34" charset="0"/>
                </a:rPr>
                <a:t>™ </a:t>
              </a:r>
              <a:endParaRPr lang="en-US" dirty="0"/>
            </a:p>
          </p:txBody>
        </p:sp>
      </p:grpSp>
      <p:sp>
        <p:nvSpPr>
          <p:cNvPr id="49" name="Rectangle 1"/>
          <p:cNvSpPr>
            <a:spLocks noChangeArrowheads="1"/>
          </p:cNvSpPr>
          <p:nvPr/>
        </p:nvSpPr>
        <p:spPr bwMode="auto">
          <a:xfrm>
            <a:off x="325172" y="3357456"/>
            <a:ext cx="22389870" cy="287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marL="551660" indent="-551660" algn="just">
              <a:lnSpc>
                <a:spcPts val="4224"/>
              </a:lnSpc>
              <a:spcAft>
                <a:spcPts val="1152"/>
              </a:spcAft>
            </a:pPr>
            <a:r>
              <a:rPr lang="en-US" altLang="en-US" sz="3840" spc="-192" dirty="0">
                <a:solidFill>
                  <a:srgbClr val="C00000"/>
                </a:solidFill>
                <a:latin typeface="Arial Black" panose="020B0A04020102020204" pitchFamily="34" charset="0"/>
                <a:cs typeface="Times New Roman" panose="02020603050405020304" pitchFamily="18" charset="0"/>
              </a:rPr>
              <a:t>2.</a:t>
            </a:r>
            <a:r>
              <a:rPr lang="en-US" altLang="en-US" sz="3840" spc="-192" dirty="0">
                <a:cs typeface="Times New Roman" panose="02020603050405020304" pitchFamily="18" charset="0"/>
              </a:rPr>
              <a:t> </a:t>
            </a:r>
            <a:r>
              <a:rPr lang="en-US" altLang="en-US" sz="3800" spc="-220" dirty="0">
                <a:cs typeface="Times New Roman" panose="02020603050405020304" pitchFamily="18" charset="0"/>
              </a:rPr>
              <a:t>Team-up to regularly </a:t>
            </a:r>
            <a:r>
              <a:rPr lang="en-US" altLang="en-US" sz="3800" spc="-220" dirty="0">
                <a:solidFill>
                  <a:srgbClr val="C00000"/>
                </a:solidFill>
                <a:latin typeface="Arial Black" panose="020B0A04020102020204" pitchFamily="34" charset="0"/>
                <a:cs typeface="Times New Roman" panose="02020603050405020304" pitchFamily="18" charset="0"/>
              </a:rPr>
              <a:t>validate the stakeholders’ perceptions</a:t>
            </a:r>
            <a:r>
              <a:rPr lang="en-US" altLang="en-US" sz="3800" spc="-220" dirty="0">
                <a:cs typeface="Times New Roman" panose="02020603050405020304" pitchFamily="18" charset="0"/>
              </a:rPr>
              <a:t>, which we</a:t>
            </a:r>
            <a:r>
              <a:rPr lang="en-US" altLang="en-US" sz="3800" spc="-220" dirty="0">
                <a:cs typeface="Arial" panose="020B0604020202020204" pitchFamily="34" charset="0"/>
              </a:rPr>
              <a:t> can only ignore, at our goals’ </a:t>
            </a:r>
            <a:r>
              <a:rPr lang="en-US" altLang="en-US" sz="3800" spc="-190" dirty="0">
                <a:cs typeface="Arial" panose="020B0604020202020204" pitchFamily="34" charset="0"/>
              </a:rPr>
              <a:t>peril. P</a:t>
            </a:r>
            <a:r>
              <a:rPr lang="en-US" altLang="en-US" sz="3800" spc="-190" dirty="0" smtClean="0">
                <a:cs typeface="Arial" panose="020B0604020202020204" pitchFamily="34" charset="0"/>
              </a:rPr>
              <a:t>erceptions </a:t>
            </a:r>
            <a:r>
              <a:rPr lang="en-US" altLang="en-US" sz="3800" spc="-190" dirty="0">
                <a:cs typeface="Arial" panose="020B0604020202020204" pitchFamily="34" charset="0"/>
              </a:rPr>
              <a:t>(of our honesty, commitment, mission, goals, deliverables…) change over time, within </a:t>
            </a:r>
            <a:r>
              <a:rPr lang="en-US" altLang="en-US" sz="3800" spc="-120" dirty="0">
                <a:cs typeface="Arial" panose="020B0604020202020204" pitchFamily="34" charset="0"/>
              </a:rPr>
              <a:t>and across issues. They fluctuate with stakeholder’s interests, skills,  biases, surprise events, </a:t>
            </a:r>
            <a:r>
              <a:rPr lang="en-US" altLang="en-US" sz="3800" spc="-120" dirty="0" smtClean="0">
                <a:cs typeface="Arial" panose="020B0604020202020204" pitchFamily="34" charset="0"/>
              </a:rPr>
              <a:t>fears, </a:t>
            </a:r>
            <a:r>
              <a:rPr lang="en-US" altLang="en-US" sz="3800" spc="-200" dirty="0">
                <a:cs typeface="Arial" panose="020B0604020202020204" pitchFamily="34" charset="0"/>
              </a:rPr>
              <a:t>beliefs (overconfidence, </a:t>
            </a:r>
            <a:r>
              <a:rPr lang="en-US" altLang="en-US" sz="3800" spc="-200" dirty="0" smtClean="0">
                <a:cs typeface="Arial" panose="020B0604020202020204" pitchFamily="34" charset="0"/>
              </a:rPr>
              <a:t>delusions), </a:t>
            </a:r>
            <a:r>
              <a:rPr lang="en-US" altLang="en-US" sz="3800" spc="-200" dirty="0">
                <a:cs typeface="Arial" panose="020B0604020202020204" pitchFamily="34" charset="0"/>
              </a:rPr>
              <a:t>precedents </a:t>
            </a:r>
            <a:r>
              <a:rPr lang="en-US" altLang="en-US" sz="3800" spc="-200" dirty="0" smtClean="0">
                <a:cs typeface="Arial" panose="020B0604020202020204" pitchFamily="34" charset="0"/>
              </a:rPr>
              <a:t>(power </a:t>
            </a:r>
            <a:r>
              <a:rPr lang="en-US" altLang="en-US" sz="3800" spc="-200" dirty="0">
                <a:cs typeface="Arial" panose="020B0604020202020204" pitchFamily="34" charset="0"/>
              </a:rPr>
              <a:t>abuse, </a:t>
            </a:r>
            <a:r>
              <a:rPr lang="en-US" altLang="en-US" sz="3800" spc="-200" dirty="0" smtClean="0">
                <a:cs typeface="Arial" panose="020B0604020202020204" pitchFamily="34" charset="0"/>
              </a:rPr>
              <a:t>disinformation, corruption…) </a:t>
            </a:r>
            <a:r>
              <a:rPr lang="en-US" altLang="en-US" sz="3800" spc="-200" dirty="0">
                <a:cs typeface="Arial" panose="020B0604020202020204" pitchFamily="34" charset="0"/>
              </a:rPr>
              <a:t>and our own </a:t>
            </a:r>
            <a:r>
              <a:rPr lang="en-US" altLang="en-US" sz="3800" spc="-200" dirty="0" smtClean="0">
                <a:cs typeface="Arial" panose="020B0604020202020204" pitchFamily="34" charset="0"/>
              </a:rPr>
              <a:t>track record, </a:t>
            </a:r>
            <a:r>
              <a:rPr lang="en-US" altLang="en-US" sz="3800" spc="-200" dirty="0">
                <a:cs typeface="Arial" panose="020B0604020202020204" pitchFamily="34" charset="0"/>
              </a:rPr>
              <a:t>integrity, fair play and biases. All perceptions are prone to blind spots, especially </a:t>
            </a:r>
            <a:r>
              <a:rPr lang="en-US" altLang="en-US" sz="3800" spc="-200" dirty="0" smtClean="0">
                <a:cs typeface="Arial" panose="020B0604020202020204" pitchFamily="34" charset="0"/>
              </a:rPr>
              <a:t>F8-F9.</a:t>
            </a:r>
            <a:endParaRPr lang="en-US" altLang="en-US" sz="3800" spc="-200" dirty="0">
              <a:cs typeface="Arial" panose="020B0604020202020204" pitchFamily="34" charset="0"/>
            </a:endParaRPr>
          </a:p>
        </p:txBody>
      </p:sp>
      <p:sp>
        <p:nvSpPr>
          <p:cNvPr id="58" name="Rectangle 1"/>
          <p:cNvSpPr>
            <a:spLocks noChangeArrowheads="1"/>
          </p:cNvSpPr>
          <p:nvPr/>
        </p:nvSpPr>
        <p:spPr bwMode="auto">
          <a:xfrm>
            <a:off x="336144" y="7884661"/>
            <a:ext cx="22267230" cy="287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just">
              <a:lnSpc>
                <a:spcPts val="4224"/>
              </a:lnSpc>
              <a:spcAft>
                <a:spcPts val="2304"/>
              </a:spcAft>
            </a:pPr>
            <a:r>
              <a:rPr lang="en-US" altLang="en-US" sz="3763" spc="-250" dirty="0">
                <a:cs typeface="Arial" panose="020B0604020202020204" pitchFamily="34" charset="0"/>
              </a:rPr>
              <a:t>Armed with such intelligence and HUGS tools (Innovation Template), we can seek insightful questions, creative </a:t>
            </a:r>
            <a:r>
              <a:rPr lang="en-US" altLang="en-US" sz="3763" spc="-230" dirty="0">
                <a:cs typeface="Arial" panose="020B0604020202020204" pitchFamily="34" charset="0"/>
              </a:rPr>
              <a:t>options (expand the pie) for </a:t>
            </a:r>
            <a:r>
              <a:rPr lang="en-US" altLang="en-US" sz="3763" spc="-230" dirty="0" smtClean="0">
                <a:solidFill>
                  <a:srgbClr val="C00000"/>
                </a:solidFill>
                <a:latin typeface="Arial Black" panose="020B0A04020102020204" pitchFamily="34" charset="0"/>
                <a:cs typeface="Arial" panose="020B0604020202020204" pitchFamily="34" charset="0"/>
              </a:rPr>
              <a:t>the best </a:t>
            </a:r>
            <a:r>
              <a:rPr lang="en-US" altLang="en-US" sz="3763" spc="-230" dirty="0" smtClean="0">
                <a:solidFill>
                  <a:srgbClr val="C00000"/>
                </a:solidFill>
                <a:latin typeface="Arial Black" panose="020B0A04020102020204" pitchFamily="34" charset="0"/>
                <a:cs typeface="Times New Roman" panose="02020603050405020304" pitchFamily="18" charset="0"/>
              </a:rPr>
              <a:t>strategy </a:t>
            </a:r>
            <a:r>
              <a:rPr lang="en-US" altLang="en-US" sz="3763" spc="-230" dirty="0">
                <a:cs typeface="Times New Roman" panose="02020603050405020304" pitchFamily="18" charset="0"/>
              </a:rPr>
              <a:t>to address</a:t>
            </a:r>
            <a:r>
              <a:rPr lang="en-US" altLang="en-US" sz="3763" spc="-230" dirty="0">
                <a:cs typeface="Arial" panose="020B0604020202020204" pitchFamily="34" charset="0"/>
              </a:rPr>
              <a:t> mutual interests, misperceptions, timing and </a:t>
            </a:r>
            <a:r>
              <a:rPr lang="en-US" altLang="en-US" sz="3763" spc="-250" dirty="0">
                <a:cs typeface="Arial" panose="020B0604020202020204" pitchFamily="34" charset="0"/>
              </a:rPr>
              <a:t>risks, incl. residual risks. Complacency and surprise events may pull the players down on the F-scale. Consider </a:t>
            </a:r>
            <a:r>
              <a:rPr lang="en-US" altLang="en-US" sz="3763" spc="-230" dirty="0">
                <a:cs typeface="Arial" panose="020B0604020202020204" pitchFamily="34" charset="0"/>
              </a:rPr>
              <a:t>ascending moves (e.g. from F4-F5 to F3-F2) by selective engagement, building trust with a demonstrated commitment to partnership… Such antigravity moves can turn todays’ foes into either ad-hoc or lasting allies.</a:t>
            </a:r>
          </a:p>
        </p:txBody>
      </p:sp>
      <p:sp>
        <p:nvSpPr>
          <p:cNvPr id="15" name="Rectangle 1"/>
          <p:cNvSpPr>
            <a:spLocks noChangeArrowheads="1"/>
          </p:cNvSpPr>
          <p:nvPr/>
        </p:nvSpPr>
        <p:spPr bwMode="auto">
          <a:xfrm>
            <a:off x="325171" y="2689697"/>
            <a:ext cx="22087310" cy="74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marL="548611" indent="-548611" algn="just">
              <a:lnSpc>
                <a:spcPts val="4416"/>
              </a:lnSpc>
              <a:spcAft>
                <a:spcPts val="2304"/>
              </a:spcAft>
            </a:pPr>
            <a:r>
              <a:rPr lang="en-US" altLang="en-US" sz="3840" spc="-192" dirty="0">
                <a:solidFill>
                  <a:srgbClr val="C00000"/>
                </a:solidFill>
                <a:latin typeface="Arial Black" panose="020B0A04020102020204" pitchFamily="34" charset="0"/>
                <a:cs typeface="Times New Roman" panose="02020603050405020304" pitchFamily="18" charset="0"/>
              </a:rPr>
              <a:t>1. </a:t>
            </a:r>
            <a:r>
              <a:rPr lang="en-US" altLang="en-US" sz="3800" spc="-320" dirty="0">
                <a:solidFill>
                  <a:srgbClr val="C00000"/>
                </a:solidFill>
                <a:latin typeface="Arial Black" panose="020B0A04020102020204" pitchFamily="34" charset="0"/>
                <a:cs typeface="Times New Roman" panose="02020603050405020304" pitchFamily="18" charset="0"/>
              </a:rPr>
              <a:t>Unveil </a:t>
            </a:r>
            <a:r>
              <a:rPr lang="en-US" altLang="en-US" sz="3800" spc="-320" dirty="0" smtClean="0">
                <a:solidFill>
                  <a:srgbClr val="C00000"/>
                </a:solidFill>
                <a:latin typeface="Arial Black" panose="020B0A04020102020204" pitchFamily="34" charset="0"/>
                <a:cs typeface="Times New Roman" panose="02020603050405020304" pitchFamily="18" charset="0"/>
              </a:rPr>
              <a:t>&amp; </a:t>
            </a:r>
            <a:r>
              <a:rPr lang="en-US" altLang="en-US" sz="3800" spc="-320" dirty="0">
                <a:solidFill>
                  <a:srgbClr val="C00000"/>
                </a:solidFill>
                <a:latin typeface="Arial Black" panose="020B0A04020102020204" pitchFamily="34" charset="0"/>
                <a:cs typeface="Times New Roman" panose="02020603050405020304" pitchFamily="18" charset="0"/>
              </a:rPr>
              <a:t>characterize the </a:t>
            </a:r>
            <a:r>
              <a:rPr lang="en-US" altLang="en-US" sz="3800" spc="-320" dirty="0" smtClean="0">
                <a:solidFill>
                  <a:srgbClr val="C00000"/>
                </a:solidFill>
                <a:latin typeface="Arial Black" panose="020B0A04020102020204" pitchFamily="34" charset="0"/>
                <a:cs typeface="Times New Roman" panose="02020603050405020304" pitchFamily="18" charset="0"/>
              </a:rPr>
              <a:t>unknowns. </a:t>
            </a:r>
            <a:r>
              <a:rPr lang="en-US" altLang="en-US" sz="3820" spc="-320" dirty="0" smtClean="0">
                <a:cs typeface="Times New Roman" panose="02020603050405020304" pitchFamily="18" charset="0"/>
              </a:rPr>
              <a:t>Attend our free webinar: </a:t>
            </a:r>
            <a:r>
              <a:rPr lang="en-US" altLang="en-US" sz="3820" i="1" spc="-320" dirty="0" smtClean="0">
                <a:cs typeface="Times New Roman" panose="02020603050405020304" pitchFamily="18" charset="0"/>
              </a:rPr>
              <a:t>The Stakeholders’ Engagement</a:t>
            </a:r>
            <a:r>
              <a:rPr lang="en-US" altLang="en-US" sz="3820" spc="-320" dirty="0">
                <a:cs typeface="Times New Roman" panose="02020603050405020304" pitchFamily="18" charset="0"/>
              </a:rPr>
              <a:t> </a:t>
            </a:r>
            <a:r>
              <a:rPr lang="en-US" altLang="en-US" sz="3820" spc="-320" dirty="0" smtClean="0">
                <a:cs typeface="Times New Roman" panose="02020603050405020304" pitchFamily="18" charset="0"/>
              </a:rPr>
              <a:t>Prism™.</a:t>
            </a:r>
            <a:endParaRPr lang="en-US" altLang="en-US" sz="3820" spc="-320" dirty="0">
              <a:cs typeface="Times New Roman" panose="02020603050405020304" pitchFamily="18" charset="0"/>
            </a:endParaRPr>
          </a:p>
        </p:txBody>
      </p:sp>
      <p:sp>
        <p:nvSpPr>
          <p:cNvPr id="14" name="Rectangle 1"/>
          <p:cNvSpPr>
            <a:spLocks noChangeArrowheads="1"/>
          </p:cNvSpPr>
          <p:nvPr/>
        </p:nvSpPr>
        <p:spPr bwMode="auto">
          <a:xfrm>
            <a:off x="325171" y="6141570"/>
            <a:ext cx="22087310" cy="17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marL="548611" indent="-548611" algn="just">
              <a:lnSpc>
                <a:spcPts val="4224"/>
              </a:lnSpc>
              <a:spcAft>
                <a:spcPts val="2304"/>
              </a:spcAft>
            </a:pPr>
            <a:r>
              <a:rPr lang="fr-CA" altLang="en-US" sz="3840" spc="-192" dirty="0">
                <a:solidFill>
                  <a:srgbClr val="C00000"/>
                </a:solidFill>
                <a:latin typeface="Arial Black" panose="020B0A04020102020204" pitchFamily="34" charset="0"/>
                <a:cs typeface="Times New Roman" panose="02020603050405020304" pitchFamily="18" charset="0"/>
              </a:rPr>
              <a:t>3. </a:t>
            </a:r>
            <a:r>
              <a:rPr lang="fr-FR" altLang="en-US" sz="3840" spc="-192" dirty="0" err="1">
                <a:cs typeface="Times New Roman" panose="02020603050405020304" pitchFamily="18" charset="0"/>
              </a:rPr>
              <a:t>We</a:t>
            </a:r>
            <a:r>
              <a:rPr lang="fr-FR" altLang="en-US" spc="-192" dirty="0">
                <a:cs typeface="Times New Roman" panose="02020603050405020304" pitchFamily="18" charset="0"/>
              </a:rPr>
              <a:t> </a:t>
            </a:r>
            <a:r>
              <a:rPr lang="fr-FR" altLang="en-US" sz="3840" spc="-192" dirty="0">
                <a:cs typeface="Times New Roman" panose="02020603050405020304" pitchFamily="18" charset="0"/>
              </a:rPr>
              <a:t>must probe </a:t>
            </a:r>
            <a:r>
              <a:rPr lang="fr-FR" altLang="en-US" sz="3840" spc="-192" dirty="0" err="1">
                <a:cs typeface="Times New Roman" panose="02020603050405020304" pitchFamily="18" charset="0"/>
              </a:rPr>
              <a:t>which</a:t>
            </a:r>
            <a:r>
              <a:rPr lang="fr-FR" altLang="en-US" sz="3840" spc="-192" dirty="0">
                <a:cs typeface="Times New Roman" panose="02020603050405020304" pitchFamily="18" charset="0"/>
              </a:rPr>
              <a:t> </a:t>
            </a:r>
            <a:r>
              <a:rPr lang="fr-FR" altLang="en-US" sz="3840" spc="-192" dirty="0" err="1">
                <a:cs typeface="Times New Roman" panose="02020603050405020304" pitchFamily="18" charset="0"/>
              </a:rPr>
              <a:t>stakeholders</a:t>
            </a:r>
            <a:r>
              <a:rPr lang="fr-FR" altLang="en-US" sz="3840" spc="-192" dirty="0">
                <a:cs typeface="Times New Roman" panose="02020603050405020304" pitchFamily="18" charset="0"/>
              </a:rPr>
              <a:t>, and </a:t>
            </a:r>
            <a:r>
              <a:rPr lang="fr-FR" altLang="en-US" sz="3840" spc="-192" dirty="0" err="1">
                <a:cs typeface="Times New Roman" panose="02020603050405020304" pitchFamily="18" charset="0"/>
              </a:rPr>
              <a:t>other</a:t>
            </a:r>
            <a:r>
              <a:rPr lang="fr-FR" altLang="en-US" sz="3840" spc="-192" dirty="0">
                <a:cs typeface="Times New Roman" panose="02020603050405020304" pitchFamily="18" charset="0"/>
              </a:rPr>
              <a:t> </a:t>
            </a:r>
            <a:r>
              <a:rPr lang="fr-FR" altLang="en-US" sz="3840" spc="-192" dirty="0" err="1">
                <a:cs typeface="Times New Roman" panose="02020603050405020304" pitchFamily="18" charset="0"/>
              </a:rPr>
              <a:t>players</a:t>
            </a:r>
            <a:r>
              <a:rPr lang="fr-FR" altLang="en-US" sz="3840" spc="-192" dirty="0">
                <a:cs typeface="Times New Roman" panose="02020603050405020304" pitchFamily="18" charset="0"/>
              </a:rPr>
              <a:t> </a:t>
            </a:r>
            <a:r>
              <a:rPr lang="fr-FR" altLang="en-US" sz="3840" spc="-192" dirty="0" err="1">
                <a:cs typeface="Times New Roman" panose="02020603050405020304" pitchFamily="18" charset="0"/>
              </a:rPr>
              <a:t>outside</a:t>
            </a:r>
            <a:r>
              <a:rPr lang="fr-FR" altLang="en-US" sz="3840" spc="-192" dirty="0">
                <a:cs typeface="Times New Roman" panose="02020603050405020304" pitchFamily="18" charset="0"/>
              </a:rPr>
              <a:t> the F-</a:t>
            </a:r>
            <a:r>
              <a:rPr lang="fr-FR" altLang="en-US" sz="3840" spc="-192" dirty="0" err="1">
                <a:cs typeface="Times New Roman" panose="02020603050405020304" pitchFamily="18" charset="0"/>
              </a:rPr>
              <a:t>Scale</a:t>
            </a:r>
            <a:r>
              <a:rPr lang="fr-FR" altLang="en-US" sz="3840" spc="-192" dirty="0">
                <a:cs typeface="Times New Roman" panose="02020603050405020304" pitchFamily="18" charset="0"/>
              </a:rPr>
              <a:t> </a:t>
            </a:r>
            <a:r>
              <a:rPr lang="fr-FR" altLang="en-US" sz="3840" spc="-192" dirty="0" err="1">
                <a:cs typeface="Times New Roman" panose="02020603050405020304" pitchFamily="18" charset="0"/>
              </a:rPr>
              <a:t>echosystem</a:t>
            </a:r>
            <a:r>
              <a:rPr lang="fr-FR" altLang="en-US" sz="3840" spc="-192" dirty="0">
                <a:cs typeface="Times New Roman" panose="02020603050405020304" pitchFamily="18" charset="0"/>
              </a:rPr>
              <a:t> but </a:t>
            </a:r>
            <a:r>
              <a:rPr lang="fr-FR" altLang="en-US" sz="3840" spc="-192" dirty="0" err="1">
                <a:cs typeface="Times New Roman" panose="02020603050405020304" pitchFamily="18" charset="0"/>
              </a:rPr>
              <a:t>within</a:t>
            </a:r>
            <a:r>
              <a:rPr lang="fr-FR" altLang="en-US" sz="3840" spc="-192" dirty="0">
                <a:cs typeface="Times New Roman" panose="02020603050405020304" pitchFamily="18" charset="0"/>
              </a:rPr>
              <a:t> </a:t>
            </a:r>
            <a:r>
              <a:rPr lang="fr-FR" altLang="en-US" sz="3840" spc="-250" dirty="0" err="1">
                <a:cs typeface="Times New Roman" panose="02020603050405020304" pitchFamily="18" charset="0"/>
              </a:rPr>
              <a:t>reach</a:t>
            </a:r>
            <a:r>
              <a:rPr lang="fr-FR" altLang="en-US" sz="3840" spc="-250" dirty="0">
                <a:cs typeface="Times New Roman" panose="02020603050405020304" pitchFamily="18" charset="0"/>
              </a:rPr>
              <a:t>, have </a:t>
            </a:r>
            <a:r>
              <a:rPr lang="fr-FR" altLang="en-US" sz="3840" spc="-250" dirty="0" smtClean="0">
                <a:solidFill>
                  <a:srgbClr val="C00000"/>
                </a:solidFill>
                <a:latin typeface="Arial Black" panose="020B0A04020102020204" pitchFamily="34" charset="0"/>
                <a:cs typeface="Times New Roman" panose="02020603050405020304" pitchFamily="18" charset="0"/>
              </a:rPr>
              <a:t>the power</a:t>
            </a:r>
            <a:r>
              <a:rPr lang="fr-FR" altLang="en-US" sz="3264" spc="-250" dirty="0" smtClean="0">
                <a:solidFill>
                  <a:srgbClr val="C00000"/>
                </a:solidFill>
                <a:latin typeface="Arial Black" panose="020B0A04020102020204" pitchFamily="34" charset="0"/>
                <a:cs typeface="Times New Roman" panose="02020603050405020304" pitchFamily="18" charset="0"/>
              </a:rPr>
              <a:t> </a:t>
            </a:r>
            <a:r>
              <a:rPr lang="fr-FR" altLang="en-US" sz="3840" spc="-250" dirty="0">
                <a:solidFill>
                  <a:srgbClr val="C00000"/>
                </a:solidFill>
                <a:latin typeface="Arial Black" panose="020B0A04020102020204" pitchFamily="34" charset="0"/>
                <a:cs typeface="Times New Roman" panose="02020603050405020304" pitchFamily="18" charset="0"/>
              </a:rPr>
              <a:t>of</a:t>
            </a:r>
            <a:r>
              <a:rPr lang="fr-FR" altLang="en-US" sz="3264" spc="-250" dirty="0">
                <a:solidFill>
                  <a:srgbClr val="C00000"/>
                </a:solidFill>
                <a:latin typeface="Arial Black" panose="020B0A04020102020204" pitchFamily="34" charset="0"/>
                <a:cs typeface="Times New Roman" panose="02020603050405020304" pitchFamily="18" charset="0"/>
              </a:rPr>
              <a:t> </a:t>
            </a:r>
            <a:r>
              <a:rPr lang="fr-FR" altLang="en-US" sz="3840" spc="-250" dirty="0">
                <a:solidFill>
                  <a:srgbClr val="C00000"/>
                </a:solidFill>
                <a:latin typeface="Arial Black" panose="020B0A04020102020204" pitchFamily="34" charset="0"/>
                <a:cs typeface="Times New Roman" panose="02020603050405020304" pitchFamily="18" charset="0"/>
              </a:rPr>
              <a:t>influence</a:t>
            </a:r>
            <a:r>
              <a:rPr lang="fr-FR" altLang="en-US" sz="3264" spc="-250" dirty="0">
                <a:cs typeface="Times New Roman" panose="02020603050405020304" pitchFamily="18" charset="0"/>
              </a:rPr>
              <a:t> </a:t>
            </a:r>
            <a:r>
              <a:rPr lang="fr-FR" altLang="en-US" sz="3840" spc="-250" dirty="0">
                <a:cs typeface="Times New Roman" panose="02020603050405020304" pitchFamily="18" charset="0"/>
              </a:rPr>
              <a:t>and the </a:t>
            </a:r>
            <a:r>
              <a:rPr lang="fr-FR" altLang="en-US" sz="3840" spc="-250" dirty="0" err="1">
                <a:cs typeface="Times New Roman" panose="02020603050405020304" pitchFamily="18" charset="0"/>
              </a:rPr>
              <a:t>skills</a:t>
            </a:r>
            <a:r>
              <a:rPr lang="fr-FR" altLang="en-US" sz="3840" spc="-250" dirty="0">
                <a:cs typeface="Times New Roman" panose="02020603050405020304" pitchFamily="18" charset="0"/>
              </a:rPr>
              <a:t> to </a:t>
            </a:r>
            <a:r>
              <a:rPr lang="fr-FR" altLang="en-US" sz="3840" spc="-250" dirty="0" err="1">
                <a:cs typeface="Times New Roman" panose="02020603050405020304" pitchFamily="18" charset="0"/>
              </a:rPr>
              <a:t>play</a:t>
            </a:r>
            <a:r>
              <a:rPr lang="fr-FR" altLang="en-US" sz="3648" spc="-250" dirty="0">
                <a:cs typeface="Times New Roman" panose="02020603050405020304" pitchFamily="18" charset="0"/>
              </a:rPr>
              <a:t> </a:t>
            </a:r>
            <a:r>
              <a:rPr lang="fr-FR" altLang="en-US" sz="3648" spc="-250" dirty="0" err="1">
                <a:cs typeface="Times New Roman" panose="02020603050405020304" pitchFamily="18" charset="0"/>
              </a:rPr>
              <a:t>even</a:t>
            </a:r>
            <a:r>
              <a:rPr lang="fr-FR" altLang="en-US" sz="3648" spc="-250" dirty="0">
                <a:cs typeface="Times New Roman" panose="02020603050405020304" pitchFamily="18" charset="0"/>
              </a:rPr>
              <a:t> </a:t>
            </a:r>
            <a:r>
              <a:rPr lang="fr-FR" altLang="en-US" sz="3840" spc="-250" dirty="0">
                <a:cs typeface="Times New Roman" panose="02020603050405020304" pitchFamily="18" charset="0"/>
              </a:rPr>
              <a:t>a </a:t>
            </a:r>
            <a:r>
              <a:rPr lang="fr-FR" altLang="en-US" sz="3840" spc="-250" dirty="0" err="1">
                <a:cs typeface="Times New Roman" panose="02020603050405020304" pitchFamily="18" charset="0"/>
              </a:rPr>
              <a:t>limited</a:t>
            </a:r>
            <a:r>
              <a:rPr lang="fr-FR" altLang="en-US" sz="3840" spc="-250" dirty="0">
                <a:cs typeface="Times New Roman" panose="02020603050405020304" pitchFamily="18" charset="0"/>
              </a:rPr>
              <a:t> </a:t>
            </a:r>
            <a:r>
              <a:rPr lang="fr-FR" altLang="en-US" sz="3840" spc="-250" dirty="0" err="1">
                <a:cs typeface="Times New Roman" panose="02020603050405020304" pitchFamily="18" charset="0"/>
              </a:rPr>
              <a:t>role</a:t>
            </a:r>
            <a:r>
              <a:rPr lang="fr-FR" altLang="en-US" sz="3840" spc="-250" dirty="0">
                <a:cs typeface="Times New Roman" panose="02020603050405020304" pitchFamily="18" charset="0"/>
              </a:rPr>
              <a:t> as </a:t>
            </a:r>
            <a:r>
              <a:rPr lang="fr-FR" altLang="en-US" sz="3840" spc="-250" dirty="0" err="1">
                <a:cs typeface="Times New Roman" panose="02020603050405020304" pitchFamily="18" charset="0"/>
              </a:rPr>
              <a:t>facilitators</a:t>
            </a:r>
            <a:r>
              <a:rPr lang="fr-FR" altLang="en-US" sz="3840" spc="-250" dirty="0">
                <a:cs typeface="Times New Roman" panose="02020603050405020304" pitchFamily="18" charset="0"/>
              </a:rPr>
              <a:t>, </a:t>
            </a:r>
            <a:r>
              <a:rPr lang="fr-FR" altLang="en-US" sz="3840" spc="-250" dirty="0" err="1">
                <a:cs typeface="Times New Roman" panose="02020603050405020304" pitchFamily="18" charset="0"/>
              </a:rPr>
              <a:t>connectors</a:t>
            </a:r>
            <a:r>
              <a:rPr lang="fr-FR" altLang="en-US" sz="3840" spc="-250" dirty="0">
                <a:cs typeface="Times New Roman" panose="02020603050405020304" pitchFamily="18" charset="0"/>
              </a:rPr>
              <a:t>, </a:t>
            </a:r>
            <a:r>
              <a:rPr lang="fr-FR" altLang="en-US" sz="3840" spc="-250" dirty="0" err="1">
                <a:cs typeface="Times New Roman" panose="02020603050405020304" pitchFamily="18" charset="0"/>
              </a:rPr>
              <a:t>conductors</a:t>
            </a:r>
            <a:r>
              <a:rPr lang="fr-FR" altLang="en-US" sz="3840" spc="-250" dirty="0">
                <a:cs typeface="Times New Roman" panose="02020603050405020304" pitchFamily="18" charset="0"/>
              </a:rPr>
              <a:t> (</a:t>
            </a:r>
            <a:r>
              <a:rPr lang="fr-FR" altLang="en-US" sz="3840" spc="-250" dirty="0" err="1">
                <a:cs typeface="Times New Roman" panose="02020603050405020304" pitchFamily="18" charset="0"/>
              </a:rPr>
              <a:t>architects</a:t>
            </a:r>
            <a:r>
              <a:rPr lang="fr-FR" altLang="en-US" sz="3840" spc="-250" dirty="0">
                <a:cs typeface="Times New Roman" panose="02020603050405020304" pitchFamily="18" charset="0"/>
              </a:rPr>
              <a:t> of change), </a:t>
            </a:r>
            <a:r>
              <a:rPr lang="fr-FR" altLang="en-US" sz="3840" spc="-250" dirty="0" err="1">
                <a:cs typeface="Times New Roman" panose="02020603050405020304" pitchFamily="18" charset="0"/>
              </a:rPr>
              <a:t>backers</a:t>
            </a:r>
            <a:r>
              <a:rPr lang="fr-FR" altLang="en-US" sz="3840" spc="-250" dirty="0">
                <a:cs typeface="Times New Roman" panose="02020603050405020304" pitchFamily="18" charset="0"/>
              </a:rPr>
              <a:t>, </a:t>
            </a:r>
            <a:r>
              <a:rPr lang="fr-FR" altLang="en-US" sz="3840" spc="-250" dirty="0" err="1">
                <a:cs typeface="Times New Roman" panose="02020603050405020304" pitchFamily="18" charset="0"/>
              </a:rPr>
              <a:t>negotiators</a:t>
            </a:r>
            <a:r>
              <a:rPr lang="fr-FR" altLang="en-US" sz="3840" spc="-250" dirty="0">
                <a:cs typeface="Times New Roman" panose="02020603050405020304" pitchFamily="18" charset="0"/>
              </a:rPr>
              <a:t>, </a:t>
            </a:r>
            <a:r>
              <a:rPr lang="fr-FR" altLang="en-US" sz="3840" spc="-250" dirty="0" err="1">
                <a:cs typeface="Times New Roman" panose="02020603050405020304" pitchFamily="18" charset="0"/>
              </a:rPr>
              <a:t>mediators</a:t>
            </a:r>
            <a:r>
              <a:rPr lang="fr-FR" altLang="en-US" sz="3840" spc="-250" dirty="0">
                <a:cs typeface="Times New Roman" panose="02020603050405020304" pitchFamily="18" charset="0"/>
              </a:rPr>
              <a:t> or </a:t>
            </a:r>
            <a:r>
              <a:rPr lang="fr-FR" altLang="en-US" sz="3840" spc="-250" dirty="0" err="1">
                <a:cs typeface="Times New Roman" panose="02020603050405020304" pitchFamily="18" charset="0"/>
              </a:rPr>
              <a:t>blockers</a:t>
            </a:r>
            <a:r>
              <a:rPr lang="fr-FR" altLang="en-US" sz="3840" spc="-250" dirty="0">
                <a:cs typeface="Times New Roman" panose="02020603050405020304" pitchFamily="18" charset="0"/>
              </a:rPr>
              <a:t>, </a:t>
            </a:r>
            <a:r>
              <a:rPr lang="fr-FR" altLang="en-US" sz="3840" spc="-250" dirty="0" err="1">
                <a:cs typeface="Times New Roman" panose="02020603050405020304" pitchFamily="18" charset="0"/>
              </a:rPr>
              <a:t>even</a:t>
            </a:r>
            <a:r>
              <a:rPr lang="fr-FR" altLang="en-US" sz="3840" spc="-250" dirty="0">
                <a:cs typeface="Times New Roman" panose="02020603050405020304" pitchFamily="18" charset="0"/>
              </a:rPr>
              <a:t> if </a:t>
            </a:r>
            <a:r>
              <a:rPr lang="fr-FR" altLang="en-US" sz="3840" spc="-250" dirty="0" err="1">
                <a:cs typeface="Times New Roman" panose="02020603050405020304" pitchFamily="18" charset="0"/>
              </a:rPr>
              <a:t>uninterested</a:t>
            </a:r>
            <a:r>
              <a:rPr lang="fr-FR" altLang="en-US" sz="3840" spc="-250" dirty="0">
                <a:cs typeface="Times New Roman" panose="02020603050405020304" pitchFamily="18" charset="0"/>
              </a:rPr>
              <a:t> </a:t>
            </a:r>
            <a:r>
              <a:rPr lang="fr-FR" altLang="en-US" sz="3840" spc="-250" dirty="0" err="1">
                <a:cs typeface="Times New Roman" panose="02020603050405020304" pitchFamily="18" charset="0"/>
              </a:rPr>
              <a:t>now</a:t>
            </a:r>
            <a:r>
              <a:rPr lang="fr-FR" altLang="en-US" sz="3840" spc="-250" dirty="0">
                <a:cs typeface="Times New Roman" panose="02020603050405020304" pitchFamily="18" charset="0"/>
              </a:rPr>
              <a:t>.</a:t>
            </a:r>
            <a:endParaRPr lang="fr-CA" altLang="en-US" sz="3840" spc="-250" dirty="0">
              <a:cs typeface="Times New Roman" panose="02020603050405020304" pitchFamily="18" charset="0"/>
            </a:endParaRPr>
          </a:p>
        </p:txBody>
      </p:sp>
      <p:sp>
        <p:nvSpPr>
          <p:cNvPr id="16" name="Rectangle 1"/>
          <p:cNvSpPr>
            <a:spLocks noChangeArrowheads="1"/>
          </p:cNvSpPr>
          <p:nvPr/>
        </p:nvSpPr>
        <p:spPr bwMode="auto">
          <a:xfrm>
            <a:off x="325170" y="1503046"/>
            <a:ext cx="22278203" cy="12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just">
              <a:lnSpc>
                <a:spcPts val="4224"/>
              </a:lnSpc>
              <a:spcAft>
                <a:spcPts val="2304"/>
              </a:spcAft>
            </a:pPr>
            <a:r>
              <a:rPr lang="en-US" altLang="en-US" sz="3800" spc="-150" dirty="0">
                <a:cs typeface="Arial" panose="020B0604020202020204" pitchFamily="34" charset="0"/>
              </a:rPr>
              <a:t>The following teamwork is</a:t>
            </a:r>
            <a:r>
              <a:rPr lang="en-US" altLang="en-US" sz="3800" spc="-150" dirty="0">
                <a:cs typeface="Times New Roman" panose="02020603050405020304" pitchFamily="18" charset="0"/>
              </a:rPr>
              <a:t> best done with ongoing access to contextual expertise, intelligence </a:t>
            </a:r>
            <a:r>
              <a:rPr lang="en-US" altLang="en-US" sz="3800" spc="-150" dirty="0" smtClean="0">
                <a:cs typeface="Times New Roman" panose="02020603050405020304" pitchFamily="18" charset="0"/>
              </a:rPr>
              <a:t>sources </a:t>
            </a:r>
            <a:r>
              <a:rPr lang="en-US" altLang="en-US" sz="3800" spc="-120" dirty="0" smtClean="0">
                <a:cs typeface="Times New Roman" panose="02020603050405020304" pitchFamily="18" charset="0"/>
              </a:rPr>
              <a:t>and </a:t>
            </a:r>
            <a:r>
              <a:rPr lang="en-US" altLang="en-US" sz="3800" spc="-120" dirty="0">
                <a:cs typeface="Times New Roman" panose="02020603050405020304" pitchFamily="18" charset="0"/>
              </a:rPr>
              <a:t>effective listening to stakeholders with </a:t>
            </a:r>
            <a:r>
              <a:rPr lang="en-US" altLang="en-US" sz="3800" spc="-120" dirty="0" smtClean="0">
                <a:cs typeface="Times New Roman" panose="02020603050405020304" pitchFamily="18" charset="0"/>
              </a:rPr>
              <a:t>empathy, </a:t>
            </a:r>
            <a:r>
              <a:rPr lang="en-US" altLang="en-US" sz="3800" spc="-120" dirty="0">
                <a:cs typeface="Times New Roman" panose="02020603050405020304" pitchFamily="18" charset="0"/>
              </a:rPr>
              <a:t>a dose of humility and a </a:t>
            </a:r>
            <a:r>
              <a:rPr lang="en-US" altLang="en-US" sz="3800" spc="-120" dirty="0" smtClean="0">
                <a:cs typeface="Times New Roman" panose="02020603050405020304" pitchFamily="18" charset="0"/>
              </a:rPr>
              <a:t>strategic mindset.</a:t>
            </a:r>
            <a:endParaRPr lang="en-US" altLang="en-US" sz="3800" spc="-120" dirty="0">
              <a:cs typeface="Times New Roman" panose="02020603050405020304" pitchFamily="18" charset="0"/>
            </a:endParaRPr>
          </a:p>
        </p:txBody>
      </p:sp>
      <p:sp>
        <p:nvSpPr>
          <p:cNvPr id="18"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
        <p:nvSpPr>
          <p:cNvPr id="17" name="Rectangle 16"/>
          <p:cNvSpPr/>
          <p:nvPr/>
        </p:nvSpPr>
        <p:spPr>
          <a:xfrm>
            <a:off x="1909215" y="10816113"/>
            <a:ext cx="20881729" cy="553998"/>
          </a:xfrm>
          <a:prstGeom prst="rect">
            <a:avLst/>
          </a:prstGeom>
        </p:spPr>
        <p:txBody>
          <a:bodyPr wrap="square">
            <a:spAutoFit/>
          </a:bodyPr>
          <a:lstStyle/>
          <a:p>
            <a:pPr algn="ctr"/>
            <a:r>
              <a:rPr lang="en-US" altLang="en-US" sz="3000" dirty="0">
                <a:solidFill>
                  <a:srgbClr val="C00000"/>
                </a:solidFill>
                <a:latin typeface="Arial Black" panose="020B0A04020102020204" pitchFamily="34" charset="0"/>
              </a:rPr>
              <a:t>Register at www.eharvard.org to </a:t>
            </a:r>
            <a:r>
              <a:rPr lang="en-US" altLang="en-US" sz="3000" dirty="0" smtClean="0">
                <a:solidFill>
                  <a:srgbClr val="C00000"/>
                </a:solidFill>
                <a:latin typeface="Arial Black" panose="020B0A04020102020204" pitchFamily="34" charset="0"/>
              </a:rPr>
              <a:t>Martin’s free webinar: The Stakeholders’ Engagement Prism™. </a:t>
            </a:r>
            <a:endParaRPr lang="en-US" sz="3000" dirty="0">
              <a:solidFill>
                <a:srgbClr val="C00000"/>
              </a:solidFill>
              <a:latin typeface="Arial Black" panose="020B0A04020102020204" pitchFamily="34" charset="0"/>
            </a:endParaRPr>
          </a:p>
        </p:txBody>
      </p:sp>
    </p:spTree>
    <p:custDataLst>
      <p:tags r:id="rId1"/>
    </p:custDataLst>
    <p:extLst>
      <p:ext uri="{BB962C8B-B14F-4D97-AF65-F5344CB8AC3E}">
        <p14:creationId xmlns:p14="http://schemas.microsoft.com/office/powerpoint/2010/main" val="3715053325"/>
      </p:ext>
    </p:extLst>
  </p:cSld>
  <p:clrMapOvr>
    <a:masterClrMapping/>
  </p:clrMapOvr>
  <mc:AlternateContent xmlns:mc="http://schemas.openxmlformats.org/markup-compatibility/2006" xmlns:p14="http://schemas.microsoft.com/office/powerpoint/2010/main">
    <mc:Choice Requires="p14">
      <p:transition spd="slow" p14:dur="2000" advTm="122959"/>
    </mc:Choice>
    <mc:Fallback xmlns="">
      <p:transition spd="slow" advTm="1229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strVal val="#ppt_w*0.70"/>
                                          </p:val>
                                        </p:tav>
                                        <p:tav tm="100000">
                                          <p:val>
                                            <p:strVal val="#ppt_w"/>
                                          </p:val>
                                        </p:tav>
                                      </p:tavLst>
                                    </p:anim>
                                    <p:anim calcmode="lin" valueType="num">
                                      <p:cBhvr>
                                        <p:cTn id="8" dur="2000" fill="hold"/>
                                        <p:tgtEl>
                                          <p:spTgt spid="23"/>
                                        </p:tgtEl>
                                        <p:attrNameLst>
                                          <p:attrName>ppt_h</p:attrName>
                                        </p:attrNameLst>
                                      </p:cBhvr>
                                      <p:tavLst>
                                        <p:tav tm="0">
                                          <p:val>
                                            <p:strVal val="#ppt_h"/>
                                          </p:val>
                                        </p:tav>
                                        <p:tav tm="100000">
                                          <p:val>
                                            <p:strVal val="#ppt_h"/>
                                          </p:val>
                                        </p:tav>
                                      </p:tavLst>
                                    </p:anim>
                                    <p:animEffect transition="in" filter="fade">
                                      <p:cBhvr>
                                        <p:cTn id="9" dur="2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1000" fill="hold"/>
                                        <p:tgtEl>
                                          <p:spTgt spid="49"/>
                                        </p:tgtEl>
                                        <p:attrNameLst>
                                          <p:attrName>ppt_w</p:attrName>
                                        </p:attrNameLst>
                                      </p:cBhvr>
                                      <p:tavLst>
                                        <p:tav tm="0">
                                          <p:val>
                                            <p:strVal val="#ppt_w*0.70"/>
                                          </p:val>
                                        </p:tav>
                                        <p:tav tm="100000">
                                          <p:val>
                                            <p:strVal val="#ppt_w"/>
                                          </p:val>
                                        </p:tav>
                                      </p:tavLst>
                                    </p:anim>
                                    <p:anim calcmode="lin" valueType="num">
                                      <p:cBhvr>
                                        <p:cTn id="29" dur="1000" fill="hold"/>
                                        <p:tgtEl>
                                          <p:spTgt spid="49"/>
                                        </p:tgtEl>
                                        <p:attrNameLst>
                                          <p:attrName>ppt_h</p:attrName>
                                        </p:attrNameLst>
                                      </p:cBhvr>
                                      <p:tavLst>
                                        <p:tav tm="0">
                                          <p:val>
                                            <p:strVal val="#ppt_h"/>
                                          </p:val>
                                        </p:tav>
                                        <p:tav tm="100000">
                                          <p:val>
                                            <p:strVal val="#ppt_h"/>
                                          </p:val>
                                        </p:tav>
                                      </p:tavLst>
                                    </p:anim>
                                    <p:animEffect transition="in" filter="fade">
                                      <p:cBhvr>
                                        <p:cTn id="30" dur="10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strVal val="#ppt_w*0.70"/>
                                          </p:val>
                                        </p:tav>
                                        <p:tav tm="100000">
                                          <p:val>
                                            <p:strVal val="#ppt_w"/>
                                          </p:val>
                                        </p:tav>
                                      </p:tavLst>
                                    </p:anim>
                                    <p:anim calcmode="lin" valueType="num">
                                      <p:cBhvr>
                                        <p:cTn id="36" dur="1000" fill="hold"/>
                                        <p:tgtEl>
                                          <p:spTgt spid="14"/>
                                        </p:tgtEl>
                                        <p:attrNameLst>
                                          <p:attrName>ppt_h</p:attrName>
                                        </p:attrNameLst>
                                      </p:cBhvr>
                                      <p:tavLst>
                                        <p:tav tm="0">
                                          <p:val>
                                            <p:strVal val="#ppt_h"/>
                                          </p:val>
                                        </p:tav>
                                        <p:tav tm="100000">
                                          <p:val>
                                            <p:strVal val="#ppt_h"/>
                                          </p:val>
                                        </p:tav>
                                      </p:tavLst>
                                    </p:anim>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p:cTn id="42" dur="1000" fill="hold"/>
                                        <p:tgtEl>
                                          <p:spTgt spid="58"/>
                                        </p:tgtEl>
                                        <p:attrNameLst>
                                          <p:attrName>ppt_w</p:attrName>
                                        </p:attrNameLst>
                                      </p:cBhvr>
                                      <p:tavLst>
                                        <p:tav tm="0">
                                          <p:val>
                                            <p:strVal val="#ppt_w*0.70"/>
                                          </p:val>
                                        </p:tav>
                                        <p:tav tm="100000">
                                          <p:val>
                                            <p:strVal val="#ppt_w"/>
                                          </p:val>
                                        </p:tav>
                                      </p:tavLst>
                                    </p:anim>
                                    <p:anim calcmode="lin" valueType="num">
                                      <p:cBhvr>
                                        <p:cTn id="43" dur="1000" fill="hold"/>
                                        <p:tgtEl>
                                          <p:spTgt spid="58"/>
                                        </p:tgtEl>
                                        <p:attrNameLst>
                                          <p:attrName>ppt_h</p:attrName>
                                        </p:attrNameLst>
                                      </p:cBhvr>
                                      <p:tavLst>
                                        <p:tav tm="0">
                                          <p:val>
                                            <p:strVal val="#ppt_h"/>
                                          </p:val>
                                        </p:tav>
                                        <p:tav tm="100000">
                                          <p:val>
                                            <p:strVal val="#ppt_h"/>
                                          </p:val>
                                        </p:tav>
                                      </p:tavLst>
                                    </p:anim>
                                    <p:animEffect transition="in" filter="fade">
                                      <p:cBhvr>
                                        <p:cTn id="44" dur="1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4000"/>
                                  </p:stCondLst>
                                  <p:childTnLst>
                                    <p:set>
                                      <p:cBhvr>
                                        <p:cTn id="48" dur="1" fill="hold">
                                          <p:stCondLst>
                                            <p:cond delay="0"/>
                                          </p:stCondLst>
                                        </p:cTn>
                                        <p:tgtEl>
                                          <p:spTgt spid="63"/>
                                        </p:tgtEl>
                                        <p:attrNameLst>
                                          <p:attrName>style.visibility</p:attrName>
                                        </p:attrNameLst>
                                      </p:cBhvr>
                                      <p:to>
                                        <p:strVal val="visible"/>
                                      </p:to>
                                    </p:set>
                                    <p:anim calcmode="lin" valueType="num">
                                      <p:cBhvr additive="base">
                                        <p:cTn id="49" dur="3000" fill="hold"/>
                                        <p:tgtEl>
                                          <p:spTgt spid="63"/>
                                        </p:tgtEl>
                                        <p:attrNameLst>
                                          <p:attrName>ppt_x</p:attrName>
                                        </p:attrNameLst>
                                      </p:cBhvr>
                                      <p:tavLst>
                                        <p:tav tm="0">
                                          <p:val>
                                            <p:strVal val="0-#ppt_w/2"/>
                                          </p:val>
                                        </p:tav>
                                        <p:tav tm="100000">
                                          <p:val>
                                            <p:strVal val="#ppt_x"/>
                                          </p:val>
                                        </p:tav>
                                      </p:tavLst>
                                    </p:anim>
                                    <p:anim calcmode="lin" valueType="num">
                                      <p:cBhvr additive="base">
                                        <p:cTn id="50" dur="30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100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9" grpId="0"/>
      <p:bldP spid="58" grpId="0"/>
      <p:bldP spid="15" grpId="0"/>
      <p:bldP spid="14" grpId="0"/>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p:cNvSpPr>
            <a:spLocks noChangeAspect="1"/>
          </p:cNvSpPr>
          <p:nvPr/>
        </p:nvSpPr>
        <p:spPr>
          <a:xfrm>
            <a:off x="108250" y="1475509"/>
            <a:ext cx="23189184" cy="1080438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72" dirty="0">
                <a:solidFill>
                  <a:srgbClr val="C00000"/>
                </a:solidFill>
                <a:latin typeface="Arial Black" panose="020B0A04020102020204" pitchFamily="34" charset="0"/>
                <a:cs typeface="Arial" panose="020B0604020202020204" pitchFamily="34" charset="0"/>
              </a:rPr>
              <a:t>2. THE INNOVATION FUNNEL:</a:t>
            </a:r>
            <a:br>
              <a:rPr lang="en-US" sz="2372" dirty="0">
                <a:solidFill>
                  <a:srgbClr val="C00000"/>
                </a:solidFill>
                <a:latin typeface="Arial Black" panose="020B0A04020102020204" pitchFamily="34" charset="0"/>
                <a:cs typeface="Arial" panose="020B0604020202020204" pitchFamily="34" charset="0"/>
              </a:rPr>
            </a:br>
            <a:r>
              <a:rPr lang="en-US" sz="339" dirty="0">
                <a:solidFill>
                  <a:srgbClr val="C00000"/>
                </a:solidFill>
                <a:latin typeface="Arial Black" panose="020B0A04020102020204" pitchFamily="34" charset="0"/>
                <a:cs typeface="Arial" panose="020B0604020202020204" pitchFamily="34" charset="0"/>
              </a:rPr>
              <a:t>  </a:t>
            </a:r>
            <a:r>
              <a:rPr lang="en-US" sz="2372" dirty="0">
                <a:solidFill>
                  <a:srgbClr val="C00000"/>
                </a:solidFill>
                <a:latin typeface="Arial Black" panose="020B0A04020102020204" pitchFamily="34" charset="0"/>
                <a:cs typeface="Arial" panose="020B0604020202020204" pitchFamily="34" charset="0"/>
              </a:rPr>
              <a:t/>
            </a:r>
            <a:br>
              <a:rPr lang="en-US" sz="2372" dirty="0">
                <a:solidFill>
                  <a:srgbClr val="C00000"/>
                </a:solidFill>
                <a:latin typeface="Arial Black" panose="020B0A04020102020204" pitchFamily="34" charset="0"/>
                <a:cs typeface="Arial" panose="020B0604020202020204" pitchFamily="34" charset="0"/>
              </a:rPr>
            </a:br>
            <a:r>
              <a:rPr lang="fr-CA" sz="2372" b="0" dirty="0">
                <a:solidFill>
                  <a:srgbClr val="C00000"/>
                </a:solidFill>
                <a:latin typeface="Arial Black" panose="020B0A04020102020204" pitchFamily="34" charset="0"/>
                <a:cs typeface="Arial" panose="020B0604020202020204" pitchFamily="34" charset="0"/>
              </a:rPr>
              <a:t>AN ILLUSTRATION of </a:t>
            </a:r>
            <a:r>
              <a:rPr lang="en-US" sz="2372" dirty="0">
                <a:solidFill>
                  <a:srgbClr val="C00000"/>
                </a:solidFill>
                <a:ea typeface="Times New Roman" panose="02020603050405020304" pitchFamily="18" charset="0"/>
              </a:rPr>
              <a:t>“</a:t>
            </a:r>
            <a:r>
              <a:rPr lang="fr-CA" sz="2372" b="0" dirty="0">
                <a:solidFill>
                  <a:srgbClr val="C00000"/>
                </a:solidFill>
                <a:latin typeface="Arial Black" panose="020B0A04020102020204" pitchFamily="34" charset="0"/>
                <a:cs typeface="Arial" panose="020B0604020202020204" pitchFamily="34" charset="0"/>
              </a:rPr>
              <a:t>INVENTION</a:t>
            </a:r>
            <a:r>
              <a:rPr lang="en-US" sz="2372" dirty="0">
                <a:solidFill>
                  <a:srgbClr val="C00000"/>
                </a:solidFill>
                <a:ea typeface="Times New Roman" panose="02020603050405020304" pitchFamily="18" charset="0"/>
              </a:rPr>
              <a:t>”,</a:t>
            </a:r>
            <a:endParaRPr lang="en-US" sz="6097" dirty="0">
              <a:solidFill>
                <a:srgbClr val="C00000"/>
              </a:solidFill>
              <a:latin typeface="Palace Script MT" panose="030303020206070C0B05" pitchFamily="66" charset="0"/>
            </a:endParaRPr>
          </a:p>
          <a:p>
            <a:pPr algn="ctr">
              <a:defRPr/>
            </a:pPr>
            <a:r>
              <a:rPr lang="fr-CA" sz="2372" b="0" dirty="0">
                <a:solidFill>
                  <a:srgbClr val="C00000"/>
                </a:solidFill>
                <a:latin typeface="Arial Black" panose="020B0A04020102020204" pitchFamily="34" charset="0"/>
                <a:cs typeface="Arial" panose="020B0604020202020204" pitchFamily="34" charset="0"/>
              </a:rPr>
              <a:t>THE FIRST VARIABLE of THE FUNNEL</a:t>
            </a:r>
          </a:p>
        </p:txBody>
      </p:sp>
      <p:sp>
        <p:nvSpPr>
          <p:cNvPr id="5" name="Oval 4"/>
          <p:cNvSpPr>
            <a:spLocks/>
          </p:cNvSpPr>
          <p:nvPr/>
        </p:nvSpPr>
        <p:spPr>
          <a:xfrm>
            <a:off x="388144" y="1700784"/>
            <a:ext cx="22631400" cy="10371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757249" y="2115306"/>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57249" y="2115306"/>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3"/>
          <p:cNvSpPr>
            <a:spLocks noChangeArrowheads="1"/>
          </p:cNvSpPr>
          <p:nvPr/>
        </p:nvSpPr>
        <p:spPr bwMode="auto">
          <a:xfrm>
            <a:off x="89" y="373062"/>
            <a:ext cx="23407511" cy="987264"/>
          </a:xfrm>
          <a:prstGeom prst="rect">
            <a:avLst/>
          </a:prstGeom>
          <a:noFill/>
          <a:ln w="0">
            <a:noFill/>
            <a:miter lim="800000"/>
            <a:headEnd/>
            <a:tailEnd/>
          </a:ln>
          <a:effectLst/>
        </p:spPr>
        <p:txBody>
          <a:bodyPr wrap="square" lIns="154765" tIns="77378" rIns="154765" bIns="77378">
            <a:spAutoFit/>
          </a:bodyPr>
          <a:lstStyle/>
          <a:p>
            <a:pPr algn="ctr">
              <a:defRPr/>
            </a:pPr>
            <a:r>
              <a:rPr lang="en-US" sz="5400" dirty="0" smtClean="0">
                <a:latin typeface="Arial Black" panose="020B0A04020102020204" pitchFamily="34" charset="0"/>
              </a:rPr>
              <a:t>2014 Users’ Testimonial</a:t>
            </a:r>
            <a:endParaRPr lang="en-US" sz="5400" b="0" baseline="30000" dirty="0">
              <a:latin typeface="Arial Black" panose="020B0A04020102020204" pitchFamily="34" charset="0"/>
            </a:endParaRPr>
          </a:p>
        </p:txBody>
      </p:sp>
      <p:sp>
        <p:nvSpPr>
          <p:cNvPr id="28" name="Rectangle 27"/>
          <p:cNvSpPr/>
          <p:nvPr/>
        </p:nvSpPr>
        <p:spPr>
          <a:xfrm>
            <a:off x="7554081" y="2620962"/>
            <a:ext cx="11299895" cy="2062103"/>
          </a:xfrm>
          <a:prstGeom prst="rect">
            <a:avLst/>
          </a:prstGeom>
        </p:spPr>
        <p:txBody>
          <a:bodyPr wrap="square">
            <a:spAutoFit/>
          </a:bodyPr>
          <a:lstStyle/>
          <a:p>
            <a:pPr algn="just"/>
            <a:r>
              <a:rPr lang="en-US" sz="3200" dirty="0" smtClean="0"/>
              <a:t>“</a:t>
            </a:r>
            <a:r>
              <a:rPr lang="en-US" sz="3200" dirty="0"/>
              <a:t>Alain Paul Martin has a long and valued association </a:t>
            </a:r>
            <a:endParaRPr lang="en-US" sz="3200" dirty="0" smtClean="0"/>
          </a:p>
          <a:p>
            <a:r>
              <a:rPr lang="en-US" sz="3200" dirty="0" smtClean="0"/>
              <a:t>with </a:t>
            </a:r>
            <a:r>
              <a:rPr lang="en-US" sz="3200" dirty="0"/>
              <a:t>Teck Metals </a:t>
            </a:r>
            <a:r>
              <a:rPr lang="en-US" sz="3200" dirty="0" smtClean="0"/>
              <a:t>Ltd. </a:t>
            </a:r>
            <a:r>
              <a:rPr lang="en-US" sz="3200" dirty="0"/>
              <a:t>We </a:t>
            </a:r>
            <a:r>
              <a:rPr lang="en-US" sz="3200" dirty="0" smtClean="0"/>
              <a:t>believe that Alain’s teachings </a:t>
            </a:r>
            <a:br>
              <a:rPr lang="en-US" sz="3200" dirty="0" smtClean="0"/>
            </a:br>
            <a:r>
              <a:rPr lang="en-US" sz="3200" dirty="0" smtClean="0"/>
              <a:t>go far beyond the </a:t>
            </a:r>
            <a:r>
              <a:rPr lang="en-US" sz="3200" dirty="0"/>
              <a:t>typical project management </a:t>
            </a:r>
            <a:r>
              <a:rPr lang="en-US" sz="3200" dirty="0" smtClean="0"/>
              <a:t>focus on </a:t>
            </a:r>
            <a:br>
              <a:rPr lang="en-US" sz="3200" dirty="0" smtClean="0"/>
            </a:br>
            <a:r>
              <a:rPr lang="en-US" sz="3200" dirty="0" smtClean="0"/>
              <a:t>scope</a:t>
            </a:r>
            <a:r>
              <a:rPr lang="en-US" sz="3200" dirty="0"/>
              <a:t>, </a:t>
            </a:r>
            <a:r>
              <a:rPr lang="en-US" sz="3200" dirty="0" smtClean="0"/>
              <a:t>schedule, cost</a:t>
            </a:r>
            <a:r>
              <a:rPr lang="en-US" sz="3200" dirty="0"/>
              <a:t>, </a:t>
            </a:r>
            <a:r>
              <a:rPr lang="en-US" sz="3200" dirty="0" smtClean="0"/>
              <a:t>and</a:t>
            </a:r>
            <a:r>
              <a:rPr lang="en-US" sz="3200" dirty="0"/>
              <a:t>, </a:t>
            </a:r>
            <a:r>
              <a:rPr lang="en-US" sz="3200" dirty="0" smtClean="0"/>
              <a:t>sometimes, quality. </a:t>
            </a:r>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144" y="5075142"/>
            <a:ext cx="5944072" cy="3641820"/>
          </a:xfrm>
          <a:prstGeom prst="rect">
            <a:avLst/>
          </a:prstGeom>
        </p:spPr>
      </p:pic>
      <p:sp>
        <p:nvSpPr>
          <p:cNvPr id="31" name="Rectangle 30"/>
          <p:cNvSpPr/>
          <p:nvPr/>
        </p:nvSpPr>
        <p:spPr>
          <a:xfrm>
            <a:off x="7550944" y="4906962"/>
            <a:ext cx="14325600" cy="3046988"/>
          </a:xfrm>
          <a:prstGeom prst="rect">
            <a:avLst/>
          </a:prstGeom>
        </p:spPr>
        <p:txBody>
          <a:bodyPr wrap="square">
            <a:spAutoFit/>
          </a:bodyPr>
          <a:lstStyle/>
          <a:p>
            <a:pPr algn="just"/>
            <a:r>
              <a:rPr lang="en-US" sz="3200" spc="-50" dirty="0" smtClean="0"/>
              <a:t>Alain delves </a:t>
            </a:r>
            <a:r>
              <a:rPr lang="en-US" sz="3200" spc="-50" dirty="0"/>
              <a:t>into </a:t>
            </a:r>
            <a:r>
              <a:rPr lang="en-US" sz="3200" spc="-50" dirty="0" smtClean="0"/>
              <a:t>topics that project managers working with complex issues or </a:t>
            </a:r>
            <a:r>
              <a:rPr lang="en-US" sz="3200" spc="-50" dirty="0"/>
              <a:t>program managers </a:t>
            </a:r>
            <a:r>
              <a:rPr lang="en-US" sz="3200" spc="-50" dirty="0" smtClean="0"/>
              <a:t>dealing with multiple complex and often inter-related projects </a:t>
            </a:r>
            <a:r>
              <a:rPr lang="en-US" sz="3200" spc="-50" dirty="0"/>
              <a:t>need to know </a:t>
            </a:r>
            <a:r>
              <a:rPr lang="en-US" sz="3200" spc="-50" dirty="0" smtClean="0"/>
              <a:t>about, and must become skilled at, </a:t>
            </a:r>
            <a:r>
              <a:rPr lang="en-US" sz="3200" spc="-50" dirty="0"/>
              <a:t>to be successful. These teachings are supported </a:t>
            </a:r>
            <a:r>
              <a:rPr lang="en-US" sz="3200" spc="-50" dirty="0" smtClean="0"/>
              <a:t>by tools </a:t>
            </a:r>
            <a:r>
              <a:rPr lang="en-US" sz="3200" spc="-50" dirty="0"/>
              <a:t>that </a:t>
            </a:r>
            <a:r>
              <a:rPr lang="en-US" sz="3200" spc="-50" dirty="0" smtClean="0"/>
              <a:t>we and our teams use </a:t>
            </a:r>
            <a:r>
              <a:rPr lang="en-US" sz="3200" spc="-50" dirty="0"/>
              <a:t>on a regular basis to </a:t>
            </a:r>
            <a:r>
              <a:rPr lang="en-US" sz="3200" spc="-50" dirty="0" smtClean="0"/>
              <a:t>move </a:t>
            </a:r>
            <a:r>
              <a:rPr lang="en-US" sz="3200" spc="-50" dirty="0"/>
              <a:t>ideas </a:t>
            </a:r>
            <a:r>
              <a:rPr lang="en-US" sz="3200" spc="-50" dirty="0" smtClean="0"/>
              <a:t>and concepts </a:t>
            </a:r>
            <a:r>
              <a:rPr lang="en-US" sz="3200" spc="-50" dirty="0"/>
              <a:t>into </a:t>
            </a:r>
            <a:r>
              <a:rPr lang="en-US" sz="3200" spc="-50" dirty="0" smtClean="0"/>
              <a:t>well-defined projects </a:t>
            </a:r>
            <a:r>
              <a:rPr lang="en-US" sz="3200" spc="-50" dirty="0"/>
              <a:t>that can be managed with </a:t>
            </a:r>
            <a:r>
              <a:rPr lang="en-US" sz="3200" spc="-50" dirty="0" smtClean="0"/>
              <a:t>conventional </a:t>
            </a:r>
            <a:r>
              <a:rPr lang="en-US" sz="3200" spc="-50" dirty="0"/>
              <a:t>project-management tools</a:t>
            </a:r>
            <a:r>
              <a:rPr lang="en-US" sz="3200" spc="-50" dirty="0" smtClean="0"/>
              <a:t>."</a:t>
            </a:r>
          </a:p>
        </p:txBody>
      </p:sp>
      <p:sp>
        <p:nvSpPr>
          <p:cNvPr id="32" name="Rectangle 31"/>
          <p:cNvSpPr/>
          <p:nvPr/>
        </p:nvSpPr>
        <p:spPr>
          <a:xfrm>
            <a:off x="7550944" y="8107362"/>
            <a:ext cx="9361237" cy="3354765"/>
          </a:xfrm>
          <a:prstGeom prst="rect">
            <a:avLst/>
          </a:prstGeom>
        </p:spPr>
        <p:txBody>
          <a:bodyPr wrap="square">
            <a:spAutoFit/>
          </a:bodyPr>
          <a:lstStyle/>
          <a:p>
            <a:r>
              <a:rPr lang="en-US" sz="3200" dirty="0" smtClean="0">
                <a:latin typeface="Arial Black" panose="020B0A04020102020204" pitchFamily="34" charset="0"/>
              </a:rPr>
              <a:t>Rob Stephens</a:t>
            </a:r>
            <a:r>
              <a:rPr lang="en-US" sz="3200" dirty="0">
                <a:latin typeface="Arial Black" panose="020B0A04020102020204" pitchFamily="34" charset="0"/>
              </a:rPr>
              <a:t>, </a:t>
            </a:r>
            <a:r>
              <a:rPr lang="en-US" sz="3200" dirty="0" smtClean="0">
                <a:latin typeface="Arial Black" panose="020B0A04020102020204" pitchFamily="34" charset="0"/>
              </a:rPr>
              <a:t>PhD (Nanotechnology)</a:t>
            </a:r>
            <a:r>
              <a:rPr lang="en-US" sz="3200" dirty="0">
                <a:latin typeface="Arial Black" panose="020B0A04020102020204" pitchFamily="34" charset="0"/>
              </a:rPr>
              <a:t> </a:t>
            </a:r>
            <a:br>
              <a:rPr lang="en-US" sz="3200" dirty="0">
                <a:latin typeface="Arial Black" panose="020B0A04020102020204" pitchFamily="34" charset="0"/>
              </a:rPr>
            </a:br>
            <a:r>
              <a:rPr lang="en-US" sz="3200" dirty="0">
                <a:latin typeface="Arial Black" panose="020B0A04020102020204" pitchFamily="34" charset="0"/>
              </a:rPr>
              <a:t>Director, Applied Research &amp; Technology</a:t>
            </a:r>
            <a:br>
              <a:rPr lang="en-US" sz="3200" dirty="0">
                <a:latin typeface="Arial Black" panose="020B0A04020102020204" pitchFamily="34" charset="0"/>
              </a:rPr>
            </a:br>
            <a:r>
              <a:rPr lang="en-US" sz="3200" dirty="0" smtClean="0">
                <a:latin typeface="Arial Black" panose="020B0A04020102020204" pitchFamily="34" charset="0"/>
              </a:rPr>
              <a:t>TECK RESOURCES </a:t>
            </a:r>
          </a:p>
          <a:p>
            <a:endParaRPr lang="fr-CA" sz="2000" dirty="0"/>
          </a:p>
          <a:p>
            <a:r>
              <a:rPr lang="en-US" sz="3200" dirty="0">
                <a:latin typeface="Arial Black" panose="020B0A04020102020204" pitchFamily="34" charset="0"/>
              </a:rPr>
              <a:t>John </a:t>
            </a:r>
            <a:r>
              <a:rPr lang="en-US" sz="3200" dirty="0" smtClean="0">
                <a:latin typeface="Arial Black" panose="020B0A04020102020204" pitchFamily="34" charset="0"/>
              </a:rPr>
              <a:t>Higginson</a:t>
            </a:r>
            <a:r>
              <a:rPr lang="en-US" sz="3200" dirty="0">
                <a:latin typeface="Arial Black" panose="020B0A04020102020204" pitchFamily="34" charset="0"/>
              </a:rPr>
              <a:t/>
            </a:r>
            <a:br>
              <a:rPr lang="en-US" sz="3200" dirty="0">
                <a:latin typeface="Arial Black" panose="020B0A04020102020204" pitchFamily="34" charset="0"/>
              </a:rPr>
            </a:br>
            <a:r>
              <a:rPr lang="en-US" sz="3200" dirty="0">
                <a:latin typeface="Arial Black" panose="020B0A04020102020204" pitchFamily="34" charset="0"/>
              </a:rPr>
              <a:t>Manager, Technical </a:t>
            </a:r>
            <a:r>
              <a:rPr lang="en-US" sz="3200" dirty="0" smtClean="0">
                <a:latin typeface="Arial Black" panose="020B0A04020102020204" pitchFamily="34" charset="0"/>
              </a:rPr>
              <a:t>Services (Retired)</a:t>
            </a:r>
          </a:p>
          <a:p>
            <a:r>
              <a:rPr lang="en-US" sz="3200" dirty="0">
                <a:latin typeface="Arial Black" panose="020B0A04020102020204" pitchFamily="34" charset="0"/>
              </a:rPr>
              <a:t>TECK RESOURCES</a:t>
            </a:r>
          </a:p>
        </p:txBody>
      </p:sp>
      <p:grpSp>
        <p:nvGrpSpPr>
          <p:cNvPr id="6" name="Group 5"/>
          <p:cNvGrpSpPr/>
          <p:nvPr/>
        </p:nvGrpSpPr>
        <p:grpSpPr>
          <a:xfrm>
            <a:off x="108250" y="11744584"/>
            <a:ext cx="1210740" cy="1329445"/>
            <a:chOff x="108250" y="11744584"/>
            <a:chExt cx="1210740" cy="1329445"/>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7" name="Rectangle 16"/>
            <p:cNvSpPr/>
            <p:nvPr/>
          </p:nvSpPr>
          <p:spPr>
            <a:xfrm>
              <a:off x="1004480" y="11744584"/>
              <a:ext cx="314510" cy="253916"/>
            </a:xfrm>
            <a:prstGeom prst="rect">
              <a:avLst/>
            </a:prstGeom>
          </p:spPr>
          <p:txBody>
            <a:bodyPr wrap="none">
              <a:spAutoFit/>
            </a:bodyPr>
            <a:lstStyle/>
            <a:p>
              <a:r>
                <a:rPr lang="fr-FR" sz="1050" baseline="30000" dirty="0" smtClean="0"/>
                <a:t>TM</a:t>
              </a:r>
              <a:endParaRPr lang="en-US" sz="1050" dirty="0"/>
            </a:p>
          </p:txBody>
        </p:sp>
      </p:grpSp>
      <p:sp>
        <p:nvSpPr>
          <p:cNvPr id="20" name="Rectangle 19"/>
          <p:cNvSpPr/>
          <p:nvPr/>
        </p:nvSpPr>
        <p:spPr>
          <a:xfrm>
            <a:off x="1441545" y="119067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8"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4814718"/>
      </p:ext>
    </p:extLst>
  </p:cSld>
  <p:clrMapOvr>
    <a:masterClrMapping/>
  </p:clrMapOvr>
  <p:transition spd="slow" advTm="51821">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3000"/>
                                        <p:tgtEl>
                                          <p:spTgt spid="3"/>
                                        </p:tgtEl>
                                      </p:cBhvr>
                                    </p:animEffect>
                                  </p:childTnLst>
                                </p:cTn>
                              </p:par>
                              <p:par>
                                <p:cTn id="8" presetID="55" presetClass="entr" presetSubtype="0" fill="hold" nodeType="withEffect">
                                  <p:stCondLst>
                                    <p:cond delay="2000"/>
                                  </p:stCondLst>
                                  <p:childTnLst>
                                    <p:set>
                                      <p:cBhvr>
                                        <p:cTn id="9" dur="1" fill="hold">
                                          <p:stCondLst>
                                            <p:cond delay="0"/>
                                          </p:stCondLst>
                                        </p:cTn>
                                        <p:tgtEl>
                                          <p:spTgt spid="30"/>
                                        </p:tgtEl>
                                        <p:attrNameLst>
                                          <p:attrName>style.visibility</p:attrName>
                                        </p:attrNameLst>
                                      </p:cBhvr>
                                      <p:to>
                                        <p:strVal val="visible"/>
                                      </p:to>
                                    </p:set>
                                    <p:anim calcmode="lin" valueType="num">
                                      <p:cBhvr>
                                        <p:cTn id="10" dur="2000" fill="hold"/>
                                        <p:tgtEl>
                                          <p:spTgt spid="30"/>
                                        </p:tgtEl>
                                        <p:attrNameLst>
                                          <p:attrName>ppt_w</p:attrName>
                                        </p:attrNameLst>
                                      </p:cBhvr>
                                      <p:tavLst>
                                        <p:tav tm="0">
                                          <p:val>
                                            <p:strVal val="#ppt_w*0.70"/>
                                          </p:val>
                                        </p:tav>
                                        <p:tav tm="100000">
                                          <p:val>
                                            <p:strVal val="#ppt_w"/>
                                          </p:val>
                                        </p:tav>
                                      </p:tavLst>
                                    </p:anim>
                                    <p:anim calcmode="lin" valueType="num">
                                      <p:cBhvr>
                                        <p:cTn id="11" dur="2000" fill="hold"/>
                                        <p:tgtEl>
                                          <p:spTgt spid="30"/>
                                        </p:tgtEl>
                                        <p:attrNameLst>
                                          <p:attrName>ppt_h</p:attrName>
                                        </p:attrNameLst>
                                      </p:cBhvr>
                                      <p:tavLst>
                                        <p:tav tm="0">
                                          <p:val>
                                            <p:strVal val="#ppt_h"/>
                                          </p:val>
                                        </p:tav>
                                        <p:tav tm="100000">
                                          <p:val>
                                            <p:strVal val="#ppt_h"/>
                                          </p:val>
                                        </p:tav>
                                      </p:tavLst>
                                    </p:anim>
                                    <p:animEffect transition="in" filter="fade">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20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2000" fill="hold"/>
                                        <p:tgtEl>
                                          <p:spTgt spid="28"/>
                                        </p:tgtEl>
                                        <p:attrNameLst>
                                          <p:attrName>ppt_w</p:attrName>
                                        </p:attrNameLst>
                                      </p:cBhvr>
                                      <p:tavLst>
                                        <p:tav tm="0">
                                          <p:val>
                                            <p:strVal val="#ppt_w*0.70"/>
                                          </p:val>
                                        </p:tav>
                                        <p:tav tm="100000">
                                          <p:val>
                                            <p:strVal val="#ppt_w"/>
                                          </p:val>
                                        </p:tav>
                                      </p:tavLst>
                                    </p:anim>
                                    <p:anim calcmode="lin" valueType="num">
                                      <p:cBhvr>
                                        <p:cTn id="18" dur="2000" fill="hold"/>
                                        <p:tgtEl>
                                          <p:spTgt spid="28"/>
                                        </p:tgtEl>
                                        <p:attrNameLst>
                                          <p:attrName>ppt_h</p:attrName>
                                        </p:attrNameLst>
                                      </p:cBhvr>
                                      <p:tavLst>
                                        <p:tav tm="0">
                                          <p:val>
                                            <p:strVal val="#ppt_h"/>
                                          </p:val>
                                        </p:tav>
                                        <p:tav tm="100000">
                                          <p:val>
                                            <p:strVal val="#ppt_h"/>
                                          </p:val>
                                        </p:tav>
                                      </p:tavLst>
                                    </p:anim>
                                    <p:animEffect transition="in" filter="fade">
                                      <p:cBhvr>
                                        <p:cTn id="19" dur="20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4500"/>
                                  </p:stCondLst>
                                  <p:childTnLst>
                                    <p:set>
                                      <p:cBhvr>
                                        <p:cTn id="23" dur="1" fill="hold">
                                          <p:stCondLst>
                                            <p:cond delay="0"/>
                                          </p:stCondLst>
                                        </p:cTn>
                                        <p:tgtEl>
                                          <p:spTgt spid="31"/>
                                        </p:tgtEl>
                                        <p:attrNameLst>
                                          <p:attrName>style.visibility</p:attrName>
                                        </p:attrNameLst>
                                      </p:cBhvr>
                                      <p:to>
                                        <p:strVal val="visible"/>
                                      </p:to>
                                    </p:set>
                                    <p:anim calcmode="lin" valueType="num">
                                      <p:cBhvr>
                                        <p:cTn id="24" dur="2000" fill="hold"/>
                                        <p:tgtEl>
                                          <p:spTgt spid="31"/>
                                        </p:tgtEl>
                                        <p:attrNameLst>
                                          <p:attrName>ppt_w</p:attrName>
                                        </p:attrNameLst>
                                      </p:cBhvr>
                                      <p:tavLst>
                                        <p:tav tm="0">
                                          <p:val>
                                            <p:strVal val="#ppt_w*0.70"/>
                                          </p:val>
                                        </p:tav>
                                        <p:tav tm="100000">
                                          <p:val>
                                            <p:strVal val="#ppt_w"/>
                                          </p:val>
                                        </p:tav>
                                      </p:tavLst>
                                    </p:anim>
                                    <p:anim calcmode="lin" valueType="num">
                                      <p:cBhvr>
                                        <p:cTn id="25" dur="2000" fill="hold"/>
                                        <p:tgtEl>
                                          <p:spTgt spid="31"/>
                                        </p:tgtEl>
                                        <p:attrNameLst>
                                          <p:attrName>ppt_h</p:attrName>
                                        </p:attrNameLst>
                                      </p:cBhvr>
                                      <p:tavLst>
                                        <p:tav tm="0">
                                          <p:val>
                                            <p:strVal val="#ppt_h"/>
                                          </p:val>
                                        </p:tav>
                                        <p:tav tm="100000">
                                          <p:val>
                                            <p:strVal val="#ppt_h"/>
                                          </p:val>
                                        </p:tav>
                                      </p:tavLst>
                                    </p:anim>
                                    <p:animEffect transition="in" filter="fade">
                                      <p:cBhvr>
                                        <p:cTn id="26" dur="2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60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3000" fill="hold"/>
                                        <p:tgtEl>
                                          <p:spTgt spid="32"/>
                                        </p:tgtEl>
                                        <p:attrNameLst>
                                          <p:attrName>ppt_w</p:attrName>
                                        </p:attrNameLst>
                                      </p:cBhvr>
                                      <p:tavLst>
                                        <p:tav tm="0">
                                          <p:val>
                                            <p:strVal val="#ppt_w*0.70"/>
                                          </p:val>
                                        </p:tav>
                                        <p:tav tm="100000">
                                          <p:val>
                                            <p:strVal val="#ppt_w"/>
                                          </p:val>
                                        </p:tav>
                                      </p:tavLst>
                                    </p:anim>
                                    <p:anim calcmode="lin" valueType="num">
                                      <p:cBhvr>
                                        <p:cTn id="32" dur="3000" fill="hold"/>
                                        <p:tgtEl>
                                          <p:spTgt spid="32"/>
                                        </p:tgtEl>
                                        <p:attrNameLst>
                                          <p:attrName>ppt_h</p:attrName>
                                        </p:attrNameLst>
                                      </p:cBhvr>
                                      <p:tavLst>
                                        <p:tav tm="0">
                                          <p:val>
                                            <p:strVal val="#ppt_h"/>
                                          </p:val>
                                        </p:tav>
                                        <p:tav tm="100000">
                                          <p:val>
                                            <p:strVal val="#ppt_h"/>
                                          </p:val>
                                        </p:tav>
                                      </p:tavLst>
                                    </p:anim>
                                    <p:animEffect transition="in" filter="fade">
                                      <p:cBhvr>
                                        <p:cTn id="33" dur="3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450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3000" fill="hold"/>
                                        <p:tgtEl>
                                          <p:spTgt spid="6"/>
                                        </p:tgtEl>
                                        <p:attrNameLst>
                                          <p:attrName>ppt_x</p:attrName>
                                        </p:attrNameLst>
                                      </p:cBhvr>
                                      <p:tavLst>
                                        <p:tav tm="0">
                                          <p:val>
                                            <p:strVal val="0-#ppt_w/2"/>
                                          </p:val>
                                        </p:tav>
                                        <p:tav tm="100000">
                                          <p:val>
                                            <p:strVal val="#ppt_x"/>
                                          </p:val>
                                        </p:tav>
                                      </p:tavLst>
                                    </p:anim>
                                    <p:anim calcmode="lin" valueType="num">
                                      <p:cBhvr additive="base">
                                        <p:cTn id="39"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100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p:bldP spid="31" grpId="0"/>
      <p:bldP spid="32"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p:cNvSpPr>
            <a:spLocks noChangeAspect="1"/>
          </p:cNvSpPr>
          <p:nvPr/>
        </p:nvSpPr>
        <p:spPr>
          <a:xfrm>
            <a:off x="836199" y="2239962"/>
            <a:ext cx="21813838" cy="96652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72" dirty="0">
                <a:solidFill>
                  <a:srgbClr val="C00000"/>
                </a:solidFill>
                <a:latin typeface="Arial Black" panose="020B0A04020102020204" pitchFamily="34" charset="0"/>
                <a:cs typeface="Arial" panose="020B0604020202020204" pitchFamily="34" charset="0"/>
              </a:rPr>
              <a:t>2. THE INNOVATION FUNNEL:</a:t>
            </a:r>
            <a:br>
              <a:rPr lang="en-US" sz="2372" dirty="0">
                <a:solidFill>
                  <a:srgbClr val="C00000"/>
                </a:solidFill>
                <a:latin typeface="Arial Black" panose="020B0A04020102020204" pitchFamily="34" charset="0"/>
                <a:cs typeface="Arial" panose="020B0604020202020204" pitchFamily="34" charset="0"/>
              </a:rPr>
            </a:br>
            <a:r>
              <a:rPr lang="en-US" sz="339" dirty="0">
                <a:solidFill>
                  <a:srgbClr val="C00000"/>
                </a:solidFill>
                <a:latin typeface="Arial Black" panose="020B0A04020102020204" pitchFamily="34" charset="0"/>
                <a:cs typeface="Arial" panose="020B0604020202020204" pitchFamily="34" charset="0"/>
              </a:rPr>
              <a:t>  </a:t>
            </a:r>
            <a:r>
              <a:rPr lang="en-US" sz="2372" dirty="0">
                <a:solidFill>
                  <a:srgbClr val="C00000"/>
                </a:solidFill>
                <a:latin typeface="Arial Black" panose="020B0A04020102020204" pitchFamily="34" charset="0"/>
                <a:cs typeface="Arial" panose="020B0604020202020204" pitchFamily="34" charset="0"/>
              </a:rPr>
              <a:t/>
            </a:r>
            <a:br>
              <a:rPr lang="en-US" sz="2372" dirty="0">
                <a:solidFill>
                  <a:srgbClr val="C00000"/>
                </a:solidFill>
                <a:latin typeface="Arial Black" panose="020B0A04020102020204" pitchFamily="34" charset="0"/>
                <a:cs typeface="Arial" panose="020B0604020202020204" pitchFamily="34" charset="0"/>
              </a:rPr>
            </a:br>
            <a:r>
              <a:rPr lang="fr-CA" sz="2372" b="0" dirty="0">
                <a:solidFill>
                  <a:srgbClr val="C00000"/>
                </a:solidFill>
                <a:latin typeface="Arial Black" panose="020B0A04020102020204" pitchFamily="34" charset="0"/>
                <a:cs typeface="Arial" panose="020B0604020202020204" pitchFamily="34" charset="0"/>
              </a:rPr>
              <a:t>AN ILLUSTRATION of </a:t>
            </a:r>
            <a:r>
              <a:rPr lang="en-US" sz="2372" dirty="0">
                <a:solidFill>
                  <a:srgbClr val="C00000"/>
                </a:solidFill>
                <a:ea typeface="Times New Roman" panose="02020603050405020304" pitchFamily="18" charset="0"/>
              </a:rPr>
              <a:t>“</a:t>
            </a:r>
            <a:r>
              <a:rPr lang="fr-CA" sz="2372" b="0" dirty="0">
                <a:solidFill>
                  <a:srgbClr val="C00000"/>
                </a:solidFill>
                <a:latin typeface="Arial Black" panose="020B0A04020102020204" pitchFamily="34" charset="0"/>
                <a:cs typeface="Arial" panose="020B0604020202020204" pitchFamily="34" charset="0"/>
              </a:rPr>
              <a:t>INVENTION</a:t>
            </a:r>
            <a:r>
              <a:rPr lang="en-US" sz="2372" dirty="0">
                <a:solidFill>
                  <a:srgbClr val="C00000"/>
                </a:solidFill>
                <a:ea typeface="Times New Roman" panose="02020603050405020304" pitchFamily="18" charset="0"/>
              </a:rPr>
              <a:t>”,</a:t>
            </a:r>
            <a:endParaRPr lang="en-US" sz="6097" dirty="0">
              <a:solidFill>
                <a:srgbClr val="C00000"/>
              </a:solidFill>
              <a:latin typeface="Palace Script MT" panose="030303020206070C0B05" pitchFamily="66" charset="0"/>
            </a:endParaRPr>
          </a:p>
          <a:p>
            <a:pPr algn="ctr">
              <a:defRPr/>
            </a:pPr>
            <a:r>
              <a:rPr lang="fr-CA" sz="2372" b="0" dirty="0">
                <a:solidFill>
                  <a:srgbClr val="C00000"/>
                </a:solidFill>
                <a:latin typeface="Arial Black" panose="020B0A04020102020204" pitchFamily="34" charset="0"/>
                <a:cs typeface="Arial" panose="020B0604020202020204" pitchFamily="34" charset="0"/>
              </a:rPr>
              <a:t>THE FIRST VARIABLE of THE FUNNEL</a:t>
            </a:r>
          </a:p>
        </p:txBody>
      </p:sp>
      <p:sp>
        <p:nvSpPr>
          <p:cNvPr id="5" name="Oval 4"/>
          <p:cNvSpPr>
            <a:spLocks/>
          </p:cNvSpPr>
          <p:nvPr/>
        </p:nvSpPr>
        <p:spPr>
          <a:xfrm>
            <a:off x="1124712" y="2430462"/>
            <a:ext cx="21268133" cy="9288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757249" y="2115306"/>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57249" y="2115306"/>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p:cNvSpPr txBox="1">
            <a:spLocks noChangeArrowheads="1"/>
          </p:cNvSpPr>
          <p:nvPr/>
        </p:nvSpPr>
        <p:spPr>
          <a:xfrm>
            <a:off x="2151525" y="9141297"/>
            <a:ext cx="17039289" cy="232089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3388" dirty="0">
                <a:latin typeface="Arial" panose="020B0604020202020204" pitchFamily="34" charset="0"/>
                <a:cs typeface="Arial" panose="020B0604020202020204" pitchFamily="34" charset="0"/>
              </a:rPr>
              <a:t/>
            </a:r>
            <a:br>
              <a:rPr lang="en-US" sz="3388" dirty="0">
                <a:latin typeface="Arial" panose="020B0604020202020204" pitchFamily="34" charset="0"/>
                <a:cs typeface="Arial" panose="020B0604020202020204" pitchFamily="34" charset="0"/>
              </a:rPr>
            </a:br>
            <a:endParaRPr lang="en-US" sz="3388" dirty="0">
              <a:latin typeface="Arial" panose="020B0604020202020204" pitchFamily="34" charset="0"/>
              <a:cs typeface="Arial" panose="020B0604020202020204" pitchFamily="34" charset="0"/>
            </a:endParaRPr>
          </a:p>
        </p:txBody>
      </p:sp>
      <p:sp>
        <p:nvSpPr>
          <p:cNvPr id="18" name="Rectangle 17"/>
          <p:cNvSpPr/>
          <p:nvPr/>
        </p:nvSpPr>
        <p:spPr>
          <a:xfrm>
            <a:off x="2198364" y="3878262"/>
            <a:ext cx="18916180" cy="3016210"/>
          </a:xfrm>
          <a:prstGeom prst="rect">
            <a:avLst/>
          </a:prstGeom>
        </p:spPr>
        <p:txBody>
          <a:bodyPr wrap="square">
            <a:spAutoFit/>
          </a:bodyPr>
          <a:lstStyle/>
          <a:p>
            <a:pPr algn="ctr"/>
            <a:r>
              <a:rPr lang="en-US" sz="3800" dirty="0" smtClean="0"/>
              <a:t>“</a:t>
            </a:r>
            <a:r>
              <a:rPr lang="en-US" sz="3800" dirty="0" smtClean="0">
                <a:cs typeface="Arial" panose="020B0604020202020204" pitchFamily="34" charset="0"/>
              </a:rPr>
              <a:t>I continue to use the Harvard University Global System</a:t>
            </a:r>
            <a:r>
              <a:rPr lang="en-US" sz="3800" dirty="0" smtClean="0"/>
              <a:t>™</a:t>
            </a:r>
            <a:r>
              <a:rPr lang="en-US" sz="3800" dirty="0" smtClean="0">
                <a:cs typeface="Arial" panose="020B0604020202020204" pitchFamily="34" charset="0"/>
              </a:rPr>
              <a:t/>
            </a:r>
            <a:br>
              <a:rPr lang="en-US" sz="3800" dirty="0" smtClean="0">
                <a:cs typeface="Arial" panose="020B0604020202020204" pitchFamily="34" charset="0"/>
              </a:rPr>
            </a:br>
            <a:r>
              <a:rPr lang="en-US" sz="3800" dirty="0" smtClean="0">
                <a:cs typeface="Arial" panose="020B0604020202020204" pitchFamily="34" charset="0"/>
              </a:rPr>
              <a:t>in innovation and project management. With it, teams gain</a:t>
            </a:r>
            <a:br>
              <a:rPr lang="en-US" sz="3800" dirty="0" smtClean="0">
                <a:cs typeface="Arial" panose="020B0604020202020204" pitchFamily="34" charset="0"/>
              </a:rPr>
            </a:br>
            <a:r>
              <a:rPr lang="en-US" sz="3800" dirty="0" smtClean="0">
                <a:cs typeface="Arial" panose="020B0604020202020204" pitchFamily="34" charset="0"/>
              </a:rPr>
              <a:t>a strategic head start, by starting earlier and going deeper, well beyond</a:t>
            </a:r>
            <a:br>
              <a:rPr lang="en-US" sz="3800" dirty="0" smtClean="0">
                <a:cs typeface="Arial" panose="020B0604020202020204" pitchFamily="34" charset="0"/>
              </a:rPr>
            </a:br>
            <a:r>
              <a:rPr lang="en-US" sz="3800" dirty="0" smtClean="0">
                <a:cs typeface="Arial" panose="020B0604020202020204" pitchFamily="34" charset="0"/>
              </a:rPr>
              <a:t>its counterparts, such as IDEO, Stage-Gate, TRIZ and other innovation methods and change-management processes (ADKAR), which can effectively feed into it.</a:t>
            </a:r>
            <a:r>
              <a:rPr lang="en-US" sz="3800" dirty="0" smtClean="0"/>
              <a:t>”</a:t>
            </a:r>
          </a:p>
        </p:txBody>
      </p:sp>
      <p:sp>
        <p:nvSpPr>
          <p:cNvPr id="19" name="Rectangle 18"/>
          <p:cNvSpPr/>
          <p:nvPr/>
        </p:nvSpPr>
        <p:spPr>
          <a:xfrm>
            <a:off x="0" y="7650162"/>
            <a:ext cx="23451750" cy="1846659"/>
          </a:xfrm>
          <a:prstGeom prst="rect">
            <a:avLst/>
          </a:prstGeom>
        </p:spPr>
        <p:txBody>
          <a:bodyPr wrap="square">
            <a:spAutoFit/>
          </a:bodyPr>
          <a:lstStyle/>
          <a:p>
            <a:pPr algn="ctr"/>
            <a:r>
              <a:rPr lang="en-US" sz="3800" dirty="0" smtClean="0">
                <a:latin typeface="Arial Black" panose="020B0A04020102020204" pitchFamily="34" charset="0"/>
              </a:rPr>
              <a:t>Rob Stephens</a:t>
            </a:r>
            <a:r>
              <a:rPr lang="en-US" sz="3800" dirty="0">
                <a:latin typeface="Arial Black" panose="020B0A04020102020204" pitchFamily="34" charset="0"/>
              </a:rPr>
              <a:t>, </a:t>
            </a:r>
            <a:r>
              <a:rPr lang="en-US" sz="3800" dirty="0" smtClean="0">
                <a:latin typeface="Arial Black" panose="020B0A04020102020204" pitchFamily="34" charset="0"/>
              </a:rPr>
              <a:t>PhD (Nanotechnology), Entrepreneur</a:t>
            </a:r>
            <a:r>
              <a:rPr lang="en-US" sz="3800" dirty="0" smtClean="0"/>
              <a:t/>
            </a:r>
            <a:br>
              <a:rPr lang="en-US" sz="3800" dirty="0" smtClean="0"/>
            </a:br>
            <a:r>
              <a:rPr lang="en-US" sz="3800" dirty="0" smtClean="0"/>
              <a:t>Innovation &amp; Strategic Transformation, Mining &amp; Advanced-Materials Industries</a:t>
            </a:r>
            <a:br>
              <a:rPr lang="en-US" sz="3800" dirty="0" smtClean="0"/>
            </a:br>
            <a:r>
              <a:rPr lang="en-US" sz="3800" dirty="0" smtClean="0"/>
              <a:t>Former Director, Applied </a:t>
            </a:r>
            <a:r>
              <a:rPr lang="en-US" sz="3800" dirty="0"/>
              <a:t>Research &amp; </a:t>
            </a:r>
            <a:r>
              <a:rPr lang="en-US" sz="3800" dirty="0" smtClean="0"/>
              <a:t>Technology, Teck Resources</a:t>
            </a:r>
          </a:p>
        </p:txBody>
      </p:sp>
      <p:grpSp>
        <p:nvGrpSpPr>
          <p:cNvPr id="4" name="Group 3"/>
          <p:cNvGrpSpPr/>
          <p:nvPr/>
        </p:nvGrpSpPr>
        <p:grpSpPr>
          <a:xfrm>
            <a:off x="108250" y="11744584"/>
            <a:ext cx="1210740" cy="1329445"/>
            <a:chOff x="108250" y="11744584"/>
            <a:chExt cx="1210740" cy="1329445"/>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7" name="Rectangle 16"/>
            <p:cNvSpPr/>
            <p:nvPr/>
          </p:nvSpPr>
          <p:spPr>
            <a:xfrm>
              <a:off x="1004480" y="11744584"/>
              <a:ext cx="314510" cy="253916"/>
            </a:xfrm>
            <a:prstGeom prst="rect">
              <a:avLst/>
            </a:prstGeom>
          </p:spPr>
          <p:txBody>
            <a:bodyPr wrap="none">
              <a:spAutoFit/>
            </a:bodyPr>
            <a:lstStyle/>
            <a:p>
              <a:r>
                <a:rPr lang="fr-FR" sz="1050" baseline="30000" dirty="0" smtClean="0"/>
                <a:t>TM</a:t>
              </a:r>
              <a:endParaRPr lang="en-US" sz="1050" dirty="0"/>
            </a:p>
          </p:txBody>
        </p:sp>
      </p:grpSp>
      <p:sp>
        <p:nvSpPr>
          <p:cNvPr id="22" name="Rectangle 21"/>
          <p:cNvSpPr/>
          <p:nvPr/>
        </p:nvSpPr>
        <p:spPr>
          <a:xfrm>
            <a:off x="1441545" y="119067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5" name="Rectangle 3"/>
          <p:cNvSpPr>
            <a:spLocks noChangeArrowheads="1"/>
          </p:cNvSpPr>
          <p:nvPr/>
        </p:nvSpPr>
        <p:spPr bwMode="auto">
          <a:xfrm>
            <a:off x="89" y="601662"/>
            <a:ext cx="23407511" cy="987264"/>
          </a:xfrm>
          <a:prstGeom prst="rect">
            <a:avLst/>
          </a:prstGeom>
          <a:noFill/>
          <a:ln w="0">
            <a:noFill/>
            <a:miter lim="800000"/>
            <a:headEnd/>
            <a:tailEnd/>
          </a:ln>
          <a:effectLst/>
        </p:spPr>
        <p:txBody>
          <a:bodyPr wrap="square" lIns="154765" tIns="77378" rIns="154765" bIns="77378">
            <a:spAutoFit/>
          </a:bodyPr>
          <a:lstStyle/>
          <a:p>
            <a:pPr algn="ctr">
              <a:defRPr/>
            </a:pPr>
            <a:r>
              <a:rPr lang="en-US" sz="5400" dirty="0" smtClean="0">
                <a:latin typeface="Arial Black" panose="020B0A04020102020204" pitchFamily="34" charset="0"/>
              </a:rPr>
              <a:t>2023 User’s Testimonial</a:t>
            </a:r>
            <a:endParaRPr lang="en-US" sz="5400" b="0" baseline="30000" dirty="0">
              <a:latin typeface="Arial Black" panose="020B0A04020102020204" pitchFamily="34" charset="0"/>
            </a:endParaRPr>
          </a:p>
        </p:txBody>
      </p:sp>
      <p:sp>
        <p:nvSpPr>
          <p:cNvPr id="2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3341274997"/>
      </p:ext>
    </p:extLst>
  </p:cSld>
  <p:clrMapOvr>
    <a:masterClrMapping/>
  </p:clrMapOvr>
  <p:transition spd="slow" advTm="39511">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55" presetClass="entr" presetSubtype="0"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strVal val="#ppt_w*0.70"/>
                                          </p:val>
                                        </p:tav>
                                        <p:tav tm="100000">
                                          <p:val>
                                            <p:strVal val="#ppt_w"/>
                                          </p:val>
                                        </p:tav>
                                      </p:tavLst>
                                    </p:anim>
                                    <p:anim calcmode="lin" valueType="num">
                                      <p:cBhvr>
                                        <p:cTn id="11" dur="1000" fill="hold"/>
                                        <p:tgtEl>
                                          <p:spTgt spid="18"/>
                                        </p:tgtEl>
                                        <p:attrNameLst>
                                          <p:attrName>ppt_h</p:attrName>
                                        </p:attrNameLst>
                                      </p:cBhvr>
                                      <p:tavLst>
                                        <p:tav tm="0">
                                          <p:val>
                                            <p:strVal val="#ppt_h"/>
                                          </p:val>
                                        </p:tav>
                                        <p:tav tm="100000">
                                          <p:val>
                                            <p:strVal val="#ppt_h"/>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50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2000" fill="hold"/>
                                        <p:tgtEl>
                                          <p:spTgt spid="19"/>
                                        </p:tgtEl>
                                        <p:attrNameLst>
                                          <p:attrName>ppt_w</p:attrName>
                                        </p:attrNameLst>
                                      </p:cBhvr>
                                      <p:tavLst>
                                        <p:tav tm="0">
                                          <p:val>
                                            <p:strVal val="#ppt_w*0.70"/>
                                          </p:val>
                                        </p:tav>
                                        <p:tav tm="100000">
                                          <p:val>
                                            <p:strVal val="#ppt_w"/>
                                          </p:val>
                                        </p:tav>
                                      </p:tavLst>
                                    </p:anim>
                                    <p:anim calcmode="lin" valueType="num">
                                      <p:cBhvr>
                                        <p:cTn id="18" dur="2000" fill="hold"/>
                                        <p:tgtEl>
                                          <p:spTgt spid="19"/>
                                        </p:tgtEl>
                                        <p:attrNameLst>
                                          <p:attrName>ppt_h</p:attrName>
                                        </p:attrNameLst>
                                      </p:cBhvr>
                                      <p:tavLst>
                                        <p:tav tm="0">
                                          <p:val>
                                            <p:strVal val="#ppt_h"/>
                                          </p:val>
                                        </p:tav>
                                        <p:tav tm="100000">
                                          <p:val>
                                            <p:strVal val="#ppt_h"/>
                                          </p:val>
                                        </p:tav>
                                      </p:tavLst>
                                    </p:anim>
                                    <p:animEffect transition="in" filter="fade">
                                      <p:cBhvr>
                                        <p:cTn id="19" dur="2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30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2000" fill="hold"/>
                                        <p:tgtEl>
                                          <p:spTgt spid="4"/>
                                        </p:tgtEl>
                                        <p:attrNameLst>
                                          <p:attrName>ppt_x</p:attrName>
                                        </p:attrNameLst>
                                      </p:cBhvr>
                                      <p:tavLst>
                                        <p:tav tm="0">
                                          <p:val>
                                            <p:strVal val="0-#ppt_w/2"/>
                                          </p:val>
                                        </p:tav>
                                        <p:tav tm="100000">
                                          <p:val>
                                            <p:strVal val="#ppt_x"/>
                                          </p:val>
                                        </p:tav>
                                      </p:tavLst>
                                    </p:anim>
                                    <p:anim calcmode="lin" valueType="num">
                                      <p:cBhvr additive="base">
                                        <p:cTn id="25"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100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P spid="19"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89" y="5427616"/>
            <a:ext cx="23407511" cy="4093428"/>
          </a:xfrm>
          <a:prstGeom prst="rect">
            <a:avLst/>
          </a:prstGeom>
        </p:spPr>
        <p:txBody>
          <a:bodyPr wrap="square">
            <a:spAutoFit/>
          </a:bodyPr>
          <a:lstStyle/>
          <a:p>
            <a:pPr algn="ctr">
              <a:lnSpc>
                <a:spcPts val="5184"/>
              </a:lnSpc>
            </a:pPr>
            <a:r>
              <a:rPr lang="en-US" altLang="en-US" sz="4608" spc="-154" dirty="0">
                <a:solidFill>
                  <a:schemeClr val="bg1"/>
                </a:solidFill>
                <a:effectLst>
                  <a:outerShdw blurRad="38100" dist="38100" dir="2700000" algn="tl">
                    <a:srgbClr val="000000">
                      <a:alpha val="43137"/>
                    </a:srgbClr>
                  </a:outerShdw>
                </a:effectLst>
                <a:cs typeface="Arial" panose="020B0604020202020204" pitchFamily="34" charset="0"/>
              </a:rPr>
              <a:t>for this pro-bono public-service feedback, which provides invaluable insights</a:t>
            </a:r>
            <a:br>
              <a:rPr lang="en-US" altLang="en-US" sz="4608" spc="-154" dirty="0">
                <a:solidFill>
                  <a:schemeClr val="bg1"/>
                </a:solidFill>
                <a:effectLst>
                  <a:outerShdw blurRad="38100" dist="38100" dir="2700000" algn="tl">
                    <a:srgbClr val="000000">
                      <a:alpha val="43137"/>
                    </a:srgbClr>
                  </a:outerShdw>
                </a:effectLst>
                <a:cs typeface="Arial" panose="020B0604020202020204" pitchFamily="34" charset="0"/>
              </a:rPr>
            </a:br>
            <a:r>
              <a:rPr lang="en-US" altLang="en-US" sz="4608" spc="-154" dirty="0">
                <a:solidFill>
                  <a:schemeClr val="bg1"/>
                </a:solidFill>
                <a:effectLst>
                  <a:outerShdw blurRad="38100" dist="38100" dir="2700000" algn="tl">
                    <a:srgbClr val="000000">
                      <a:alpha val="43137"/>
                    </a:srgbClr>
                  </a:outerShdw>
                </a:effectLst>
                <a:cs typeface="Arial" panose="020B0604020202020204" pitchFamily="34" charset="0"/>
              </a:rPr>
              <a:t>into our synergistic journey, on both sides of the Atlantic Ocean, to harness</a:t>
            </a:r>
            <a:br>
              <a:rPr lang="en-US" altLang="en-US" sz="4608" spc="-154" dirty="0">
                <a:solidFill>
                  <a:schemeClr val="bg1"/>
                </a:solidFill>
                <a:effectLst>
                  <a:outerShdw blurRad="38100" dist="38100" dir="2700000" algn="tl">
                    <a:srgbClr val="000000">
                      <a:alpha val="43137"/>
                    </a:srgbClr>
                  </a:outerShdw>
                </a:effectLst>
                <a:cs typeface="Arial" panose="020B0604020202020204" pitchFamily="34" charset="0"/>
              </a:rPr>
            </a:br>
            <a:r>
              <a:rPr lang="en-US" altLang="en-US" sz="4608" spc="-154" dirty="0">
                <a:solidFill>
                  <a:schemeClr val="bg1"/>
                </a:solidFill>
                <a:effectLst>
                  <a:outerShdw blurRad="38100" dist="38100" dir="2700000" algn="tl">
                    <a:srgbClr val="000000">
                      <a:alpha val="43137"/>
                    </a:srgbClr>
                  </a:outerShdw>
                </a:effectLst>
                <a:cs typeface="Arial" panose="020B0604020202020204" pitchFamily="34" charset="0"/>
              </a:rPr>
              <a:t> the power of collaborative innovation and leadership in sustainable mining,</a:t>
            </a:r>
          </a:p>
          <a:p>
            <a:pPr algn="ctr">
              <a:lnSpc>
                <a:spcPts val="5184"/>
              </a:lnSpc>
              <a:spcAft>
                <a:spcPts val="1152"/>
              </a:spcAft>
            </a:pPr>
            <a:r>
              <a:rPr lang="en-US" altLang="en-US" sz="4608" spc="-154" dirty="0">
                <a:solidFill>
                  <a:schemeClr val="bg1"/>
                </a:solidFill>
                <a:effectLst>
                  <a:outerShdw blurRad="38100" dist="38100" dir="2700000" algn="tl">
                    <a:srgbClr val="000000">
                      <a:alpha val="43137"/>
                    </a:srgbClr>
                  </a:outerShdw>
                </a:effectLst>
                <a:cs typeface="Arial" panose="020B0604020202020204" pitchFamily="34" charset="0"/>
              </a:rPr>
              <a:t>energy conservation and environmental remediation, three areas</a:t>
            </a:r>
            <a:br>
              <a:rPr lang="en-US" altLang="en-US" sz="4608" spc="-154" dirty="0">
                <a:solidFill>
                  <a:schemeClr val="bg1"/>
                </a:solidFill>
                <a:effectLst>
                  <a:outerShdw blurRad="38100" dist="38100" dir="2700000" algn="tl">
                    <a:srgbClr val="000000">
                      <a:alpha val="43137"/>
                    </a:srgbClr>
                  </a:outerShdw>
                </a:effectLst>
                <a:cs typeface="Arial" panose="020B0604020202020204" pitchFamily="34" charset="0"/>
              </a:rPr>
            </a:br>
            <a:r>
              <a:rPr lang="en-US" altLang="en-US" sz="4608" spc="-154" dirty="0">
                <a:solidFill>
                  <a:schemeClr val="bg1"/>
                </a:solidFill>
                <a:effectLst>
                  <a:outerShdw blurRad="38100" dist="38100" dir="2700000" algn="tl">
                    <a:srgbClr val="000000">
                      <a:alpha val="43137"/>
                    </a:srgbClr>
                  </a:outerShdw>
                </a:effectLst>
                <a:cs typeface="Arial" panose="020B0604020202020204" pitchFamily="34" charset="0"/>
              </a:rPr>
              <a:t>where you continue to push the boundaries of technology</a:t>
            </a:r>
            <a:br>
              <a:rPr lang="en-US" altLang="en-US" sz="4608" spc="-154" dirty="0">
                <a:solidFill>
                  <a:schemeClr val="bg1"/>
                </a:solidFill>
                <a:effectLst>
                  <a:outerShdw blurRad="38100" dist="38100" dir="2700000" algn="tl">
                    <a:srgbClr val="000000">
                      <a:alpha val="43137"/>
                    </a:srgbClr>
                  </a:outerShdw>
                </a:effectLst>
                <a:cs typeface="Arial" panose="020B0604020202020204" pitchFamily="34" charset="0"/>
              </a:rPr>
            </a:br>
            <a:r>
              <a:rPr lang="en-US" altLang="en-US" sz="4608" spc="-154" dirty="0">
                <a:solidFill>
                  <a:schemeClr val="bg1"/>
                </a:solidFill>
                <a:effectLst>
                  <a:outerShdw blurRad="38100" dist="38100" dir="2700000" algn="tl">
                    <a:srgbClr val="000000">
                      <a:alpha val="43137"/>
                    </a:srgbClr>
                  </a:outerShdw>
                </a:effectLst>
                <a:cs typeface="Arial" panose="020B0604020202020204" pitchFamily="34" charset="0"/>
              </a:rPr>
              <a:t> and policy, now beyond the large conglomerate realm.</a:t>
            </a:r>
            <a:endParaRPr lang="en-US" altLang="en-US" sz="4608" spc="-154" dirty="0">
              <a:solidFill>
                <a:schemeClr val="bg1"/>
              </a:solidFill>
              <a:cs typeface="Arial" panose="020B0604020202020204" pitchFamily="34" charset="0"/>
            </a:endParaRPr>
          </a:p>
        </p:txBody>
      </p:sp>
      <p:sp>
        <p:nvSpPr>
          <p:cNvPr id="15" name="Rectangle 14"/>
          <p:cNvSpPr/>
          <p:nvPr/>
        </p:nvSpPr>
        <p:spPr>
          <a:xfrm>
            <a:off x="89" y="9745006"/>
            <a:ext cx="23407511" cy="1426031"/>
          </a:xfrm>
          <a:prstGeom prst="rect">
            <a:avLst/>
          </a:prstGeom>
        </p:spPr>
        <p:txBody>
          <a:bodyPr wrap="square">
            <a:spAutoFit/>
          </a:bodyPr>
          <a:lstStyle/>
          <a:p>
            <a:pPr algn="ctr">
              <a:lnSpc>
                <a:spcPts val="4608"/>
              </a:lnSpc>
              <a:spcAft>
                <a:spcPts val="1152"/>
              </a:spcAft>
            </a:pPr>
            <a:r>
              <a:rPr lang="en-US" altLang="en-US" sz="4608" dirty="0">
                <a:solidFill>
                  <a:schemeClr val="bg2"/>
                </a:solidFill>
                <a:latin typeface="Arial Black" panose="020B0A04020102020204" pitchFamily="34" charset="0"/>
                <a:cs typeface="Times New Roman" panose="02020603050405020304" pitchFamily="18" charset="0"/>
              </a:rPr>
              <a:t>Alain Paul Martin</a:t>
            </a:r>
          </a:p>
          <a:p>
            <a:pPr algn="ctr">
              <a:lnSpc>
                <a:spcPts val="4608"/>
              </a:lnSpc>
              <a:spcAft>
                <a:spcPts val="1728"/>
              </a:spcAft>
            </a:pPr>
            <a:r>
              <a:rPr lang="en-US" altLang="en-US" sz="4608" spc="-192" dirty="0">
                <a:solidFill>
                  <a:schemeClr val="bg2"/>
                </a:solidFill>
                <a:cs typeface="Arial" panose="020B0604020202020204" pitchFamily="34" charset="0"/>
              </a:rPr>
              <a:t>The Professional Development Institute PDI Inc.</a:t>
            </a:r>
          </a:p>
        </p:txBody>
      </p:sp>
      <p:grpSp>
        <p:nvGrpSpPr>
          <p:cNvPr id="2" name="Group 1"/>
          <p:cNvGrpSpPr/>
          <p:nvPr/>
        </p:nvGrpSpPr>
        <p:grpSpPr>
          <a:xfrm>
            <a:off x="10484704" y="836197"/>
            <a:ext cx="2554903" cy="2711854"/>
            <a:chOff x="5501640" y="1143930"/>
            <a:chExt cx="1330743" cy="141249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640" y="1358559"/>
              <a:ext cx="1188720" cy="1197863"/>
            </a:xfrm>
            <a:prstGeom prst="rect">
              <a:avLst/>
            </a:prstGeom>
          </p:spPr>
        </p:pic>
        <p:sp>
          <p:nvSpPr>
            <p:cNvPr id="3" name="Rectangle 2"/>
            <p:cNvSpPr/>
            <p:nvPr/>
          </p:nvSpPr>
          <p:spPr>
            <a:xfrm>
              <a:off x="6548337" y="1143930"/>
              <a:ext cx="284046" cy="224431"/>
            </a:xfrm>
            <a:prstGeom prst="rect">
              <a:avLst/>
            </a:prstGeom>
          </p:spPr>
          <p:txBody>
            <a:bodyPr wrap="none">
              <a:spAutoFit/>
            </a:bodyPr>
            <a:lstStyle/>
            <a:p>
              <a:r>
                <a:rPr lang="en-US" sz="2200" dirty="0" smtClean="0">
                  <a:solidFill>
                    <a:schemeClr val="bg1"/>
                  </a:solidFill>
                  <a:latin typeface="Arial Black" panose="020B0A04020102020204" pitchFamily="34" charset="0"/>
                </a:rPr>
                <a:t>™</a:t>
              </a:r>
              <a:r>
                <a:rPr lang="en-US" sz="2200" dirty="0" smtClean="0">
                  <a:solidFill>
                    <a:schemeClr val="bg1"/>
                  </a:solidFill>
                </a:rPr>
                <a:t> </a:t>
              </a:r>
              <a:endParaRPr lang="en-US" sz="2200" dirty="0"/>
            </a:p>
          </p:txBody>
        </p:sp>
      </p:grpSp>
      <p:sp>
        <p:nvSpPr>
          <p:cNvPr id="9" name="Rectangle 8"/>
          <p:cNvSpPr/>
          <p:nvPr/>
        </p:nvSpPr>
        <p:spPr>
          <a:xfrm>
            <a:off x="89" y="4471811"/>
            <a:ext cx="23407511" cy="759182"/>
          </a:xfrm>
          <a:prstGeom prst="rect">
            <a:avLst/>
          </a:prstGeom>
        </p:spPr>
        <p:txBody>
          <a:bodyPr wrap="square">
            <a:spAutoFit/>
          </a:bodyPr>
          <a:lstStyle/>
          <a:p>
            <a:pPr algn="ctr">
              <a:lnSpc>
                <a:spcPts val="5184"/>
              </a:lnSpc>
              <a:spcAft>
                <a:spcPts val="1152"/>
              </a:spcAft>
            </a:pPr>
            <a:r>
              <a:rPr lang="en-US" altLang="en-US" sz="7104"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Thank you Dr. Rob Stephens</a:t>
            </a:r>
            <a:endParaRPr lang="en-US" altLang="en-US" sz="6912" dirty="0">
              <a:solidFill>
                <a:schemeClr val="bg1"/>
              </a:solidFill>
              <a:cs typeface="Arial" panose="020B0604020202020204" pitchFamily="34" charset="0"/>
            </a:endParaRPr>
          </a:p>
        </p:txBody>
      </p:sp>
      <p:sp>
        <p:nvSpPr>
          <p:cNvPr id="12"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756190902"/>
      </p:ext>
    </p:extLst>
  </p:cSld>
  <p:clrMapOvr>
    <a:masterClrMapping/>
  </p:clrMapOvr>
  <mc:AlternateContent xmlns:mc="http://schemas.openxmlformats.org/markup-compatibility/2006" xmlns:p14="http://schemas.microsoft.com/office/powerpoint/2010/main">
    <mc:Choice Requires="p14">
      <p:transition spd="slow" p14:dur="2000" advTm="28439"/>
    </mc:Choice>
    <mc:Fallback xmlns="">
      <p:transition spd="slow" advTm="284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20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ppt_x"/>
                                          </p:val>
                                        </p:tav>
                                        <p:tav tm="100000">
                                          <p:val>
                                            <p:strVal val="#ppt_x"/>
                                          </p:val>
                                        </p:tav>
                                      </p:tavLst>
                                    </p:anim>
                                    <p:anim calcmode="lin" valueType="num">
                                      <p:cBhvr additive="base">
                                        <p:cTn id="14"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180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100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95" y="373062"/>
            <a:ext cx="23407509" cy="1511767"/>
          </a:xfrm>
          <a:prstGeom prst="rect">
            <a:avLst/>
          </a:prstGeom>
          <a:noFill/>
          <a:ln w="0">
            <a:noFill/>
            <a:miter lim="800000"/>
            <a:headEnd/>
            <a:tailEnd/>
          </a:ln>
          <a:effectLst/>
        </p:spPr>
        <p:txBody>
          <a:bodyPr wrap="square" lIns="154765" tIns="77378" rIns="154765" bIns="77378">
            <a:spAutoFit/>
          </a:bodyPr>
          <a:lstStyle/>
          <a:p>
            <a:pPr algn="ctr">
              <a:defRPr/>
            </a:pPr>
            <a:r>
              <a:rPr lang="en-US" sz="4404" dirty="0" smtClean="0">
                <a:latin typeface="Arial Black" panose="020B0A04020102020204" pitchFamily="34" charset="0"/>
              </a:rPr>
              <a:t>Testimonial of North-America’s </a:t>
            </a:r>
            <a:r>
              <a:rPr lang="en-US" sz="4404" dirty="0">
                <a:latin typeface="Arial Black" panose="020B0A04020102020204" pitchFamily="34" charset="0"/>
              </a:rPr>
              <a:t>Leading Nuclear-Risk </a:t>
            </a:r>
            <a:r>
              <a:rPr lang="en-US" sz="4404" dirty="0" smtClean="0">
                <a:latin typeface="Arial Black" panose="020B0A04020102020204" pitchFamily="34" charset="0"/>
              </a:rPr>
              <a:t>Manager</a:t>
            </a:r>
          </a:p>
          <a:p>
            <a:pPr algn="ctr">
              <a:defRPr/>
            </a:pPr>
            <a:r>
              <a:rPr lang="en-US" sz="4404" dirty="0">
                <a:latin typeface="Arial Black" panose="020B0A04020102020204" pitchFamily="34" charset="0"/>
              </a:rPr>
              <a:t>Ontario Power Generation</a:t>
            </a:r>
          </a:p>
        </p:txBody>
      </p:sp>
      <p:sp>
        <p:nvSpPr>
          <p:cNvPr id="10" name="Rectangle 9"/>
          <p:cNvSpPr/>
          <p:nvPr/>
        </p:nvSpPr>
        <p:spPr>
          <a:xfrm>
            <a:off x="652552" y="2049462"/>
            <a:ext cx="16156692" cy="2086725"/>
          </a:xfrm>
          <a:prstGeom prst="rect">
            <a:avLst/>
          </a:prstGeom>
        </p:spPr>
        <p:txBody>
          <a:bodyPr wrap="square">
            <a:spAutoFit/>
          </a:bodyPr>
          <a:lstStyle/>
          <a:p>
            <a:pPr algn="just">
              <a:lnSpc>
                <a:spcPct val="120000"/>
              </a:lnSpc>
              <a:spcAft>
                <a:spcPts val="0"/>
              </a:spcAft>
            </a:pPr>
            <a:r>
              <a:rPr lang="en-US" sz="3600" dirty="0" smtClean="0"/>
              <a:t>“Alain [Paul Martin] delivered</a:t>
            </a:r>
            <a:r>
              <a:rPr lang="en-US" sz="3600" dirty="0"/>
              <a:t>, </a:t>
            </a:r>
            <a:r>
              <a:rPr lang="en-US" sz="3600" dirty="0" smtClean="0"/>
              <a:t>over </a:t>
            </a:r>
            <a:r>
              <a:rPr lang="en-US" sz="3600" dirty="0"/>
              <a:t>a 4-year period</a:t>
            </a:r>
            <a:r>
              <a:rPr lang="en-US" sz="3600" dirty="0" smtClean="0"/>
              <a:t>, ‘Advanced </a:t>
            </a:r>
            <a:r>
              <a:rPr lang="en-US" sz="3600" dirty="0"/>
              <a:t>Project </a:t>
            </a:r>
            <a:r>
              <a:rPr lang="en-US" sz="3600" dirty="0" smtClean="0"/>
              <a:t>and Risk-Management’ workshops to our </a:t>
            </a:r>
            <a:r>
              <a:rPr lang="en-US" sz="3600" dirty="0"/>
              <a:t>nuclear </a:t>
            </a:r>
            <a:r>
              <a:rPr lang="en-US" sz="3600" dirty="0" smtClean="0"/>
              <a:t>project </a:t>
            </a:r>
            <a:r>
              <a:rPr lang="en-US" sz="3600" dirty="0"/>
              <a:t>managers and </a:t>
            </a:r>
            <a:r>
              <a:rPr lang="en-US" sz="3600" dirty="0" smtClean="0"/>
              <a:t>executives at Ontario Power Generation [OPG]…</a:t>
            </a:r>
          </a:p>
        </p:txBody>
      </p:sp>
      <p:grpSp>
        <p:nvGrpSpPr>
          <p:cNvPr id="5" name="Group 4"/>
          <p:cNvGrpSpPr/>
          <p:nvPr/>
        </p:nvGrpSpPr>
        <p:grpSpPr>
          <a:xfrm>
            <a:off x="17225550" y="2278064"/>
            <a:ext cx="5412994" cy="8443672"/>
            <a:chOff x="6995160" y="1676401"/>
            <a:chExt cx="2926080" cy="4461027"/>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0453"/>
            <a:stretch/>
          </p:blipFill>
          <p:spPr>
            <a:xfrm>
              <a:off x="6995160" y="1676401"/>
              <a:ext cx="2910840" cy="4025863"/>
            </a:xfrm>
            <a:prstGeom prst="rect">
              <a:avLst/>
            </a:prstGeom>
          </p:spPr>
        </p:pic>
        <p:sp>
          <p:nvSpPr>
            <p:cNvPr id="16" name="Rectangle 15"/>
            <p:cNvSpPr/>
            <p:nvPr/>
          </p:nvSpPr>
          <p:spPr>
            <a:xfrm>
              <a:off x="7010400" y="5682129"/>
              <a:ext cx="2910840" cy="455299"/>
            </a:xfrm>
            <a:prstGeom prst="rect">
              <a:avLst/>
            </a:prstGeom>
          </p:spPr>
          <p:txBody>
            <a:bodyPr wrap="square">
              <a:spAutoFit/>
            </a:bodyPr>
            <a:lstStyle/>
            <a:p>
              <a:pPr lvl="0" algn="ctr">
                <a:buClr>
                  <a:srgbClr val="C00000"/>
                </a:buClr>
                <a:buSzPct val="220000"/>
              </a:pPr>
              <a:r>
                <a:rPr lang="en-US" sz="2600" dirty="0"/>
                <a:t>Ontario Power Generation</a:t>
              </a:r>
              <a:r>
                <a:rPr lang="en-US" sz="2033" dirty="0"/>
                <a:t/>
              </a:r>
              <a:br>
                <a:rPr lang="en-US" sz="2033" dirty="0"/>
              </a:br>
              <a:r>
                <a:rPr lang="en-US" sz="2400" b="0" dirty="0"/>
                <a:t>(</a:t>
              </a:r>
              <a:r>
                <a:rPr lang="en-US" sz="2400" b="0" dirty="0" err="1"/>
                <a:t>MarcusObal</a:t>
              </a:r>
              <a:r>
                <a:rPr lang="en-US" sz="2400" b="0" dirty="0"/>
                <a:t>, Wikimedia Commons)</a:t>
              </a:r>
              <a:endParaRPr lang="en-US" sz="2400" dirty="0"/>
            </a:p>
          </p:txBody>
        </p:sp>
      </p:grpSp>
      <p:sp>
        <p:nvSpPr>
          <p:cNvPr id="20" name="Rectangle 19"/>
          <p:cNvSpPr/>
          <p:nvPr/>
        </p:nvSpPr>
        <p:spPr>
          <a:xfrm>
            <a:off x="350045" y="8703448"/>
            <a:ext cx="7903224" cy="2185214"/>
          </a:xfrm>
          <a:prstGeom prst="rect">
            <a:avLst/>
          </a:prstGeom>
        </p:spPr>
        <p:txBody>
          <a:bodyPr wrap="square">
            <a:spAutoFit/>
          </a:bodyPr>
          <a:lstStyle/>
          <a:p>
            <a:r>
              <a:rPr lang="en-US" sz="3400" dirty="0">
                <a:latin typeface="Arial Black" panose="020B0A04020102020204" pitchFamily="34" charset="0"/>
                <a:cs typeface="Arial" panose="020B0604020202020204" pitchFamily="34" charset="0"/>
              </a:rPr>
              <a:t>Mark </a:t>
            </a:r>
            <a:r>
              <a:rPr lang="en-US" sz="3400" dirty="0" err="1" smtClean="0">
                <a:latin typeface="Arial Black" panose="020B0A04020102020204" pitchFamily="34" charset="0"/>
                <a:cs typeface="Arial" panose="020B0604020202020204" pitchFamily="34" charset="0"/>
              </a:rPr>
              <a:t>Arnone</a:t>
            </a:r>
            <a:r>
              <a:rPr lang="en-US" sz="3400" dirty="0">
                <a:latin typeface="Arial Black" panose="020B0A04020102020204" pitchFamily="34" charset="0"/>
                <a:cs typeface="Arial" panose="020B0604020202020204" pitchFamily="34" charset="0"/>
              </a:rPr>
              <a:t/>
            </a:r>
            <a:br>
              <a:rPr lang="en-US" sz="3400" dirty="0">
                <a:latin typeface="Arial Black" panose="020B0A04020102020204" pitchFamily="34" charset="0"/>
                <a:cs typeface="Arial" panose="020B0604020202020204" pitchFamily="34" charset="0"/>
              </a:rPr>
            </a:br>
            <a:r>
              <a:rPr lang="en-US" sz="3400" dirty="0" smtClean="0">
                <a:latin typeface="Arial Black" panose="020B0A04020102020204" pitchFamily="34" charset="0"/>
                <a:cs typeface="Arial" panose="020B0604020202020204" pitchFamily="34" charset="0"/>
              </a:rPr>
              <a:t>Vice-President</a:t>
            </a:r>
            <a:br>
              <a:rPr lang="en-US" sz="3400" dirty="0" smtClean="0">
                <a:latin typeface="Arial Black" panose="020B0A04020102020204" pitchFamily="34" charset="0"/>
                <a:cs typeface="Arial" panose="020B0604020202020204" pitchFamily="34" charset="0"/>
              </a:rPr>
            </a:br>
            <a:r>
              <a:rPr lang="en-US" sz="3400" dirty="0" smtClean="0">
                <a:latin typeface="Arial Black" panose="020B0A04020102020204" pitchFamily="34" charset="0"/>
                <a:cs typeface="Arial" panose="020B0604020202020204" pitchFamily="34" charset="0"/>
              </a:rPr>
              <a:t>Nuclear </a:t>
            </a:r>
            <a:r>
              <a:rPr lang="en-US" sz="3400" dirty="0">
                <a:latin typeface="Arial Black" panose="020B0A04020102020204" pitchFamily="34" charset="0"/>
                <a:cs typeface="Arial" panose="020B0604020202020204" pitchFamily="34" charset="0"/>
              </a:rPr>
              <a:t>Refurbishment</a:t>
            </a:r>
          </a:p>
          <a:p>
            <a:r>
              <a:rPr lang="en-US" sz="3400" dirty="0" smtClean="0">
                <a:latin typeface="Arial Black" panose="020B0A04020102020204" pitchFamily="34" charset="0"/>
                <a:cs typeface="Arial" panose="020B0604020202020204" pitchFamily="34" charset="0"/>
              </a:rPr>
              <a:t>ONTARIO POWER GENERATION</a:t>
            </a:r>
            <a:r>
              <a:rPr lang="en-US" dirty="0" smtClean="0"/>
              <a:t> </a:t>
            </a:r>
            <a:endParaRPr lang="en-US" dirty="0"/>
          </a:p>
        </p:txBody>
      </p:sp>
      <p:sp>
        <p:nvSpPr>
          <p:cNvPr id="11" name="Rectangle 10"/>
          <p:cNvSpPr/>
          <p:nvPr/>
        </p:nvSpPr>
        <p:spPr>
          <a:xfrm>
            <a:off x="350044" y="4259262"/>
            <a:ext cx="16459200" cy="4358116"/>
          </a:xfrm>
          <a:prstGeom prst="rect">
            <a:avLst/>
          </a:prstGeom>
        </p:spPr>
        <p:txBody>
          <a:bodyPr wrap="square">
            <a:spAutoFit/>
          </a:bodyPr>
          <a:lstStyle/>
          <a:p>
            <a:pPr algn="just">
              <a:lnSpc>
                <a:spcPct val="110000"/>
              </a:lnSpc>
            </a:pPr>
            <a:r>
              <a:rPr lang="en-US" sz="3600" spc="-120" dirty="0" smtClean="0"/>
              <a:t>These sessions covered the complete project-management cycle from project </a:t>
            </a:r>
            <a:r>
              <a:rPr lang="en-US" sz="3600" spc="80" dirty="0" smtClean="0"/>
              <a:t>and risk incubation to stakeholder analysis and strategy formulation to </a:t>
            </a:r>
            <a:r>
              <a:rPr lang="en-US" sz="3600" dirty="0" smtClean="0"/>
              <a:t>operational planning including estimating, resource allocation, budgeting</a:t>
            </a:r>
            <a:r>
              <a:rPr lang="en-US" sz="3600" spc="-90" dirty="0" smtClean="0"/>
              <a:t>, earned-value planning and progress control. Including myself, the sessions </a:t>
            </a:r>
            <a:r>
              <a:rPr lang="en-US" sz="3600" spc="-20" dirty="0" smtClean="0"/>
              <a:t>were taken by approximately 200 OPG Project Managers, Sr. Engineers and </a:t>
            </a:r>
            <a:r>
              <a:rPr lang="en-US" sz="3600" spc="-90" dirty="0" smtClean="0"/>
              <a:t>Executives. Feedback from all sessions were excellent. Course materials and instruction exceeded all of the requirements established by OPG."</a:t>
            </a:r>
            <a:endParaRPr lang="en-US" sz="3600" spc="-90" dirty="0"/>
          </a:p>
        </p:txBody>
      </p:sp>
      <p:grpSp>
        <p:nvGrpSpPr>
          <p:cNvPr id="6" name="Group 5"/>
          <p:cNvGrpSpPr/>
          <p:nvPr/>
        </p:nvGrpSpPr>
        <p:grpSpPr>
          <a:xfrm>
            <a:off x="108250" y="11650662"/>
            <a:ext cx="1210740" cy="1329445"/>
            <a:chOff x="108250" y="11744584"/>
            <a:chExt cx="1210740" cy="1329445"/>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3" name="Rectangle 12"/>
            <p:cNvSpPr/>
            <p:nvPr/>
          </p:nvSpPr>
          <p:spPr>
            <a:xfrm>
              <a:off x="1004480" y="11744584"/>
              <a:ext cx="314510" cy="253916"/>
            </a:xfrm>
            <a:prstGeom prst="rect">
              <a:avLst/>
            </a:prstGeom>
          </p:spPr>
          <p:txBody>
            <a:bodyPr wrap="none">
              <a:spAutoFit/>
            </a:bodyPr>
            <a:lstStyle/>
            <a:p>
              <a:r>
                <a:rPr lang="fr-FR" sz="1050" baseline="30000" dirty="0" smtClean="0"/>
                <a:t>TM</a:t>
              </a:r>
              <a:endParaRPr lang="en-US" sz="1050" dirty="0"/>
            </a:p>
          </p:txBody>
        </p:sp>
      </p:grpSp>
      <p:sp>
        <p:nvSpPr>
          <p:cNvPr id="18" name="Rectangle 17"/>
          <p:cNvSpPr/>
          <p:nvPr/>
        </p:nvSpPr>
        <p:spPr>
          <a:xfrm>
            <a:off x="1493045" y="11822589"/>
            <a:ext cx="6515099"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a:t>
            </a:r>
            <a:r>
              <a:rPr lang="en-US" sz="2372" dirty="0" smtClean="0"/>
              <a:t>Institute</a:t>
            </a:r>
            <a:r>
              <a:rPr lang="en-US" sz="3200" baseline="30000" dirty="0" smtClean="0">
                <a:latin typeface="Arial Black" panose="020B0A04020102020204" pitchFamily="34" charset="0"/>
              </a:rPr>
              <a:t>®</a:t>
            </a:r>
            <a:r>
              <a:rPr lang="en-US" sz="2372" dirty="0" smtClean="0"/>
              <a:t> </a:t>
            </a:r>
            <a:r>
              <a:rPr lang="en-US" sz="2372" dirty="0"/>
              <a:t/>
            </a:r>
            <a:br>
              <a:rPr lang="en-US" sz="2372" dirty="0"/>
            </a:br>
            <a:r>
              <a:rPr lang="en-US" sz="2372" dirty="0" smtClean="0"/>
              <a:t>www.eharvard.org</a:t>
            </a:r>
            <a:endParaRPr lang="en-US" sz="2372" dirty="0"/>
          </a:p>
        </p:txBody>
      </p:sp>
      <p:sp>
        <p:nvSpPr>
          <p:cNvPr id="15" name="Rectangle 14"/>
          <p:cNvSpPr/>
          <p:nvPr/>
        </p:nvSpPr>
        <p:spPr>
          <a:xfrm>
            <a:off x="8253268" y="11185902"/>
            <a:ext cx="14804377" cy="1661993"/>
          </a:xfrm>
          <a:prstGeom prst="rect">
            <a:avLst/>
          </a:prstGeom>
        </p:spPr>
        <p:txBody>
          <a:bodyPr wrap="square">
            <a:spAutoFit/>
          </a:bodyPr>
          <a:lstStyle/>
          <a:p>
            <a:pPr algn="just"/>
            <a:r>
              <a:rPr lang="en-US" sz="3400" spc="-120" dirty="0" smtClean="0">
                <a:latin typeface="Arial Black" panose="020B0A04020102020204" pitchFamily="34" charset="0"/>
                <a:cs typeface="Arial" panose="020B0604020202020204" pitchFamily="34" charset="0"/>
              </a:rPr>
              <a:t>Note:</a:t>
            </a:r>
            <a:r>
              <a:rPr lang="en-US" sz="3400" spc="-120" dirty="0" smtClean="0">
                <a:cs typeface="Arial" panose="020B0604020202020204" pitchFamily="34" charset="0"/>
              </a:rPr>
              <a:t> Alain Martin delivered seminars for the energy sector, in </a:t>
            </a:r>
            <a:r>
              <a:rPr lang="en-US" sz="3400" spc="-120" dirty="0">
                <a:cs typeface="Arial" panose="020B0604020202020204" pitchFamily="34" charset="0"/>
              </a:rPr>
              <a:t>Canada</a:t>
            </a:r>
            <a:r>
              <a:rPr lang="en-US" sz="3400" spc="-120" dirty="0" smtClean="0">
                <a:cs typeface="Arial" panose="020B0604020202020204" pitchFamily="34" charset="0"/>
              </a:rPr>
              <a:t> the </a:t>
            </a:r>
            <a:r>
              <a:rPr lang="en-US" sz="3400" spc="-130" dirty="0" smtClean="0">
                <a:cs typeface="Arial" panose="020B0604020202020204" pitchFamily="34" charset="0"/>
              </a:rPr>
              <a:t>U.S. and abroad, both upstream in R&amp;D </a:t>
            </a:r>
            <a:r>
              <a:rPr lang="en-US" sz="3400" spc="-130" dirty="0">
                <a:cs typeface="Arial" panose="020B0604020202020204" pitchFamily="34" charset="0"/>
              </a:rPr>
              <a:t>and production </a:t>
            </a:r>
            <a:r>
              <a:rPr lang="en-US" sz="3400" spc="-130" dirty="0" smtClean="0">
                <a:cs typeface="Arial" panose="020B0604020202020204" pitchFamily="34" charset="0"/>
              </a:rPr>
              <a:t>of nuclear reactors, hydro and wind power (E.ON) and downstream in power generation.</a:t>
            </a:r>
            <a:endParaRPr lang="en-US" sz="3400" spc="-130" dirty="0"/>
          </a:p>
        </p:txBody>
      </p:sp>
      <p:sp>
        <p:nvSpPr>
          <p:cNvPr id="19"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3320931798"/>
      </p:ext>
    </p:extLst>
  </p:cSld>
  <p:clrMapOvr>
    <a:masterClrMapping/>
  </p:clrMapOvr>
  <p:transition spd="slow" advTm="82368">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strVal val="#ppt_w*0.70"/>
                                          </p:val>
                                        </p:tav>
                                        <p:tav tm="100000">
                                          <p:val>
                                            <p:strVal val="#ppt_w"/>
                                          </p:val>
                                        </p:tav>
                                      </p:tavLst>
                                    </p:anim>
                                    <p:anim calcmode="lin" valueType="num">
                                      <p:cBhvr>
                                        <p:cTn id="8" dur="2000" fill="hold"/>
                                        <p:tgtEl>
                                          <p:spTgt spid="10"/>
                                        </p:tgtEl>
                                        <p:attrNameLst>
                                          <p:attrName>ppt_h</p:attrName>
                                        </p:attrNameLst>
                                      </p:cBhvr>
                                      <p:tavLst>
                                        <p:tav tm="0">
                                          <p:val>
                                            <p:strVal val="#ppt_h"/>
                                          </p:val>
                                        </p:tav>
                                        <p:tav tm="100000">
                                          <p:val>
                                            <p:strVal val="#ppt_h"/>
                                          </p:val>
                                        </p:tav>
                                      </p:tavLst>
                                    </p:anim>
                                    <p:animEffect transition="in" filter="fade">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650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strVal val="#ppt_w*0.70"/>
                                          </p:val>
                                        </p:tav>
                                        <p:tav tm="100000">
                                          <p:val>
                                            <p:strVal val="#ppt_w"/>
                                          </p:val>
                                        </p:tav>
                                      </p:tavLst>
                                    </p:anim>
                                    <p:anim calcmode="lin" valueType="num">
                                      <p:cBhvr>
                                        <p:cTn id="15" dur="2000" fill="hold"/>
                                        <p:tgtEl>
                                          <p:spTgt spid="11"/>
                                        </p:tgtEl>
                                        <p:attrNameLst>
                                          <p:attrName>ppt_h</p:attrName>
                                        </p:attrNameLst>
                                      </p:cBhvr>
                                      <p:tavLst>
                                        <p:tav tm="0">
                                          <p:val>
                                            <p:strVal val="#ppt_h"/>
                                          </p:val>
                                        </p:tav>
                                        <p:tav tm="100000">
                                          <p:val>
                                            <p:strVal val="#ppt_h"/>
                                          </p:val>
                                        </p:tav>
                                      </p:tavLst>
                                    </p:anim>
                                    <p:animEffect transition="in" filter="fade">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15500"/>
                                  </p:stCondLst>
                                  <p:childTnLst>
                                    <p:set>
                                      <p:cBhvr>
                                        <p:cTn id="20" dur="1" fill="hold">
                                          <p:stCondLst>
                                            <p:cond delay="0"/>
                                          </p:stCondLst>
                                        </p:cTn>
                                        <p:tgtEl>
                                          <p:spTgt spid="20"/>
                                        </p:tgtEl>
                                        <p:attrNameLst>
                                          <p:attrName>style.visibility</p:attrName>
                                        </p:attrNameLst>
                                      </p:cBhvr>
                                      <p:to>
                                        <p:strVal val="visible"/>
                                      </p:to>
                                    </p:set>
                                    <p:anim calcmode="lin" valueType="num">
                                      <p:cBhvr>
                                        <p:cTn id="21" dur="2000" fill="hold"/>
                                        <p:tgtEl>
                                          <p:spTgt spid="20"/>
                                        </p:tgtEl>
                                        <p:attrNameLst>
                                          <p:attrName>ppt_w</p:attrName>
                                        </p:attrNameLst>
                                      </p:cBhvr>
                                      <p:tavLst>
                                        <p:tav tm="0">
                                          <p:val>
                                            <p:strVal val="#ppt_w*0.70"/>
                                          </p:val>
                                        </p:tav>
                                        <p:tav tm="100000">
                                          <p:val>
                                            <p:strVal val="#ppt_w"/>
                                          </p:val>
                                        </p:tav>
                                      </p:tavLst>
                                    </p:anim>
                                    <p:anim calcmode="lin" valueType="num">
                                      <p:cBhvr>
                                        <p:cTn id="22" dur="2000" fill="hold"/>
                                        <p:tgtEl>
                                          <p:spTgt spid="20"/>
                                        </p:tgtEl>
                                        <p:attrNameLst>
                                          <p:attrName>ppt_h</p:attrName>
                                        </p:attrNameLst>
                                      </p:cBhvr>
                                      <p:tavLst>
                                        <p:tav tm="0">
                                          <p:val>
                                            <p:strVal val="#ppt_h"/>
                                          </p:val>
                                        </p:tav>
                                        <p:tav tm="100000">
                                          <p:val>
                                            <p:strVal val="#ppt_h"/>
                                          </p:val>
                                        </p:tav>
                                      </p:tavLst>
                                    </p:anim>
                                    <p:animEffect transition="in" filter="fade">
                                      <p:cBhvr>
                                        <p:cTn id="23" dur="2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18500"/>
                                  </p:stCondLst>
                                  <p:childTnLst>
                                    <p:set>
                                      <p:cBhvr>
                                        <p:cTn id="27" dur="1" fill="hold">
                                          <p:stCondLst>
                                            <p:cond delay="0"/>
                                          </p:stCondLst>
                                        </p:cTn>
                                        <p:tgtEl>
                                          <p:spTgt spid="15"/>
                                        </p:tgtEl>
                                        <p:attrNameLst>
                                          <p:attrName>style.visibility</p:attrName>
                                        </p:attrNameLst>
                                      </p:cBhvr>
                                      <p:to>
                                        <p:strVal val="visible"/>
                                      </p:to>
                                    </p:set>
                                    <p:anim calcmode="lin" valueType="num">
                                      <p:cBhvr>
                                        <p:cTn id="28" dur="2000" fill="hold"/>
                                        <p:tgtEl>
                                          <p:spTgt spid="15"/>
                                        </p:tgtEl>
                                        <p:attrNameLst>
                                          <p:attrName>ppt_w</p:attrName>
                                        </p:attrNameLst>
                                      </p:cBhvr>
                                      <p:tavLst>
                                        <p:tav tm="0">
                                          <p:val>
                                            <p:strVal val="#ppt_w*0.70"/>
                                          </p:val>
                                        </p:tav>
                                        <p:tav tm="100000">
                                          <p:val>
                                            <p:strVal val="#ppt_w"/>
                                          </p:val>
                                        </p:tav>
                                      </p:tavLst>
                                    </p:anim>
                                    <p:anim calcmode="lin" valueType="num">
                                      <p:cBhvr>
                                        <p:cTn id="29" dur="2000" fill="hold"/>
                                        <p:tgtEl>
                                          <p:spTgt spid="15"/>
                                        </p:tgtEl>
                                        <p:attrNameLst>
                                          <p:attrName>ppt_h</p:attrName>
                                        </p:attrNameLst>
                                      </p:cBhvr>
                                      <p:tavLst>
                                        <p:tav tm="0">
                                          <p:val>
                                            <p:strVal val="#ppt_h"/>
                                          </p:val>
                                        </p:tav>
                                        <p:tav tm="100000">
                                          <p:val>
                                            <p:strVal val="#ppt_h"/>
                                          </p:val>
                                        </p:tav>
                                      </p:tavLst>
                                    </p:anim>
                                    <p:animEffect transition="in" filter="fade">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850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2000" fill="hold"/>
                                        <p:tgtEl>
                                          <p:spTgt spid="6"/>
                                        </p:tgtEl>
                                        <p:attrNameLst>
                                          <p:attrName>ppt_x</p:attrName>
                                        </p:attrNameLst>
                                      </p:cBhvr>
                                      <p:tavLst>
                                        <p:tav tm="0">
                                          <p:val>
                                            <p:strVal val="#ppt_x"/>
                                          </p:val>
                                        </p:tav>
                                        <p:tav tm="100000">
                                          <p:val>
                                            <p:strVal val="#ppt_x"/>
                                          </p:val>
                                        </p:tav>
                                      </p:tavLst>
                                    </p:anim>
                                    <p:anim calcmode="lin" valueType="num">
                                      <p:cBhvr additive="base">
                                        <p:cTn id="3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100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11" grpId="0"/>
      <p:bldP spid="15"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11943" y="1096962"/>
            <a:ext cx="10875531" cy="5378395"/>
          </a:xfrm>
          <a:prstGeom prst="rect">
            <a:avLst/>
          </a:prstGeom>
        </p:spPr>
        <p:txBody>
          <a:bodyPr wrap="square">
            <a:spAutoFit/>
          </a:bodyPr>
          <a:lstStyle/>
          <a:p>
            <a:pPr marL="99487" algn="just">
              <a:spcAft>
                <a:spcPts val="0"/>
              </a:spcAft>
            </a:pPr>
            <a:r>
              <a:rPr lang="en-US" sz="2800" spc="-70" dirty="0">
                <a:cs typeface="Arial" panose="020B0604020202020204" pitchFamily="34" charset="0"/>
              </a:rPr>
              <a:t>“I was privileged to work with Alain </a:t>
            </a:r>
            <a:r>
              <a:rPr lang="en-US" sz="2800" spc="-70" dirty="0" smtClean="0">
                <a:cs typeface="Arial" panose="020B0604020202020204" pitchFamily="34" charset="0"/>
              </a:rPr>
              <a:t>Martin </a:t>
            </a:r>
            <a:r>
              <a:rPr lang="en-US" sz="2800" spc="-70" dirty="0">
                <a:cs typeface="Arial" panose="020B0604020202020204" pitchFamily="34" charset="0"/>
              </a:rPr>
              <a:t>at Harvard University, </a:t>
            </a:r>
            <a:r>
              <a:rPr lang="en-US" sz="2800" spc="-100" dirty="0">
                <a:cs typeface="Arial" panose="020B0604020202020204" pitchFamily="34" charset="0"/>
              </a:rPr>
              <a:t>attend his lectures and provide </a:t>
            </a:r>
            <a:r>
              <a:rPr lang="en-US" sz="2800" spc="-100" dirty="0" smtClean="0">
                <a:cs typeface="Arial" panose="020B0604020202020204" pitchFamily="34" charset="0"/>
              </a:rPr>
              <a:t>technical support </a:t>
            </a:r>
            <a:r>
              <a:rPr lang="en-US" sz="2800" spc="-100" dirty="0">
                <a:cs typeface="Arial" panose="020B0604020202020204" pitchFamily="34" charset="0"/>
              </a:rPr>
              <a:t>for his research </a:t>
            </a:r>
            <a:r>
              <a:rPr lang="en-US" sz="2800" spc="-80" dirty="0">
                <a:cs typeface="Arial" panose="020B0604020202020204" pitchFamily="34" charset="0"/>
              </a:rPr>
              <a:t>on complexity reduction</a:t>
            </a:r>
            <a:r>
              <a:rPr lang="en-US" sz="2800" spc="-80" dirty="0" smtClean="0">
                <a:cs typeface="Arial" panose="020B0604020202020204" pitchFamily="34" charset="0"/>
              </a:rPr>
              <a:t>. Alain </a:t>
            </a:r>
            <a:r>
              <a:rPr lang="en-US" sz="2800" spc="-80" dirty="0">
                <a:cs typeface="Arial" panose="020B0604020202020204" pitchFamily="34" charset="0"/>
              </a:rPr>
              <a:t>cares deeply about the students he </a:t>
            </a:r>
            <a:r>
              <a:rPr lang="en-US" sz="2800" spc="-100" dirty="0">
                <a:cs typeface="Arial" panose="020B0604020202020204" pitchFamily="34" charset="0"/>
              </a:rPr>
              <a:t>mentors, Harvard staff and his Advanced Leadership </a:t>
            </a:r>
            <a:r>
              <a:rPr lang="en-US" sz="2800" spc="-100" dirty="0" smtClean="0">
                <a:cs typeface="Arial" panose="020B0604020202020204" pitchFamily="34" charset="0"/>
              </a:rPr>
              <a:t>colleagues</a:t>
            </a:r>
            <a:r>
              <a:rPr lang="en-US" sz="2800" dirty="0" smtClean="0">
                <a:cs typeface="Arial" panose="020B0604020202020204" pitchFamily="34" charset="0"/>
              </a:rPr>
              <a:t>. </a:t>
            </a:r>
            <a:r>
              <a:rPr lang="en-US" sz="2800" spc="-100" dirty="0">
                <a:cs typeface="Arial" panose="020B0604020202020204" pitchFamily="34" charset="0"/>
              </a:rPr>
              <a:t>He </a:t>
            </a:r>
            <a:r>
              <a:rPr lang="en-US" sz="2800" spc="-100" dirty="0" smtClean="0">
                <a:cs typeface="Arial" panose="020B0604020202020204" pitchFamily="34" charset="0"/>
              </a:rPr>
              <a:t>is passionate </a:t>
            </a:r>
            <a:r>
              <a:rPr lang="en-US" sz="2800" spc="-100" dirty="0">
                <a:cs typeface="Arial" panose="020B0604020202020204" pitchFamily="34" charset="0"/>
              </a:rPr>
              <a:t>about social justice. His compassion for the less privileged is genuine. Candid to share his mistakes, </a:t>
            </a:r>
            <a:r>
              <a:rPr lang="en-US" sz="2800" spc="-100" dirty="0" smtClean="0">
                <a:cs typeface="Arial" panose="020B0604020202020204" pitchFamily="34" charset="0"/>
              </a:rPr>
              <a:t>he welcomes </a:t>
            </a:r>
            <a:r>
              <a:rPr lang="en-US" sz="2800" spc="-160" dirty="0">
                <a:cs typeface="Arial" panose="020B0604020202020204" pitchFamily="34" charset="0"/>
              </a:rPr>
              <a:t>critical scrutiny of his work, listens, validates and acts on suggestions</a:t>
            </a:r>
            <a:r>
              <a:rPr lang="en-US" sz="2800" spc="-160" dirty="0" smtClean="0">
                <a:cs typeface="Arial" panose="020B0604020202020204" pitchFamily="34" charset="0"/>
              </a:rPr>
              <a:t>. </a:t>
            </a:r>
            <a:r>
              <a:rPr lang="en-US" sz="2800" spc="-130" dirty="0" smtClean="0">
                <a:cs typeface="Arial" panose="020B0604020202020204" pitchFamily="34" charset="0"/>
              </a:rPr>
              <a:t>A </a:t>
            </a:r>
            <a:r>
              <a:rPr lang="en-US" sz="2800" spc="-130" dirty="0">
                <a:cs typeface="Arial" panose="020B0604020202020204" pitchFamily="34" charset="0"/>
              </a:rPr>
              <a:t>model leader and educator with a touch of humility and captivating </a:t>
            </a:r>
            <a:r>
              <a:rPr lang="en-US" sz="2800" dirty="0">
                <a:cs typeface="Arial" panose="020B0604020202020204" pitchFamily="34" charset="0"/>
              </a:rPr>
              <a:t>public speaker!”</a:t>
            </a:r>
          </a:p>
          <a:p>
            <a:pPr marL="99487">
              <a:spcBef>
                <a:spcPts val="900"/>
              </a:spcBef>
              <a:spcAft>
                <a:spcPts val="0"/>
              </a:spcAft>
            </a:pPr>
            <a:r>
              <a:rPr lang="en-US" sz="2800" dirty="0">
                <a:latin typeface="Arial Black" panose="020B0A04020102020204" pitchFamily="34" charset="0"/>
                <a:cs typeface="Arial" panose="020B0604020202020204" pitchFamily="34" charset="0"/>
              </a:rPr>
              <a:t>Cochise Pearson, M.Ed.</a:t>
            </a:r>
          </a:p>
          <a:p>
            <a:pPr marL="99487">
              <a:spcAft>
                <a:spcPts val="0"/>
              </a:spcAft>
            </a:pPr>
            <a:r>
              <a:rPr lang="en-US" sz="2800" dirty="0">
                <a:latin typeface="Arial Black" panose="020B0A04020102020204" pitchFamily="34" charset="0"/>
                <a:cs typeface="Arial" panose="020B0604020202020204" pitchFamily="34" charset="0"/>
              </a:rPr>
              <a:t>President Ivy Scholars </a:t>
            </a:r>
            <a:r>
              <a:rPr lang="en-US" sz="2800" dirty="0" smtClean="0">
                <a:latin typeface="Arial Black" panose="020B0A04020102020204" pitchFamily="34" charset="0"/>
                <a:cs typeface="Arial" panose="020B0604020202020204" pitchFamily="34" charset="0"/>
              </a:rPr>
              <a:t>Success</a:t>
            </a:r>
            <a:br>
              <a:rPr lang="en-US" sz="2800" dirty="0" smtClean="0">
                <a:latin typeface="Arial Black" panose="020B0A04020102020204" pitchFamily="34" charset="0"/>
                <a:cs typeface="Arial" panose="020B0604020202020204" pitchFamily="34" charset="0"/>
              </a:rPr>
            </a:br>
            <a:r>
              <a:rPr lang="en-US" sz="2800" dirty="0" smtClean="0">
                <a:latin typeface="Arial Black" panose="020B0A04020102020204" pitchFamily="34" charset="0"/>
                <a:cs typeface="Arial" panose="020B0604020202020204" pitchFamily="34" charset="0"/>
              </a:rPr>
              <a:t>Cambridge, MA</a:t>
            </a:r>
            <a:endParaRPr lang="en-US" sz="2800" dirty="0">
              <a:latin typeface="Arial Black" panose="020B0A04020102020204" pitchFamily="34" charset="0"/>
              <a:cs typeface="Arial" panose="020B0604020202020204" pitchFamily="34" charset="0"/>
            </a:endParaRPr>
          </a:p>
        </p:txBody>
      </p:sp>
      <p:grpSp>
        <p:nvGrpSpPr>
          <p:cNvPr id="5" name="Group 4"/>
          <p:cNvGrpSpPr/>
          <p:nvPr/>
        </p:nvGrpSpPr>
        <p:grpSpPr>
          <a:xfrm>
            <a:off x="108250" y="11752302"/>
            <a:ext cx="1236483" cy="1321727"/>
            <a:chOff x="108250" y="11752302"/>
            <a:chExt cx="1236483" cy="1321727"/>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8" name="Rectangle 17"/>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0" name="Rectangle 3"/>
          <p:cNvSpPr>
            <a:spLocks noChangeArrowheads="1"/>
          </p:cNvSpPr>
          <p:nvPr/>
        </p:nvSpPr>
        <p:spPr bwMode="auto">
          <a:xfrm>
            <a:off x="0" y="182562"/>
            <a:ext cx="23407688" cy="781695"/>
          </a:xfrm>
          <a:prstGeom prst="rect">
            <a:avLst/>
          </a:prstGeom>
          <a:noFill/>
          <a:ln w="0">
            <a:noFill/>
            <a:miter lim="800000"/>
            <a:headEnd/>
            <a:tailEnd/>
          </a:ln>
          <a:effectLst/>
        </p:spPr>
        <p:txBody>
          <a:bodyPr wrap="square" lIns="154765" tIns="77378" rIns="154765" bIns="77378">
            <a:spAutoFit/>
          </a:bodyPr>
          <a:lstStyle/>
          <a:p>
            <a:pPr algn="ctr">
              <a:defRPr/>
            </a:pPr>
            <a:r>
              <a:rPr lang="en-US" sz="4064" dirty="0" smtClean="0">
                <a:latin typeface="Arial Black" panose="020B0A04020102020204" pitchFamily="34" charset="0"/>
                <a:cs typeface="Arial" panose="020B0604020202020204" pitchFamily="34" charset="0"/>
              </a:rPr>
              <a:t>Engaging Global Innovators and  </a:t>
            </a:r>
            <a:r>
              <a:rPr lang="en-US" sz="4064" dirty="0">
                <a:latin typeface="Arial Black" panose="020B0A04020102020204" pitchFamily="34" charset="0"/>
                <a:cs typeface="Arial" panose="020B0604020202020204" pitchFamily="34" charset="0"/>
              </a:rPr>
              <a:t>Aspiring Leaders</a:t>
            </a:r>
          </a:p>
        </p:txBody>
      </p:sp>
      <p:sp>
        <p:nvSpPr>
          <p:cNvPr id="25" name="Rectangle 24"/>
          <p:cNvSpPr/>
          <p:nvPr/>
        </p:nvSpPr>
        <p:spPr>
          <a:xfrm>
            <a:off x="310896" y="6753041"/>
            <a:ext cx="10872216" cy="4516621"/>
          </a:xfrm>
          <a:prstGeom prst="rect">
            <a:avLst/>
          </a:prstGeom>
        </p:spPr>
        <p:txBody>
          <a:bodyPr wrap="square">
            <a:spAutoFit/>
          </a:bodyPr>
          <a:lstStyle/>
          <a:p>
            <a:pPr algn="just"/>
            <a:r>
              <a:rPr lang="en-US" sz="2800" spc="-100" dirty="0" smtClean="0">
                <a:cs typeface="Arial" panose="020B0604020202020204" pitchFamily="34" charset="0"/>
              </a:rPr>
              <a:t>“Alain </a:t>
            </a:r>
            <a:r>
              <a:rPr lang="en-US" sz="2800" spc="-100" dirty="0">
                <a:cs typeface="Arial" panose="020B0604020202020204" pitchFamily="34" charset="0"/>
              </a:rPr>
              <a:t>Martin understands the </a:t>
            </a:r>
            <a:r>
              <a:rPr lang="en-US" sz="2800" spc="-100" dirty="0" smtClean="0">
                <a:cs typeface="Arial" panose="020B0604020202020204" pitchFamily="34" charset="0"/>
              </a:rPr>
              <a:t>fleeting-coalitions’ dynamics </a:t>
            </a:r>
            <a:r>
              <a:rPr lang="en-US" sz="2800" spc="-100" dirty="0">
                <a:cs typeface="Arial" panose="020B0604020202020204" pitchFamily="34" charset="0"/>
              </a:rPr>
              <a:t>and the </a:t>
            </a:r>
            <a:r>
              <a:rPr lang="en-US" sz="2800" spc="-120" dirty="0">
                <a:cs typeface="Arial" panose="020B0604020202020204" pitchFamily="34" charset="0"/>
              </a:rPr>
              <a:t>subtleties of context, wording and </a:t>
            </a:r>
            <a:r>
              <a:rPr lang="en-US" sz="2800" spc="-120" dirty="0" smtClean="0">
                <a:cs typeface="Arial" panose="020B0604020202020204" pitchFamily="34" charset="0"/>
              </a:rPr>
              <a:t>tone in multilateral negotiations. </a:t>
            </a:r>
            <a:r>
              <a:rPr lang="en-US" sz="2800" spc="-120" dirty="0">
                <a:cs typeface="Arial" panose="020B0604020202020204" pitchFamily="34" charset="0"/>
              </a:rPr>
              <a:t>He </a:t>
            </a:r>
            <a:r>
              <a:rPr lang="en-US" sz="2800" spc="-120" dirty="0" smtClean="0">
                <a:cs typeface="Arial" panose="020B0604020202020204" pitchFamily="34" charset="0"/>
              </a:rPr>
              <a:t>helped  community banks such as Desjardins prepare for NAFTA; </a:t>
            </a:r>
            <a:r>
              <a:rPr lang="en-US" sz="2800" spc="-140" dirty="0">
                <a:cs typeface="Arial" panose="020B0604020202020204" pitchFamily="34" charset="0"/>
              </a:rPr>
              <a:t>played a role </a:t>
            </a:r>
            <a:r>
              <a:rPr lang="en-US" sz="2800" spc="-140" dirty="0" smtClean="0">
                <a:cs typeface="Arial" panose="020B0604020202020204" pitchFamily="34" charset="0"/>
              </a:rPr>
              <a:t>in forging strategic-partnerships and advancing bilateral </a:t>
            </a:r>
            <a:r>
              <a:rPr lang="en-US" sz="2800" dirty="0">
                <a:cs typeface="Arial" panose="020B0604020202020204" pitchFamily="34" charset="0"/>
              </a:rPr>
              <a:t>cooperation between </a:t>
            </a:r>
            <a:r>
              <a:rPr lang="en-US" sz="2800" spc="-100" dirty="0" smtClean="0">
                <a:cs typeface="Arial" panose="020B0604020202020204" pitchFamily="34" charset="0"/>
              </a:rPr>
              <a:t>countries. His relentless focus on gender equity and mentoring </a:t>
            </a:r>
            <a:r>
              <a:rPr lang="en-US" sz="2800" dirty="0" smtClean="0">
                <a:cs typeface="Arial" panose="020B0604020202020204" pitchFamily="34" charset="0"/>
              </a:rPr>
              <a:t>aspiring leaders is commendable.”</a:t>
            </a:r>
            <a:endParaRPr lang="en-US" sz="2800" dirty="0">
              <a:cs typeface="Arial" panose="020B0604020202020204" pitchFamily="34" charset="0"/>
            </a:endParaRPr>
          </a:p>
          <a:p>
            <a:pPr>
              <a:spcBef>
                <a:spcPts val="900"/>
              </a:spcBef>
            </a:pPr>
            <a:r>
              <a:rPr lang="en-US" sz="2800" dirty="0" err="1">
                <a:latin typeface="Arial Black" panose="020B0A04020102020204" pitchFamily="34" charset="0"/>
                <a:cs typeface="Arial" panose="020B0604020202020204" pitchFamily="34" charset="0"/>
              </a:rPr>
              <a:t>Danièle</a:t>
            </a:r>
            <a:r>
              <a:rPr lang="en-US" sz="2800" dirty="0">
                <a:latin typeface="Arial Black" panose="020B0A04020102020204" pitchFamily="34" charset="0"/>
                <a:cs typeface="Arial" panose="020B0604020202020204" pitchFamily="34" charset="0"/>
              </a:rPr>
              <a:t> </a:t>
            </a:r>
            <a:r>
              <a:rPr lang="en-US" sz="2800" dirty="0" err="1">
                <a:latin typeface="Arial Black" panose="020B0A04020102020204" pitchFamily="34" charset="0"/>
                <a:cs typeface="Arial" panose="020B0604020202020204" pitchFamily="34" charset="0"/>
              </a:rPr>
              <a:t>Testelin</a:t>
            </a:r>
            <a:endParaRPr lang="en-US" sz="2800" dirty="0">
              <a:latin typeface="Arial Black" panose="020B0A04020102020204" pitchFamily="34" charset="0"/>
              <a:cs typeface="Arial" panose="020B0604020202020204" pitchFamily="34" charset="0"/>
            </a:endParaRPr>
          </a:p>
          <a:p>
            <a:r>
              <a:rPr lang="en-US" sz="2800" dirty="0">
                <a:latin typeface="Arial Black" panose="020B0A04020102020204" pitchFamily="34" charset="0"/>
                <a:cs typeface="Arial" panose="020B0604020202020204" pitchFamily="34" charset="0"/>
              </a:rPr>
              <a:t>Senior </a:t>
            </a:r>
            <a:r>
              <a:rPr lang="en-US" sz="2800" dirty="0" smtClean="0">
                <a:latin typeface="Arial Black" panose="020B0A04020102020204" pitchFamily="34" charset="0"/>
                <a:cs typeface="Arial" panose="020B0604020202020204" pitchFamily="34" charset="0"/>
              </a:rPr>
              <a:t>Advisor </a:t>
            </a:r>
            <a:r>
              <a:rPr lang="en-US" sz="2800" dirty="0">
                <a:latin typeface="Arial Black" panose="020B0A04020102020204" pitchFamily="34" charset="0"/>
                <a:cs typeface="Arial" panose="020B0604020202020204" pitchFamily="34" charset="0"/>
              </a:rPr>
              <a:t>(Retired)</a:t>
            </a:r>
          </a:p>
          <a:p>
            <a:r>
              <a:rPr lang="en-US" sz="2800" dirty="0" smtClean="0">
                <a:latin typeface="Arial Black" panose="020B0A04020102020204" pitchFamily="34" charset="0"/>
                <a:cs typeface="Arial" panose="020B0604020202020204" pitchFamily="34" charset="0"/>
              </a:rPr>
              <a:t>International Development</a:t>
            </a:r>
            <a:br>
              <a:rPr lang="en-US" sz="2800" dirty="0" smtClean="0">
                <a:latin typeface="Arial Black" panose="020B0A04020102020204" pitchFamily="34" charset="0"/>
                <a:cs typeface="Arial" panose="020B0604020202020204" pitchFamily="34" charset="0"/>
              </a:rPr>
            </a:br>
            <a:r>
              <a:rPr lang="en-US" sz="2800" dirty="0" smtClean="0">
                <a:latin typeface="Arial Black" panose="020B0A04020102020204" pitchFamily="34" charset="0"/>
                <a:cs typeface="Arial" panose="020B0604020202020204" pitchFamily="34" charset="0"/>
              </a:rPr>
              <a:t>Global Affairs Canada</a:t>
            </a:r>
            <a:endParaRPr lang="en-US" sz="2800" dirty="0">
              <a:latin typeface="Arial Black" panose="020B0A04020102020204" pitchFamily="34" charset="0"/>
              <a:cs typeface="Arial" panose="020B0604020202020204" pitchFamily="34" charset="0"/>
            </a:endParaRPr>
          </a:p>
        </p:txBody>
      </p:sp>
      <p:sp>
        <p:nvSpPr>
          <p:cNvPr id="14" name="Rectangle 13"/>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a:t>
            </a:r>
            <a:endParaRPr lang="en-US" sz="2372" dirty="0"/>
          </a:p>
        </p:txBody>
      </p:sp>
      <p:grpSp>
        <p:nvGrpSpPr>
          <p:cNvPr id="32" name="Group 31"/>
          <p:cNvGrpSpPr/>
          <p:nvPr/>
        </p:nvGrpSpPr>
        <p:grpSpPr>
          <a:xfrm>
            <a:off x="11551444" y="3982422"/>
            <a:ext cx="11688128" cy="6075452"/>
            <a:chOff x="11551444" y="3982422"/>
            <a:chExt cx="11688128" cy="6075452"/>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2714"/>
            <a:stretch/>
          </p:blipFill>
          <p:spPr>
            <a:xfrm>
              <a:off x="12274996" y="3982422"/>
              <a:ext cx="10964576" cy="6075452"/>
            </a:xfrm>
            <a:prstGeom prst="rect">
              <a:avLst/>
            </a:prstGeom>
          </p:spPr>
        </p:pic>
        <p:sp>
          <p:nvSpPr>
            <p:cNvPr id="22" name="Rectangle 3"/>
            <p:cNvSpPr>
              <a:spLocks noChangeArrowheads="1"/>
            </p:cNvSpPr>
            <p:nvPr/>
          </p:nvSpPr>
          <p:spPr bwMode="auto">
            <a:xfrm>
              <a:off x="11551444" y="4958459"/>
              <a:ext cx="5559552" cy="2310703"/>
            </a:xfrm>
            <a:prstGeom prst="rect">
              <a:avLst/>
            </a:prstGeom>
            <a:noFill/>
            <a:ln w="0">
              <a:noFill/>
              <a:miter lim="800000"/>
              <a:headEnd/>
              <a:tailEnd/>
            </a:ln>
            <a:effectLst/>
          </p:spPr>
          <p:txBody>
            <a:bodyPr wrap="square" lIns="154765" tIns="77378" rIns="154765" bIns="77378">
              <a:spAutoFit/>
            </a:bodyPr>
            <a:lstStyle/>
            <a:p>
              <a:pPr algn="just">
                <a:defRPr/>
              </a:pPr>
              <a:r>
                <a:rPr lang="en-US" sz="2800" spc="-170" dirty="0" smtClean="0">
                  <a:cs typeface="Arial" panose="020B0604020202020204" pitchFamily="34" charset="0"/>
                </a:rPr>
                <a:t>Alain Martin leading a session on </a:t>
              </a:r>
              <a:r>
                <a:rPr lang="en-US" sz="2800" spc="-120" dirty="0" smtClean="0">
                  <a:cs typeface="Arial" panose="020B0604020202020204" pitchFamily="34" charset="0"/>
                </a:rPr>
                <a:t>Innovation Leadership with Nobel laureates, corporate leaders and students at the Excellence Forum</a:t>
              </a:r>
            </a:p>
            <a:p>
              <a:pPr algn="just">
                <a:defRPr/>
              </a:pPr>
              <a:r>
                <a:rPr lang="en-US" sz="2800" spc="-90" dirty="0" smtClean="0">
                  <a:cs typeface="Arial" panose="020B0604020202020204" pitchFamily="34" charset="0"/>
                </a:rPr>
                <a:t>in Spain</a:t>
              </a:r>
              <a:endParaRPr lang="en-US" sz="2800" spc="-90" dirty="0">
                <a:cs typeface="Arial" panose="020B0604020202020204" pitchFamily="34" charset="0"/>
              </a:endParaRPr>
            </a:p>
          </p:txBody>
        </p:sp>
      </p:grpSp>
      <p:grpSp>
        <p:nvGrpSpPr>
          <p:cNvPr id="26" name="Group 25"/>
          <p:cNvGrpSpPr/>
          <p:nvPr/>
        </p:nvGrpSpPr>
        <p:grpSpPr>
          <a:xfrm>
            <a:off x="11744431" y="1297173"/>
            <a:ext cx="11199656" cy="3343090"/>
            <a:chOff x="11454945" y="1297171"/>
            <a:chExt cx="11823407" cy="3610141"/>
          </a:xfrm>
        </p:grpSpPr>
        <p:pic>
          <p:nvPicPr>
            <p:cNvPr id="27" name="Picture 26"/>
            <p:cNvPicPr>
              <a:picLocks noChangeAspect="1"/>
            </p:cNvPicPr>
            <p:nvPr/>
          </p:nvPicPr>
          <p:blipFill rotWithShape="1">
            <a:blip r:embed="rId6"/>
            <a:srcRect t="12279"/>
            <a:stretch/>
          </p:blipFill>
          <p:spPr>
            <a:xfrm>
              <a:off x="11454945" y="1297171"/>
              <a:ext cx="5487341" cy="3610141"/>
            </a:xfrm>
            <a:prstGeom prst="rect">
              <a:avLst/>
            </a:prstGeom>
          </p:spPr>
        </p:pic>
        <p:sp>
          <p:nvSpPr>
            <p:cNvPr id="28" name="Rectangle 3"/>
            <p:cNvSpPr>
              <a:spLocks noChangeArrowheads="1"/>
            </p:cNvSpPr>
            <p:nvPr/>
          </p:nvSpPr>
          <p:spPr bwMode="auto">
            <a:xfrm>
              <a:off x="17163833" y="1454690"/>
              <a:ext cx="6114519" cy="2029978"/>
            </a:xfrm>
            <a:prstGeom prst="rect">
              <a:avLst/>
            </a:prstGeom>
            <a:noFill/>
            <a:ln w="0">
              <a:noFill/>
              <a:miter lim="800000"/>
              <a:headEnd/>
              <a:tailEnd/>
            </a:ln>
            <a:effectLst/>
          </p:spPr>
          <p:txBody>
            <a:bodyPr wrap="square" lIns="154765" tIns="77378" rIns="154765" bIns="77378">
              <a:spAutoFit/>
            </a:bodyPr>
            <a:lstStyle/>
            <a:p>
              <a:pPr algn="just">
                <a:defRPr/>
              </a:pPr>
              <a:r>
                <a:rPr lang="en-US" sz="2800" spc="-100" dirty="0" smtClean="0">
                  <a:cs typeface="Arial" panose="020B0604020202020204" pitchFamily="34" charset="0"/>
                </a:rPr>
                <a:t>Alain Paul Martin was among the </a:t>
              </a:r>
              <a:r>
                <a:rPr lang="en-US" sz="2800" spc="-130" dirty="0" smtClean="0">
                  <a:cs typeface="Arial" panose="020B0604020202020204" pitchFamily="34" charset="0"/>
                </a:rPr>
                <a:t>leading experts invited to Berlin, by </a:t>
              </a:r>
              <a:r>
                <a:rPr lang="en-US" sz="2800" spc="-80" dirty="0" smtClean="0">
                  <a:cs typeface="Arial" panose="020B0604020202020204" pitchFamily="34" charset="0"/>
                </a:rPr>
                <a:t>VW’s research director </a:t>
              </a:r>
              <a:r>
                <a:rPr lang="en-US" sz="2800" dirty="0" smtClean="0">
                  <a:cs typeface="Arial" panose="020B0604020202020204" pitchFamily="34" charset="0"/>
                </a:rPr>
                <a:t>to explore the future </a:t>
              </a:r>
              <a:r>
                <a:rPr lang="en-US" sz="2800" spc="-130" dirty="0" smtClean="0">
                  <a:cs typeface="Arial" panose="020B0604020202020204" pitchFamily="34" charset="0"/>
                </a:rPr>
                <a:t>of mobility.</a:t>
              </a:r>
              <a:endParaRPr lang="en-US" sz="2800" dirty="0">
                <a:cs typeface="Arial" panose="020B0604020202020204" pitchFamily="34" charset="0"/>
              </a:endParaRPr>
            </a:p>
          </p:txBody>
        </p:sp>
      </p:grpSp>
      <p:grpSp>
        <p:nvGrpSpPr>
          <p:cNvPr id="24" name="Group 23"/>
          <p:cNvGrpSpPr/>
          <p:nvPr/>
        </p:nvGrpSpPr>
        <p:grpSpPr>
          <a:xfrm>
            <a:off x="9445300" y="7658428"/>
            <a:ext cx="13498787" cy="5209824"/>
            <a:chOff x="9445300" y="7658428"/>
            <a:chExt cx="13498787" cy="5209824"/>
          </a:xfrm>
        </p:grpSpPr>
        <p:pic>
          <p:nvPicPr>
            <p:cNvPr id="30" name="Picture 29"/>
            <p:cNvPicPr>
              <a:picLocks noChangeAspect="1"/>
            </p:cNvPicPr>
            <p:nvPr/>
          </p:nvPicPr>
          <p:blipFill rotWithShape="1">
            <a:blip r:embed="rId7"/>
            <a:srcRect l="37063" t="6752" r="4869" b="23621"/>
            <a:stretch/>
          </p:blipFill>
          <p:spPr>
            <a:xfrm>
              <a:off x="17152144" y="7658428"/>
              <a:ext cx="5791943" cy="4864778"/>
            </a:xfrm>
            <a:prstGeom prst="rect">
              <a:avLst/>
            </a:prstGeom>
          </p:spPr>
        </p:pic>
        <p:sp>
          <p:nvSpPr>
            <p:cNvPr id="31" name="Rectangle 3"/>
            <p:cNvSpPr>
              <a:spLocks noChangeArrowheads="1"/>
            </p:cNvSpPr>
            <p:nvPr/>
          </p:nvSpPr>
          <p:spPr bwMode="auto">
            <a:xfrm>
              <a:off x="9445300" y="10126662"/>
              <a:ext cx="7630644" cy="2741590"/>
            </a:xfrm>
            <a:prstGeom prst="rect">
              <a:avLst/>
            </a:prstGeom>
            <a:noFill/>
            <a:ln w="0">
              <a:noFill/>
              <a:miter lim="800000"/>
              <a:headEnd/>
              <a:tailEnd/>
            </a:ln>
            <a:effectLst/>
          </p:spPr>
          <p:txBody>
            <a:bodyPr wrap="square" lIns="154765" tIns="77378" rIns="154765" bIns="77378">
              <a:spAutoFit/>
            </a:bodyPr>
            <a:lstStyle/>
            <a:p>
              <a:pPr algn="just">
                <a:defRPr/>
              </a:pPr>
              <a:r>
                <a:rPr lang="en-US" sz="2800" spc="-60" dirty="0" smtClean="0">
                  <a:cs typeface="Arial" panose="020B0604020202020204" pitchFamily="34" charset="0"/>
                </a:rPr>
                <a:t>Sharing research and Harvard</a:t>
              </a:r>
              <a:r>
                <a:rPr lang="en-US" sz="2800" spc="-60" baseline="10000" dirty="0" smtClean="0">
                  <a:cs typeface="Arial" panose="020B0604020202020204" pitchFamily="34" charset="0"/>
                </a:rPr>
                <a:t>®</a:t>
              </a:r>
              <a:r>
                <a:rPr lang="en-US" sz="2800" spc="-60" dirty="0" smtClean="0">
                  <a:cs typeface="Arial" panose="020B0604020202020204" pitchFamily="34" charset="0"/>
                </a:rPr>
                <a:t> tools </a:t>
              </a:r>
              <a:r>
                <a:rPr lang="en-US" sz="2800" spc="60" dirty="0" smtClean="0">
                  <a:cs typeface="Arial" panose="020B0604020202020204" pitchFamily="34" charset="0"/>
                </a:rPr>
                <a:t>on </a:t>
              </a:r>
              <a:r>
                <a:rPr lang="en-US" sz="2800" spc="-240" dirty="0" smtClean="0">
                  <a:cs typeface="Arial" panose="020B0604020202020204" pitchFamily="34" charset="0"/>
                </a:rPr>
                <a:t>managing the stakeholders’ dynamics and surprise </a:t>
              </a:r>
              <a:r>
                <a:rPr lang="en-US" sz="2800" spc="-130" dirty="0" smtClean="0">
                  <a:cs typeface="Arial" panose="020B0604020202020204" pitchFamily="34" charset="0"/>
                </a:rPr>
                <a:t>events, with participants from Chicago, Harvard </a:t>
              </a:r>
              <a:r>
                <a:rPr lang="en-US" sz="2800" spc="-190" dirty="0" smtClean="0">
                  <a:cs typeface="Arial" panose="020B0604020202020204" pitchFamily="34" charset="0"/>
                </a:rPr>
                <a:t>and Penn Alumni Clubs and the French-American </a:t>
              </a:r>
              <a:r>
                <a:rPr lang="en-US" sz="2800" spc="-170" dirty="0" smtClean="0">
                  <a:cs typeface="Arial" panose="020B0604020202020204" pitchFamily="34" charset="0"/>
                </a:rPr>
                <a:t>Chamber of Commerce, at the French Embassy </a:t>
              </a:r>
              <a:r>
                <a:rPr lang="en-US" sz="2800" spc="-70" dirty="0" smtClean="0">
                  <a:cs typeface="Arial" panose="020B0604020202020204" pitchFamily="34" charset="0"/>
                </a:rPr>
                <a:t>in Washington</a:t>
              </a:r>
              <a:endParaRPr lang="en-US" sz="2800" spc="-70" dirty="0">
                <a:cs typeface="Arial" panose="020B0604020202020204" pitchFamily="34" charset="0"/>
              </a:endParaRPr>
            </a:p>
          </p:txBody>
        </p:sp>
      </p:grpSp>
      <p:sp>
        <p:nvSpPr>
          <p:cNvPr id="21"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4207762627"/>
      </p:ext>
    </p:extLst>
  </p:cSld>
  <p:clrMapOvr>
    <a:masterClrMapping/>
  </p:clrMapOvr>
  <p:transition spd="slow" advTm="67985">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2000"/>
                                  </p:stCondLst>
                                  <p:childTnLst>
                                    <p:set>
                                      <p:cBhvr>
                                        <p:cTn id="6" dur="1" fill="hold">
                                          <p:stCondLst>
                                            <p:cond delay="0"/>
                                          </p:stCondLst>
                                        </p:cTn>
                                        <p:tgtEl>
                                          <p:spTgt spid="32"/>
                                        </p:tgtEl>
                                        <p:attrNameLst>
                                          <p:attrName>style.visibility</p:attrName>
                                        </p:attrNameLst>
                                      </p:cBhvr>
                                      <p:to>
                                        <p:strVal val="visible"/>
                                      </p:to>
                                    </p:set>
                                    <p:anim calcmode="lin" valueType="num">
                                      <p:cBhvr>
                                        <p:cTn id="7" dur="2000" fill="hold"/>
                                        <p:tgtEl>
                                          <p:spTgt spid="32"/>
                                        </p:tgtEl>
                                        <p:attrNameLst>
                                          <p:attrName>ppt_w</p:attrName>
                                        </p:attrNameLst>
                                      </p:cBhvr>
                                      <p:tavLst>
                                        <p:tav tm="0">
                                          <p:val>
                                            <p:strVal val="#ppt_w*0.70"/>
                                          </p:val>
                                        </p:tav>
                                        <p:tav tm="100000">
                                          <p:val>
                                            <p:strVal val="#ppt_w"/>
                                          </p:val>
                                        </p:tav>
                                      </p:tavLst>
                                    </p:anim>
                                    <p:anim calcmode="lin" valueType="num">
                                      <p:cBhvr>
                                        <p:cTn id="8" dur="2000" fill="hold"/>
                                        <p:tgtEl>
                                          <p:spTgt spid="32"/>
                                        </p:tgtEl>
                                        <p:attrNameLst>
                                          <p:attrName>ppt_h</p:attrName>
                                        </p:attrNameLst>
                                      </p:cBhvr>
                                      <p:tavLst>
                                        <p:tav tm="0">
                                          <p:val>
                                            <p:strVal val="#ppt_h"/>
                                          </p:val>
                                        </p:tav>
                                        <p:tav tm="100000">
                                          <p:val>
                                            <p:strVal val="#ppt_h"/>
                                          </p:val>
                                        </p:tav>
                                      </p:tavLst>
                                    </p:anim>
                                    <p:animEffect transition="in" filter="fade">
                                      <p:cBhvr>
                                        <p:cTn id="9" dur="2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1500"/>
                                  </p:stCondLst>
                                  <p:childTnLst>
                                    <p:set>
                                      <p:cBhvr>
                                        <p:cTn id="13" dur="1" fill="hold">
                                          <p:stCondLst>
                                            <p:cond delay="0"/>
                                          </p:stCondLst>
                                        </p:cTn>
                                        <p:tgtEl>
                                          <p:spTgt spid="24"/>
                                        </p:tgtEl>
                                        <p:attrNameLst>
                                          <p:attrName>style.visibility</p:attrName>
                                        </p:attrNameLst>
                                      </p:cBhvr>
                                      <p:to>
                                        <p:strVal val="visible"/>
                                      </p:to>
                                    </p:set>
                                    <p:anim calcmode="lin" valueType="num">
                                      <p:cBhvr>
                                        <p:cTn id="14" dur="2000" fill="hold"/>
                                        <p:tgtEl>
                                          <p:spTgt spid="24"/>
                                        </p:tgtEl>
                                        <p:attrNameLst>
                                          <p:attrName>ppt_w</p:attrName>
                                        </p:attrNameLst>
                                      </p:cBhvr>
                                      <p:tavLst>
                                        <p:tav tm="0">
                                          <p:val>
                                            <p:strVal val="#ppt_w*0.70"/>
                                          </p:val>
                                        </p:tav>
                                        <p:tav tm="100000">
                                          <p:val>
                                            <p:strVal val="#ppt_w"/>
                                          </p:val>
                                        </p:tav>
                                      </p:tavLst>
                                    </p:anim>
                                    <p:anim calcmode="lin" valueType="num">
                                      <p:cBhvr>
                                        <p:cTn id="15" dur="2000" fill="hold"/>
                                        <p:tgtEl>
                                          <p:spTgt spid="24"/>
                                        </p:tgtEl>
                                        <p:attrNameLst>
                                          <p:attrName>ppt_h</p:attrName>
                                        </p:attrNameLst>
                                      </p:cBhvr>
                                      <p:tavLst>
                                        <p:tav tm="0">
                                          <p:val>
                                            <p:strVal val="#ppt_h"/>
                                          </p:val>
                                        </p:tav>
                                        <p:tav tm="100000">
                                          <p:val>
                                            <p:strVal val="#ppt_h"/>
                                          </p:val>
                                        </p:tav>
                                      </p:tavLst>
                                    </p:anim>
                                    <p:animEffect transition="in" filter="fade">
                                      <p:cBhvr>
                                        <p:cTn id="16" dur="2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1000" fill="hold"/>
                                        <p:tgtEl>
                                          <p:spTgt spid="26"/>
                                        </p:tgtEl>
                                        <p:attrNameLst>
                                          <p:attrName>ppt_w</p:attrName>
                                        </p:attrNameLst>
                                      </p:cBhvr>
                                      <p:tavLst>
                                        <p:tav tm="0">
                                          <p:val>
                                            <p:strVal val="#ppt_w*0.70"/>
                                          </p:val>
                                        </p:tav>
                                        <p:tav tm="100000">
                                          <p:val>
                                            <p:strVal val="#ppt_w"/>
                                          </p:val>
                                        </p:tav>
                                      </p:tavLst>
                                    </p:anim>
                                    <p:anim calcmode="lin" valueType="num">
                                      <p:cBhvr>
                                        <p:cTn id="22" dur="1000" fill="hold"/>
                                        <p:tgtEl>
                                          <p:spTgt spid="26"/>
                                        </p:tgtEl>
                                        <p:attrNameLst>
                                          <p:attrName>ppt_h</p:attrName>
                                        </p:attrNameLst>
                                      </p:cBhvr>
                                      <p:tavLst>
                                        <p:tav tm="0">
                                          <p:val>
                                            <p:strVal val="#ppt_h"/>
                                          </p:val>
                                        </p:tav>
                                        <p:tav tm="100000">
                                          <p:val>
                                            <p:strVal val="#ppt_h"/>
                                          </p:val>
                                        </p:tav>
                                      </p:tavLst>
                                    </p:anim>
                                    <p:animEffect transition="in" filter="fade">
                                      <p:cBhvr>
                                        <p:cTn id="23" dur="10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2000" fill="hold"/>
                                        <p:tgtEl>
                                          <p:spTgt spid="4"/>
                                        </p:tgtEl>
                                        <p:attrNameLst>
                                          <p:attrName>ppt_w</p:attrName>
                                        </p:attrNameLst>
                                      </p:cBhvr>
                                      <p:tavLst>
                                        <p:tav tm="0">
                                          <p:val>
                                            <p:strVal val="#ppt_w*0.70"/>
                                          </p:val>
                                        </p:tav>
                                        <p:tav tm="100000">
                                          <p:val>
                                            <p:strVal val="#ppt_w"/>
                                          </p:val>
                                        </p:tav>
                                      </p:tavLst>
                                    </p:anim>
                                    <p:anim calcmode="lin" valueType="num">
                                      <p:cBhvr>
                                        <p:cTn id="29" dur="2000" fill="hold"/>
                                        <p:tgtEl>
                                          <p:spTgt spid="4"/>
                                        </p:tgtEl>
                                        <p:attrNameLst>
                                          <p:attrName>ppt_h</p:attrName>
                                        </p:attrNameLst>
                                      </p:cBhvr>
                                      <p:tavLst>
                                        <p:tav tm="0">
                                          <p:val>
                                            <p:strVal val="#ppt_h"/>
                                          </p:val>
                                        </p:tav>
                                        <p:tav tm="100000">
                                          <p:val>
                                            <p:strVal val="#ppt_h"/>
                                          </p:val>
                                        </p:tav>
                                      </p:tavLst>
                                    </p:anim>
                                    <p:animEffect transition="in" filter="fade">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2000"/>
                                  </p:stCondLst>
                                  <p:childTnLst>
                                    <p:set>
                                      <p:cBhvr>
                                        <p:cTn id="34" dur="1" fill="hold">
                                          <p:stCondLst>
                                            <p:cond delay="0"/>
                                          </p:stCondLst>
                                        </p:cTn>
                                        <p:tgtEl>
                                          <p:spTgt spid="25"/>
                                        </p:tgtEl>
                                        <p:attrNameLst>
                                          <p:attrName>style.visibility</p:attrName>
                                        </p:attrNameLst>
                                      </p:cBhvr>
                                      <p:to>
                                        <p:strVal val="visible"/>
                                      </p:to>
                                    </p:set>
                                    <p:anim calcmode="lin" valueType="num">
                                      <p:cBhvr>
                                        <p:cTn id="35" dur="2000" fill="hold"/>
                                        <p:tgtEl>
                                          <p:spTgt spid="25"/>
                                        </p:tgtEl>
                                        <p:attrNameLst>
                                          <p:attrName>ppt_w</p:attrName>
                                        </p:attrNameLst>
                                      </p:cBhvr>
                                      <p:tavLst>
                                        <p:tav tm="0">
                                          <p:val>
                                            <p:strVal val="#ppt_w*0.70"/>
                                          </p:val>
                                        </p:tav>
                                        <p:tav tm="100000">
                                          <p:val>
                                            <p:strVal val="#ppt_w"/>
                                          </p:val>
                                        </p:tav>
                                      </p:tavLst>
                                    </p:anim>
                                    <p:anim calcmode="lin" valueType="num">
                                      <p:cBhvr>
                                        <p:cTn id="36" dur="2000" fill="hold"/>
                                        <p:tgtEl>
                                          <p:spTgt spid="25"/>
                                        </p:tgtEl>
                                        <p:attrNameLst>
                                          <p:attrName>ppt_h</p:attrName>
                                        </p:attrNameLst>
                                      </p:cBhvr>
                                      <p:tavLst>
                                        <p:tav tm="0">
                                          <p:val>
                                            <p:strVal val="#ppt_h"/>
                                          </p:val>
                                        </p:tav>
                                        <p:tav tm="100000">
                                          <p:val>
                                            <p:strVal val="#ppt_h"/>
                                          </p:val>
                                        </p:tav>
                                      </p:tavLst>
                                    </p:anim>
                                    <p:animEffect transition="in" filter="fade">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2" fill="hold" nodeType="clickEffect">
                                  <p:stCondLst>
                                    <p:cond delay="250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2000" fill="hold"/>
                                        <p:tgtEl>
                                          <p:spTgt spid="5"/>
                                        </p:tgtEl>
                                        <p:attrNameLst>
                                          <p:attrName>ppt_x</p:attrName>
                                        </p:attrNameLst>
                                      </p:cBhvr>
                                      <p:tavLst>
                                        <p:tav tm="0">
                                          <p:val>
                                            <p:strVal val="0-#ppt_w/2"/>
                                          </p:val>
                                        </p:tav>
                                        <p:tav tm="100000">
                                          <p:val>
                                            <p:strVal val="#ppt_x"/>
                                          </p:val>
                                        </p:tav>
                                      </p:tavLst>
                                    </p:anim>
                                    <p:anim calcmode="lin" valueType="num">
                                      <p:cBhvr additive="base">
                                        <p:cTn id="4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100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p:cNvSpPr>
            <a:spLocks noChangeAspect="1"/>
          </p:cNvSpPr>
          <p:nvPr/>
        </p:nvSpPr>
        <p:spPr>
          <a:xfrm>
            <a:off x="402422" y="464762"/>
            <a:ext cx="22804964" cy="112408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73" dirty="0">
                <a:solidFill>
                  <a:schemeClr val="tx1"/>
                </a:solidFill>
                <a:latin typeface="Arial Black" panose="020B0A04020102020204" pitchFamily="34" charset="0"/>
                <a:cs typeface="Arial" panose="020B0604020202020204" pitchFamily="34" charset="0"/>
              </a:rPr>
              <a:t>2. THE INNOVATION FUNNEL:</a:t>
            </a:r>
            <a:br>
              <a:rPr lang="en-US" sz="2373" dirty="0">
                <a:solidFill>
                  <a:schemeClr val="tx1"/>
                </a:solidFill>
                <a:latin typeface="Arial Black" panose="020B0A04020102020204" pitchFamily="34" charset="0"/>
                <a:cs typeface="Arial" panose="020B0604020202020204" pitchFamily="34" charset="0"/>
              </a:rPr>
            </a:br>
            <a:r>
              <a:rPr lang="en-US" sz="340" dirty="0">
                <a:solidFill>
                  <a:schemeClr val="tx1"/>
                </a:solidFill>
                <a:latin typeface="Arial Black" panose="020B0A04020102020204" pitchFamily="34" charset="0"/>
                <a:cs typeface="Arial" panose="020B0604020202020204" pitchFamily="34" charset="0"/>
              </a:rPr>
              <a:t>  </a:t>
            </a:r>
            <a:r>
              <a:rPr lang="en-US" sz="2373" dirty="0">
                <a:solidFill>
                  <a:schemeClr val="tx1"/>
                </a:solidFill>
                <a:latin typeface="Arial Black" panose="020B0A04020102020204" pitchFamily="34" charset="0"/>
                <a:cs typeface="Arial" panose="020B0604020202020204" pitchFamily="34" charset="0"/>
              </a:rPr>
              <a:t/>
            </a:r>
            <a:br>
              <a:rPr lang="en-US" sz="2373" dirty="0">
                <a:solidFill>
                  <a:schemeClr val="tx1"/>
                </a:solidFill>
                <a:latin typeface="Arial Black" panose="020B0A04020102020204" pitchFamily="34" charset="0"/>
                <a:cs typeface="Arial" panose="020B0604020202020204" pitchFamily="34" charset="0"/>
              </a:rPr>
            </a:br>
            <a:r>
              <a:rPr lang="fr-CA" sz="2373" dirty="0">
                <a:solidFill>
                  <a:schemeClr val="tx1"/>
                </a:solidFill>
                <a:latin typeface="Arial Black" panose="020B0A04020102020204" pitchFamily="34" charset="0"/>
                <a:cs typeface="Arial" panose="020B0604020202020204" pitchFamily="34" charset="0"/>
              </a:rPr>
              <a:t>AN ILLUSTRATION of </a:t>
            </a:r>
            <a:r>
              <a:rPr lang="en-US" sz="2373" dirty="0">
                <a:solidFill>
                  <a:schemeClr val="tx1"/>
                </a:solidFill>
                <a:ea typeface="Times New Roman" panose="02020603050405020304" pitchFamily="18" charset="0"/>
              </a:rPr>
              <a:t>“</a:t>
            </a:r>
            <a:r>
              <a:rPr lang="fr-CA" sz="2373" dirty="0">
                <a:solidFill>
                  <a:schemeClr val="tx1"/>
                </a:solidFill>
                <a:latin typeface="Arial Black" panose="020B0A04020102020204" pitchFamily="34" charset="0"/>
                <a:cs typeface="Arial" panose="020B0604020202020204" pitchFamily="34" charset="0"/>
              </a:rPr>
              <a:t>INVENTION</a:t>
            </a:r>
            <a:r>
              <a:rPr lang="en-US" sz="2373" dirty="0">
                <a:solidFill>
                  <a:schemeClr val="tx1"/>
                </a:solidFill>
                <a:ea typeface="Times New Roman" panose="02020603050405020304" pitchFamily="18" charset="0"/>
              </a:rPr>
              <a:t>”,</a:t>
            </a:r>
            <a:endParaRPr lang="en-US" sz="6098" dirty="0">
              <a:solidFill>
                <a:schemeClr val="tx1"/>
              </a:solidFill>
              <a:latin typeface="Palace Script MT" panose="030303020206070C0B05" pitchFamily="66" charset="0"/>
            </a:endParaRPr>
          </a:p>
          <a:p>
            <a:pPr algn="ctr">
              <a:defRPr/>
            </a:pPr>
            <a:r>
              <a:rPr lang="fr-CA" sz="2373" dirty="0">
                <a:solidFill>
                  <a:schemeClr val="tx1"/>
                </a:solidFill>
                <a:latin typeface="Arial Black" panose="020B0A04020102020204" pitchFamily="34" charset="0"/>
                <a:cs typeface="Arial" panose="020B0604020202020204" pitchFamily="34" charset="0"/>
              </a:rPr>
              <a:t>THE FIRST VARIABLE of THE FUNNEL</a:t>
            </a:r>
          </a:p>
        </p:txBody>
      </p:sp>
      <p:sp>
        <p:nvSpPr>
          <p:cNvPr id="5" name="Oval 4"/>
          <p:cNvSpPr>
            <a:spLocks/>
          </p:cNvSpPr>
          <p:nvPr/>
        </p:nvSpPr>
        <p:spPr>
          <a:xfrm>
            <a:off x="654927" y="694989"/>
            <a:ext cx="22336794" cy="107842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chemeClr val="tx1"/>
              </a:solidFill>
            </a:endParaRPr>
          </a:p>
        </p:txBody>
      </p:sp>
      <p:sp>
        <p:nvSpPr>
          <p:cNvPr id="16" name="Rectangle 2"/>
          <p:cNvSpPr txBox="1">
            <a:spLocks noChangeArrowheads="1"/>
          </p:cNvSpPr>
          <p:nvPr/>
        </p:nvSpPr>
        <p:spPr>
          <a:xfrm>
            <a:off x="2151599" y="9141278"/>
            <a:ext cx="17039161" cy="2320872"/>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3389" dirty="0">
                <a:latin typeface="Arial" panose="020B0604020202020204" pitchFamily="34" charset="0"/>
                <a:cs typeface="Arial" panose="020B0604020202020204" pitchFamily="34" charset="0"/>
              </a:rPr>
              <a:t/>
            </a:r>
            <a:br>
              <a:rPr lang="en-US" sz="3389" dirty="0">
                <a:latin typeface="Arial" panose="020B0604020202020204" pitchFamily="34" charset="0"/>
                <a:cs typeface="Arial" panose="020B0604020202020204" pitchFamily="34" charset="0"/>
              </a:rPr>
            </a:br>
            <a:endParaRPr lang="en-US" sz="3389" dirty="0">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a:xfrm>
            <a:off x="-29400" y="1020806"/>
            <a:ext cx="23427609" cy="729862"/>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6000" dirty="0">
                <a:latin typeface="Arial Black" panose="020B0A04020102020204" pitchFamily="34" charset="0"/>
                <a:cs typeface="Times New Roman" pitchFamily="18" charset="0"/>
              </a:rPr>
              <a:t>Important</a:t>
            </a:r>
            <a:endParaRPr lang="en-US" sz="6000" dirty="0">
              <a:latin typeface="Arial Black" panose="020B0A04020102020204" pitchFamily="34" charset="0"/>
            </a:endParaRPr>
          </a:p>
        </p:txBody>
      </p:sp>
      <p:sp>
        <p:nvSpPr>
          <p:cNvPr id="31" name="Rectangle 30"/>
          <p:cNvSpPr/>
          <p:nvPr/>
        </p:nvSpPr>
        <p:spPr>
          <a:xfrm>
            <a:off x="-6876" y="8374049"/>
            <a:ext cx="23407333" cy="2219647"/>
          </a:xfrm>
          <a:prstGeom prst="rect">
            <a:avLst/>
          </a:prstGeom>
        </p:spPr>
        <p:txBody>
          <a:bodyPr wrap="square">
            <a:spAutoFit/>
          </a:bodyPr>
          <a:lstStyle/>
          <a:p>
            <a:pPr algn="ctr">
              <a:lnSpc>
                <a:spcPct val="120000"/>
              </a:lnSpc>
              <a:defRPr/>
            </a:pPr>
            <a:r>
              <a:rPr lang="en-US" sz="3840" spc="-192" dirty="0">
                <a:latin typeface="Arial Black" panose="020B0A04020102020204" pitchFamily="34" charset="0"/>
                <a:ea typeface="Calibri" panose="020F0502020204030204" pitchFamily="34" charset="0"/>
                <a:cs typeface="Arial" panose="020B0604020202020204" pitchFamily="34" charset="0"/>
              </a:rPr>
              <a:t>At </a:t>
            </a:r>
            <a:r>
              <a:rPr lang="en-US" sz="3840" u="sng" spc="-192" dirty="0">
                <a:latin typeface="Arial Black" panose="020B0A04020102020204" pitchFamily="34" charset="0"/>
                <a:ea typeface="Calibri" panose="020F0502020204030204" pitchFamily="34" charset="0"/>
                <a:cs typeface="Arial" panose="020B0604020202020204" pitchFamily="34" charset="0"/>
              </a:rPr>
              <a:t>rsvp@eharvard.org</a:t>
            </a:r>
            <a:r>
              <a:rPr lang="en-US" sz="3840" spc="-192" dirty="0">
                <a:latin typeface="Arial Black" panose="020B0A04020102020204" pitchFamily="34" charset="0"/>
                <a:ea typeface="Calibri" panose="020F0502020204030204" pitchFamily="34" charset="0"/>
                <a:cs typeface="Arial" panose="020B0604020202020204" pitchFamily="34" charset="0"/>
              </a:rPr>
              <a:t>, w</a:t>
            </a:r>
            <a:r>
              <a:rPr lang="en-US" sz="3840" spc="-192" dirty="0">
                <a:latin typeface="Arial Black" panose="020B0A04020102020204" pitchFamily="34" charset="0"/>
              </a:rPr>
              <a:t>e welcome your comments, questions, training, </a:t>
            </a:r>
            <a:br>
              <a:rPr lang="en-US" sz="3840" spc="-192" dirty="0">
                <a:latin typeface="Arial Black" panose="020B0A04020102020204" pitchFamily="34" charset="0"/>
              </a:rPr>
            </a:br>
            <a:r>
              <a:rPr lang="en-US" sz="3840" spc="-192" dirty="0">
                <a:latin typeface="Arial Black" panose="020B0A04020102020204" pitchFamily="34" charset="0"/>
              </a:rPr>
              <a:t>licensing requests and other arrangements for presentations</a:t>
            </a:r>
            <a:br>
              <a:rPr lang="en-US" sz="3840" spc="-192" dirty="0">
                <a:latin typeface="Arial Black" panose="020B0A04020102020204" pitchFamily="34" charset="0"/>
              </a:rPr>
            </a:br>
            <a:r>
              <a:rPr lang="en-US" sz="3840" spc="-192" dirty="0">
                <a:latin typeface="Arial Black" panose="020B0A04020102020204" pitchFamily="34" charset="0"/>
              </a:rPr>
              <a:t>not authorized under this agreement.</a:t>
            </a:r>
            <a:endParaRPr lang="en-US" sz="3840" spc="-192" dirty="0">
              <a:latin typeface="Arial Black" panose="020B0A04020102020204" pitchFamily="34" charset="0"/>
              <a:cs typeface="Arial" panose="020B0604020202020204" pitchFamily="34" charset="0"/>
            </a:endParaRPr>
          </a:p>
        </p:txBody>
      </p:sp>
      <p:grpSp>
        <p:nvGrpSpPr>
          <p:cNvPr id="47" name="Group 46"/>
          <p:cNvGrpSpPr>
            <a:grpSpLocks noChangeAspect="1"/>
          </p:cNvGrpSpPr>
          <p:nvPr/>
        </p:nvGrpSpPr>
        <p:grpSpPr>
          <a:xfrm>
            <a:off x="142347" y="11536324"/>
            <a:ext cx="1303134" cy="1413993"/>
            <a:chOff x="108249" y="11752302"/>
            <a:chExt cx="1215281" cy="1409575"/>
          </a:xfrm>
        </p:grpSpPr>
        <p:pic>
          <p:nvPicPr>
            <p:cNvPr id="48" name="Picture 47"/>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108249" y="11940419"/>
              <a:ext cx="1142681" cy="1221458"/>
            </a:xfrm>
            <a:prstGeom prst="rect">
              <a:avLst/>
            </a:prstGeom>
          </p:spPr>
        </p:pic>
        <p:sp>
          <p:nvSpPr>
            <p:cNvPr id="49" name="Rectangle 48"/>
            <p:cNvSpPr/>
            <p:nvPr/>
          </p:nvSpPr>
          <p:spPr>
            <a:xfrm>
              <a:off x="1030223" y="11752302"/>
              <a:ext cx="293307" cy="253123"/>
            </a:xfrm>
            <a:prstGeom prst="rect">
              <a:avLst/>
            </a:prstGeom>
          </p:spPr>
          <p:txBody>
            <a:bodyPr wrap="none">
              <a:spAutoFit/>
            </a:bodyPr>
            <a:lstStyle/>
            <a:p>
              <a:r>
                <a:rPr lang="fr-FR" sz="1050" baseline="30000" dirty="0"/>
                <a:t>TM</a:t>
              </a:r>
              <a:endParaRPr lang="en-US" sz="1050" dirty="0"/>
            </a:p>
          </p:txBody>
        </p:sp>
      </p:grpSp>
      <p:sp>
        <p:nvSpPr>
          <p:cNvPr id="21" name="Rectangle 20"/>
          <p:cNvSpPr/>
          <p:nvPr/>
        </p:nvSpPr>
        <p:spPr>
          <a:xfrm>
            <a:off x="1441622" y="11498225"/>
            <a:ext cx="12891863" cy="1622880"/>
          </a:xfrm>
          <a:prstGeom prst="rect">
            <a:avLst/>
          </a:prstGeom>
        </p:spPr>
        <p:txBody>
          <a:bodyPr wrap="square">
            <a:spAutoFit/>
          </a:bodyPr>
          <a:lstStyle/>
          <a:p>
            <a:r>
              <a:rPr lang="en-US" sz="2373" dirty="0">
                <a:latin typeface="Arial Black" panose="020B0A04020102020204" pitchFamily="34" charset="0"/>
              </a:rPr>
              <a:t>Testimonials from Users </a:t>
            </a:r>
          </a:p>
          <a:p>
            <a:r>
              <a:rPr lang="en-US" sz="2373" dirty="0">
                <a:latin typeface="Arial Black" panose="020B0A04020102020204" pitchFamily="34" charset="0"/>
              </a:rPr>
              <a:t>Harvard University Global System</a:t>
            </a:r>
            <a:r>
              <a:rPr lang="en-US" sz="2400" baseline="42000" dirty="0">
                <a:latin typeface="Arial Black" panose="020B0A04020102020204" pitchFamily="34" charset="0"/>
                <a:cs typeface="Times New Roman" pitchFamily="18" charset="0"/>
              </a:rPr>
              <a:t>™</a:t>
            </a:r>
            <a:endParaRPr lang="en-US" sz="2373" dirty="0">
              <a:latin typeface="Arial Black" panose="020B0A04020102020204" pitchFamily="34" charset="0"/>
            </a:endParaRPr>
          </a:p>
          <a:p>
            <a:r>
              <a:rPr lang="en-US" sz="2373" dirty="0">
                <a:latin typeface="Arial Black" panose="020B0A04020102020204" pitchFamily="34" charset="0"/>
              </a:rPr>
              <a:t>The Professional Development Institute</a:t>
            </a:r>
            <a:r>
              <a:rPr lang="en-US" sz="3200" baseline="30000" dirty="0">
                <a:latin typeface="Arial Black" panose="020B0A04020102020204" pitchFamily="34" charset="0"/>
              </a:rPr>
              <a:t>®</a:t>
            </a:r>
            <a:r>
              <a:rPr lang="en-US" sz="2373" dirty="0">
                <a:latin typeface="Arial Black" panose="020B0A04020102020204" pitchFamily="34" charset="0"/>
              </a:rPr>
              <a:t> PDI Inc. </a:t>
            </a:r>
            <a:br>
              <a:rPr lang="en-US" sz="2373" dirty="0">
                <a:latin typeface="Arial Black" panose="020B0A04020102020204" pitchFamily="34" charset="0"/>
              </a:rPr>
            </a:br>
            <a:r>
              <a:rPr lang="en-US" sz="2373" dirty="0">
                <a:latin typeface="Arial Black" panose="020B0A04020102020204" pitchFamily="34" charset="0"/>
              </a:rPr>
              <a:t>www.eharvard.org </a:t>
            </a:r>
            <a:r>
              <a:rPr lang="en-US" sz="2800" dirty="0">
                <a:solidFill>
                  <a:srgbClr val="C00000"/>
                </a:solidFill>
                <a:latin typeface="Arial Black" panose="020B0A04020102020204" pitchFamily="34" charset="0"/>
              </a:rPr>
              <a:t>●</a:t>
            </a:r>
            <a:r>
              <a:rPr lang="en-US" sz="2373" dirty="0">
                <a:latin typeface="Arial Black" panose="020B0A04020102020204" pitchFamily="34" charset="0"/>
              </a:rPr>
              <a:t> </a:t>
            </a:r>
            <a:r>
              <a:rPr lang="en-US" sz="2373" dirty="0">
                <a:latin typeface="Arial Black" panose="020B0A04020102020204" pitchFamily="34" charset="0"/>
                <a:ea typeface="Calibri" panose="020F0502020204030204" pitchFamily="34" charset="0"/>
                <a:cs typeface="Arial" panose="020B0604020202020204" pitchFamily="34" charset="0"/>
              </a:rPr>
              <a:t>© Alain Paul Martin, 2023. All rights reserved</a:t>
            </a:r>
            <a:endParaRPr lang="en-US" sz="2373" dirty="0">
              <a:latin typeface="Arial Black" panose="020B0A04020102020204" pitchFamily="34" charset="0"/>
            </a:endParaRPr>
          </a:p>
        </p:txBody>
      </p:sp>
      <p:sp>
        <p:nvSpPr>
          <p:cNvPr id="24" name="Rectangle 23"/>
          <p:cNvSpPr/>
          <p:nvPr/>
        </p:nvSpPr>
        <p:spPr>
          <a:xfrm>
            <a:off x="89" y="2278095"/>
            <a:ext cx="23407333" cy="3416320"/>
          </a:xfrm>
          <a:prstGeom prst="rect">
            <a:avLst/>
          </a:prstGeom>
        </p:spPr>
        <p:txBody>
          <a:bodyPr wrap="square">
            <a:spAutoFit/>
          </a:bodyPr>
          <a:lstStyle/>
          <a:p>
            <a:pPr algn="ctr">
              <a:lnSpc>
                <a:spcPct val="120000"/>
              </a:lnSpc>
              <a:defRPr/>
            </a:pPr>
            <a:r>
              <a:rPr lang="en-US" sz="3600" spc="-192" dirty="0">
                <a:latin typeface="Arial Black" panose="020B0A04020102020204" pitchFamily="34" charset="0"/>
              </a:rPr>
              <a:t>The contents herein are for personal use. The user acknowledges</a:t>
            </a:r>
            <a:br>
              <a:rPr lang="en-US" sz="3600" spc="-192" dirty="0">
                <a:latin typeface="Arial Black" panose="020B0A04020102020204" pitchFamily="34" charset="0"/>
              </a:rPr>
            </a:br>
            <a:r>
              <a:rPr lang="en-US" sz="3600" spc="-192" dirty="0">
                <a:latin typeface="Arial Black" panose="020B0A04020102020204" pitchFamily="34" charset="0"/>
              </a:rPr>
              <a:t> that they are protected by national and international-copyright laws. </a:t>
            </a:r>
            <a:br>
              <a:rPr lang="en-US" sz="3600" spc="-192" dirty="0">
                <a:latin typeface="Arial Black" panose="020B0A04020102020204" pitchFamily="34" charset="0"/>
              </a:rPr>
            </a:br>
            <a:r>
              <a:rPr lang="en-US" sz="3600" spc="-192" dirty="0">
                <a:latin typeface="Arial Black" panose="020B0A04020102020204" pitchFamily="34" charset="0"/>
              </a:rPr>
              <a:t>No one is authorized to sell, rent, license, edit, modify, copy or display excerpts</a:t>
            </a:r>
          </a:p>
          <a:p>
            <a:pPr algn="ctr">
              <a:lnSpc>
                <a:spcPct val="120000"/>
              </a:lnSpc>
              <a:defRPr/>
            </a:pPr>
            <a:r>
              <a:rPr lang="en-US" sz="3600" spc="-192" dirty="0">
                <a:latin typeface="Arial Black" panose="020B0A04020102020204" pitchFamily="34" charset="0"/>
              </a:rPr>
              <a:t> </a:t>
            </a:r>
            <a:r>
              <a:rPr lang="en-US" sz="3600" spc="-230" dirty="0">
                <a:latin typeface="Arial Black" panose="020B0A04020102020204" pitchFamily="34" charset="0"/>
              </a:rPr>
              <a:t>of this video in a publication, a meeting, a conference, an educational or a training session</a:t>
            </a:r>
          </a:p>
          <a:p>
            <a:pPr algn="ctr">
              <a:lnSpc>
                <a:spcPct val="120000"/>
              </a:lnSpc>
              <a:defRPr/>
            </a:pPr>
            <a:r>
              <a:rPr lang="en-US" sz="3600" spc="-192" dirty="0">
                <a:latin typeface="Arial Black" panose="020B0A04020102020204" pitchFamily="34" charset="0"/>
              </a:rPr>
              <a:t> without the written permission of The Professional Development Institute PDI Inc.</a:t>
            </a:r>
            <a:endParaRPr lang="en-US" sz="3600" spc="-192" dirty="0">
              <a:latin typeface="Arial Black" panose="020B0A04020102020204" pitchFamily="34" charset="0"/>
              <a:cs typeface="Arial" panose="020B0604020202020204" pitchFamily="34" charset="0"/>
            </a:endParaRPr>
          </a:p>
        </p:txBody>
      </p:sp>
      <p:grpSp>
        <p:nvGrpSpPr>
          <p:cNvPr id="4" name="Group 3"/>
          <p:cNvGrpSpPr/>
          <p:nvPr/>
        </p:nvGrpSpPr>
        <p:grpSpPr>
          <a:xfrm>
            <a:off x="7233" y="6088064"/>
            <a:ext cx="23407333" cy="1866898"/>
            <a:chOff x="7233" y="6088064"/>
            <a:chExt cx="23407333" cy="1866898"/>
          </a:xfrm>
        </p:grpSpPr>
        <p:grpSp>
          <p:nvGrpSpPr>
            <p:cNvPr id="7" name="Group 6"/>
            <p:cNvGrpSpPr/>
            <p:nvPr/>
          </p:nvGrpSpPr>
          <p:grpSpPr>
            <a:xfrm>
              <a:off x="7233" y="6088064"/>
              <a:ext cx="23407333" cy="1574327"/>
              <a:chOff x="7144" y="6278562"/>
              <a:chExt cx="23407509" cy="1574341"/>
            </a:xfrm>
          </p:grpSpPr>
          <p:sp>
            <p:nvSpPr>
              <p:cNvPr id="23" name="Rectangle 22"/>
              <p:cNvSpPr/>
              <p:nvPr/>
            </p:nvSpPr>
            <p:spPr>
              <a:xfrm>
                <a:off x="7144" y="6430962"/>
                <a:ext cx="23407509" cy="1421941"/>
              </a:xfrm>
              <a:prstGeom prst="rect">
                <a:avLst/>
              </a:prstGeom>
            </p:spPr>
            <p:txBody>
              <a:bodyPr wrap="square">
                <a:spAutoFit/>
              </a:bodyPr>
              <a:lstStyle/>
              <a:p>
                <a:pPr algn="ctr">
                  <a:lnSpc>
                    <a:spcPct val="120000"/>
                  </a:lnSpc>
                  <a:defRPr/>
                </a:pPr>
                <a:r>
                  <a:rPr lang="en-US" sz="3600" dirty="0">
                    <a:latin typeface="Arial Black" panose="020B0A04020102020204" pitchFamily="34" charset="0"/>
                  </a:rPr>
                  <a:t>You are welcome to comment, share or post, in your website</a:t>
                </a:r>
                <a:br>
                  <a:rPr lang="en-US" sz="3600" dirty="0">
                    <a:latin typeface="Arial Black" panose="020B0A04020102020204" pitchFamily="34" charset="0"/>
                  </a:rPr>
                </a:br>
                <a:r>
                  <a:rPr lang="en-US" sz="3600" dirty="0">
                    <a:latin typeface="Arial Black" panose="020B0A04020102020204" pitchFamily="34" charset="0"/>
                  </a:rPr>
                  <a:t>and social media, this presentation’s hyperlink: </a:t>
                </a:r>
                <a:r>
                  <a:rPr lang="en-US" sz="3600" u="sng" dirty="0">
                    <a:latin typeface="Arial Black" panose="020B0A04020102020204" pitchFamily="34" charset="0"/>
                  </a:rPr>
                  <a:t>www.eharvard.org</a:t>
                </a:r>
                <a:r>
                  <a:rPr lang="en-US" sz="3600" dirty="0">
                    <a:latin typeface="Arial Black" panose="020B0A04020102020204" pitchFamily="34" charset="0"/>
                  </a:rPr>
                  <a:t>.</a:t>
                </a:r>
                <a:endParaRPr lang="en-US" sz="1801" dirty="0">
                  <a:cs typeface="Arial" panose="020B0604020202020204" pitchFamily="34" charset="0"/>
                </a:endParaRPr>
              </a:p>
            </p:txBody>
          </p:sp>
          <p:cxnSp>
            <p:nvCxnSpPr>
              <p:cNvPr id="26" name="Straight Connector 25"/>
              <p:cNvCxnSpPr/>
              <p:nvPr/>
            </p:nvCxnSpPr>
            <p:spPr>
              <a:xfrm>
                <a:off x="8046244" y="6278562"/>
                <a:ext cx="731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8046244" y="7954962"/>
              <a:ext cx="73151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2752827625"/>
      </p:ext>
    </p:extLst>
  </p:cSld>
  <p:clrMapOvr>
    <a:masterClrMapping/>
  </p:clrMapOvr>
  <p:transition spd="slow" advTm="50381">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0" fill="hold"/>
                                        <p:tgtEl>
                                          <p:spTgt spid="24"/>
                                        </p:tgtEl>
                                        <p:attrNameLst>
                                          <p:attrName>ppt_w</p:attrName>
                                        </p:attrNameLst>
                                      </p:cBhvr>
                                      <p:tavLst>
                                        <p:tav tm="0">
                                          <p:val>
                                            <p:strVal val="#ppt_w*0.70"/>
                                          </p:val>
                                        </p:tav>
                                        <p:tav tm="100000">
                                          <p:val>
                                            <p:strVal val="#ppt_w"/>
                                          </p:val>
                                        </p:tav>
                                      </p:tavLst>
                                    </p:anim>
                                    <p:anim calcmode="lin" valueType="num">
                                      <p:cBhvr>
                                        <p:cTn id="8" dur="2000" fill="hold"/>
                                        <p:tgtEl>
                                          <p:spTgt spid="24"/>
                                        </p:tgtEl>
                                        <p:attrNameLst>
                                          <p:attrName>ppt_h</p:attrName>
                                        </p:attrNameLst>
                                      </p:cBhvr>
                                      <p:tavLst>
                                        <p:tav tm="0">
                                          <p:val>
                                            <p:strVal val="#ppt_h"/>
                                          </p:val>
                                        </p:tav>
                                        <p:tav tm="100000">
                                          <p:val>
                                            <p:strVal val="#ppt_h"/>
                                          </p:val>
                                        </p:tav>
                                      </p:tavLst>
                                    </p:anim>
                                    <p:animEffect transition="in" filter="fade">
                                      <p:cBhvr>
                                        <p:cTn id="9" dur="2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14000"/>
                                  </p:stCondLst>
                                  <p:childTnLst>
                                    <p:set>
                                      <p:cBhvr>
                                        <p:cTn id="18" dur="1" fill="hold">
                                          <p:stCondLst>
                                            <p:cond delay="0"/>
                                          </p:stCondLst>
                                        </p:cTn>
                                        <p:tgtEl>
                                          <p:spTgt spid="4"/>
                                        </p:tgtEl>
                                        <p:attrNameLst>
                                          <p:attrName>style.visibility</p:attrName>
                                        </p:attrNameLst>
                                      </p:cBhvr>
                                      <p:to>
                                        <p:strVal val="visible"/>
                                      </p:to>
                                    </p:set>
                                    <p:anim calcmode="lin" valueType="num">
                                      <p:cBhvr>
                                        <p:cTn id="19" dur="2000" fill="hold"/>
                                        <p:tgtEl>
                                          <p:spTgt spid="4"/>
                                        </p:tgtEl>
                                        <p:attrNameLst>
                                          <p:attrName>ppt_w</p:attrName>
                                        </p:attrNameLst>
                                      </p:cBhvr>
                                      <p:tavLst>
                                        <p:tav tm="0">
                                          <p:val>
                                            <p:strVal val="#ppt_w*0.70"/>
                                          </p:val>
                                        </p:tav>
                                        <p:tav tm="100000">
                                          <p:val>
                                            <p:strVal val="#ppt_w"/>
                                          </p:val>
                                        </p:tav>
                                      </p:tavLst>
                                    </p:anim>
                                    <p:anim calcmode="lin" valueType="num">
                                      <p:cBhvr>
                                        <p:cTn id="20" dur="2000" fill="hold"/>
                                        <p:tgtEl>
                                          <p:spTgt spid="4"/>
                                        </p:tgtEl>
                                        <p:attrNameLst>
                                          <p:attrName>ppt_h</p:attrName>
                                        </p:attrNameLst>
                                      </p:cBhvr>
                                      <p:tavLst>
                                        <p:tav tm="0">
                                          <p:val>
                                            <p:strVal val="#ppt_h"/>
                                          </p:val>
                                        </p:tav>
                                        <p:tav tm="100000">
                                          <p:val>
                                            <p:strVal val="#ppt_h"/>
                                          </p:val>
                                        </p:tav>
                                      </p:tavLst>
                                    </p:anim>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6000"/>
                                  </p:stCondLst>
                                  <p:childTnLst>
                                    <p:set>
                                      <p:cBhvr>
                                        <p:cTn id="25" dur="1" fill="hold">
                                          <p:stCondLst>
                                            <p:cond delay="0"/>
                                          </p:stCondLst>
                                        </p:cTn>
                                        <p:tgtEl>
                                          <p:spTgt spid="31"/>
                                        </p:tgtEl>
                                        <p:attrNameLst>
                                          <p:attrName>style.visibility</p:attrName>
                                        </p:attrNameLst>
                                      </p:cBhvr>
                                      <p:to>
                                        <p:strVal val="visible"/>
                                      </p:to>
                                    </p:set>
                                    <p:anim calcmode="lin" valueType="num">
                                      <p:cBhvr>
                                        <p:cTn id="26" dur="1000" fill="hold"/>
                                        <p:tgtEl>
                                          <p:spTgt spid="31"/>
                                        </p:tgtEl>
                                        <p:attrNameLst>
                                          <p:attrName>ppt_w</p:attrName>
                                        </p:attrNameLst>
                                      </p:cBhvr>
                                      <p:tavLst>
                                        <p:tav tm="0">
                                          <p:val>
                                            <p:strVal val="#ppt_w*0.70"/>
                                          </p:val>
                                        </p:tav>
                                        <p:tav tm="100000">
                                          <p:val>
                                            <p:strVal val="#ppt_w"/>
                                          </p:val>
                                        </p:tav>
                                      </p:tavLst>
                                    </p:anim>
                                    <p:anim calcmode="lin" valueType="num">
                                      <p:cBhvr>
                                        <p:cTn id="27" dur="1000" fill="hold"/>
                                        <p:tgtEl>
                                          <p:spTgt spid="31"/>
                                        </p:tgtEl>
                                        <p:attrNameLst>
                                          <p:attrName>ppt_h</p:attrName>
                                        </p:attrNameLst>
                                      </p:cBhvr>
                                      <p:tavLst>
                                        <p:tav tm="0">
                                          <p:val>
                                            <p:strVal val="#ppt_h"/>
                                          </p:val>
                                        </p:tav>
                                        <p:tav tm="100000">
                                          <p:val>
                                            <p:strVal val="#ppt_h"/>
                                          </p:val>
                                        </p:tav>
                                      </p:tavLst>
                                    </p:anim>
                                    <p:animEffect transition="in" filter="fade">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900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2000" fill="hold"/>
                                        <p:tgtEl>
                                          <p:spTgt spid="47"/>
                                        </p:tgtEl>
                                        <p:attrNameLst>
                                          <p:attrName>ppt_x</p:attrName>
                                        </p:attrNameLst>
                                      </p:cBhvr>
                                      <p:tavLst>
                                        <p:tav tm="0">
                                          <p:val>
                                            <p:strVal val="0-#ppt_w/2"/>
                                          </p:val>
                                        </p:tav>
                                        <p:tav tm="100000">
                                          <p:val>
                                            <p:strVal val="#ppt_x"/>
                                          </p:val>
                                        </p:tav>
                                      </p:tavLst>
                                    </p:anim>
                                    <p:anim calcmode="lin" valueType="num">
                                      <p:cBhvr additive="base">
                                        <p:cTn id="34" dur="20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100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p:bldP spid="24"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p:cNvSpPr/>
          <p:nvPr/>
        </p:nvSpPr>
        <p:spPr>
          <a:xfrm>
            <a:off x="7757249" y="4753751"/>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7757249" y="4753751"/>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3"/>
          <p:cNvSpPr>
            <a:spLocks noChangeArrowheads="1"/>
          </p:cNvSpPr>
          <p:nvPr/>
        </p:nvSpPr>
        <p:spPr bwMode="auto">
          <a:xfrm>
            <a:off x="89" y="258171"/>
            <a:ext cx="23407511" cy="1572039"/>
          </a:xfrm>
          <a:prstGeom prst="rect">
            <a:avLst/>
          </a:prstGeom>
          <a:noFill/>
          <a:ln w="0">
            <a:noFill/>
            <a:miter lim="800000"/>
            <a:headEnd/>
            <a:tailEnd/>
          </a:ln>
          <a:effectLst/>
        </p:spPr>
        <p:txBody>
          <a:bodyPr wrap="square" lIns="154765" tIns="77378" rIns="154765" bIns="77378">
            <a:spAutoFit/>
          </a:bodyPr>
          <a:lstStyle/>
          <a:p>
            <a:pPr algn="ctr">
              <a:defRPr/>
            </a:pPr>
            <a:r>
              <a:rPr lang="en-US" sz="3200" dirty="0" smtClean="0">
                <a:latin typeface="Arial Black" panose="020B0A04020102020204" pitchFamily="34" charset="0"/>
              </a:rPr>
              <a:t>Deep Diving into Workers’ Self Actualization and Dignity</a:t>
            </a:r>
            <a:r>
              <a:rPr lang="en-US" dirty="0" smtClean="0">
                <a:latin typeface="Arial Black" panose="020B0A04020102020204" pitchFamily="34" charset="0"/>
              </a:rPr>
              <a:t/>
            </a:r>
            <a:br>
              <a:rPr lang="en-US" dirty="0" smtClean="0">
                <a:latin typeface="Arial Black" panose="020B0A04020102020204" pitchFamily="34" charset="0"/>
              </a:rPr>
            </a:br>
            <a:r>
              <a:rPr lang="en-US" sz="6000" dirty="0">
                <a:latin typeface="Arial Black" panose="020B0A04020102020204" pitchFamily="34" charset="0"/>
              </a:rPr>
              <a:t>National Trade Union’s President</a:t>
            </a:r>
            <a:endParaRPr lang="en-US" sz="6000" b="0" baseline="30000" dirty="0">
              <a:latin typeface="Arial Black" panose="020B0A04020102020204" pitchFamily="34" charset="0"/>
            </a:endParaRPr>
          </a:p>
        </p:txBody>
      </p:sp>
      <p:sp>
        <p:nvSpPr>
          <p:cNvPr id="15" name="Rectangle 14"/>
          <p:cNvSpPr/>
          <p:nvPr/>
        </p:nvSpPr>
        <p:spPr>
          <a:xfrm>
            <a:off x="388144" y="5491699"/>
            <a:ext cx="15349806" cy="2272417"/>
          </a:xfrm>
          <a:prstGeom prst="rect">
            <a:avLst/>
          </a:prstGeom>
        </p:spPr>
        <p:txBody>
          <a:bodyPr wrap="square">
            <a:spAutoFit/>
          </a:bodyPr>
          <a:lstStyle/>
          <a:p>
            <a:pPr algn="just">
              <a:lnSpc>
                <a:spcPts val="3400"/>
              </a:lnSpc>
              <a:spcAft>
                <a:spcPts val="1355"/>
              </a:spcAft>
            </a:pPr>
            <a:r>
              <a:rPr lang="en-US" sz="3400" b="0" spc="-80" dirty="0">
                <a:cs typeface="Arial" panose="020B0604020202020204" pitchFamily="34" charset="0"/>
              </a:rPr>
              <a:t>The focus of our professional </a:t>
            </a:r>
            <a:r>
              <a:rPr lang="en-US" sz="3200" b="0" spc="-80" dirty="0">
                <a:cs typeface="Arial" panose="020B0604020202020204" pitchFamily="34" charset="0"/>
              </a:rPr>
              <a:t>work has been on exemplary leadership, strategy, governance, strategic alliances, interest-based negotiation, conflict resolution and risk mitigation. Although these topics were effectively addressed in the past, Alain Martin was the first to bring to light the intricate dynamics between them with the support of Harvard University Global </a:t>
            </a:r>
            <a:r>
              <a:rPr lang="en-US" sz="3200" b="0" spc="-80" dirty="0" err="1">
                <a:cs typeface="Arial" panose="020B0604020202020204" pitchFamily="34" charset="0"/>
              </a:rPr>
              <a:t>System™’s</a:t>
            </a:r>
            <a:r>
              <a:rPr lang="en-US" sz="3200" b="0" spc="-80" dirty="0">
                <a:cs typeface="Arial" panose="020B0604020202020204" pitchFamily="34" charset="0"/>
              </a:rPr>
              <a:t> extensive </a:t>
            </a:r>
            <a:r>
              <a:rPr lang="en-US" sz="3400" b="0" spc="-80" dirty="0">
                <a:cs typeface="Arial" panose="020B0604020202020204" pitchFamily="34" charset="0"/>
              </a:rPr>
              <a:t>library of templates and roadmaps.</a:t>
            </a:r>
          </a:p>
        </p:txBody>
      </p:sp>
      <p:sp>
        <p:nvSpPr>
          <p:cNvPr id="18" name="Rectangle 17"/>
          <p:cNvSpPr/>
          <p:nvPr/>
        </p:nvSpPr>
        <p:spPr>
          <a:xfrm>
            <a:off x="388144" y="3961707"/>
            <a:ext cx="15349806" cy="1400383"/>
          </a:xfrm>
          <a:prstGeom prst="rect">
            <a:avLst/>
          </a:prstGeom>
        </p:spPr>
        <p:txBody>
          <a:bodyPr wrap="square">
            <a:spAutoFit/>
          </a:bodyPr>
          <a:lstStyle/>
          <a:p>
            <a:pPr algn="just">
              <a:lnSpc>
                <a:spcPts val="3400"/>
              </a:lnSpc>
              <a:spcAft>
                <a:spcPts val="1016"/>
              </a:spcAft>
            </a:pPr>
            <a:r>
              <a:rPr lang="en-US" sz="3200" b="0" dirty="0">
                <a:cs typeface="Arial" panose="020B0604020202020204" pitchFamily="34" charset="0"/>
              </a:rPr>
              <a:t>For nearly two years, Mr. Martin has acted as a strategic advisor and a </a:t>
            </a:r>
            <a:r>
              <a:rPr lang="en-US" sz="3200" b="0" dirty="0" smtClean="0">
                <a:cs typeface="Arial" panose="020B0604020202020204" pitchFamily="34" charset="0"/>
              </a:rPr>
              <a:t>seminar leader</a:t>
            </a:r>
            <a:r>
              <a:rPr lang="en-US" sz="3200" b="0" dirty="0">
                <a:cs typeface="Arial" panose="020B0604020202020204" pitchFamily="34" charset="0"/>
              </a:rPr>
              <a:t>, first working with our executive committee, and subsequently with </a:t>
            </a:r>
            <a:r>
              <a:rPr lang="en-US" sz="3200" b="0" dirty="0" smtClean="0">
                <a:cs typeface="Arial" panose="020B0604020202020204" pitchFamily="34" charset="0"/>
              </a:rPr>
              <a:t>our national </a:t>
            </a:r>
            <a:r>
              <a:rPr lang="en-US" sz="3200" b="0" dirty="0">
                <a:cs typeface="Arial" panose="020B0604020202020204" pitchFamily="34" charset="0"/>
              </a:rPr>
              <a:t>board representing 28 branches across the country.</a:t>
            </a:r>
          </a:p>
        </p:txBody>
      </p:sp>
      <p:sp>
        <p:nvSpPr>
          <p:cNvPr id="19" name="Rectangle 18"/>
          <p:cNvSpPr/>
          <p:nvPr/>
        </p:nvSpPr>
        <p:spPr>
          <a:xfrm>
            <a:off x="426244" y="7815241"/>
            <a:ext cx="22326600" cy="1836400"/>
          </a:xfrm>
          <a:prstGeom prst="rect">
            <a:avLst/>
          </a:prstGeom>
        </p:spPr>
        <p:txBody>
          <a:bodyPr wrap="square">
            <a:spAutoFit/>
          </a:bodyPr>
          <a:lstStyle/>
          <a:p>
            <a:pPr algn="just">
              <a:lnSpc>
                <a:spcPts val="3400"/>
              </a:lnSpc>
              <a:spcBef>
                <a:spcPts val="0"/>
              </a:spcBef>
              <a:spcAft>
                <a:spcPts val="1355"/>
              </a:spcAft>
            </a:pPr>
            <a:r>
              <a:rPr lang="en-US" sz="3200" b="0" dirty="0">
                <a:cs typeface="Arial" panose="020B0604020202020204" pitchFamily="34" charset="0"/>
              </a:rPr>
              <a:t>Armed with better skills and cutting-edge practical instruments such as the Negotiation Mandate, the Responsibility Chart and Harvard</a:t>
            </a:r>
            <a:r>
              <a:rPr lang="en-US" sz="3200" b="0" baseline="30000" dirty="0">
                <a:cs typeface="Arial" panose="020B0604020202020204" pitchFamily="34" charset="0"/>
              </a:rPr>
              <a:t>®</a:t>
            </a:r>
            <a:r>
              <a:rPr lang="en-US" sz="3200" b="0" dirty="0">
                <a:cs typeface="Arial" panose="020B0604020202020204" pitchFamily="34" charset="0"/>
              </a:rPr>
              <a:t> Creativity Templates, we can, with less guesswork, better simulate and validate each negotiation party’s scope and value chain, clarify our respective roles, define the conditions beyond each party’s control and explore in-depth a wide range of risk and conflict-resolution scenarios.</a:t>
            </a:r>
          </a:p>
        </p:txBody>
      </p:sp>
      <p:sp>
        <p:nvSpPr>
          <p:cNvPr id="20" name="Rectangle 19"/>
          <p:cNvSpPr/>
          <p:nvPr/>
        </p:nvSpPr>
        <p:spPr>
          <a:xfrm>
            <a:off x="388144" y="9873474"/>
            <a:ext cx="22364700" cy="964367"/>
          </a:xfrm>
          <a:prstGeom prst="rect">
            <a:avLst/>
          </a:prstGeom>
        </p:spPr>
        <p:txBody>
          <a:bodyPr wrap="square">
            <a:spAutoFit/>
          </a:bodyPr>
          <a:lstStyle/>
          <a:p>
            <a:pPr algn="just">
              <a:lnSpc>
                <a:spcPts val="3400"/>
              </a:lnSpc>
            </a:pPr>
            <a:r>
              <a:rPr lang="en-US" sz="3200" b="0" spc="40" dirty="0">
                <a:cs typeface="Arial" panose="020B0604020202020204" pitchFamily="34" charset="0"/>
              </a:rPr>
              <a:t>We at APOC are fortunate to work with </a:t>
            </a:r>
            <a:r>
              <a:rPr lang="en-US" sz="3200" b="0" spc="40" dirty="0" smtClean="0">
                <a:cs typeface="Arial" panose="020B0604020202020204" pitchFamily="34" charset="0"/>
              </a:rPr>
              <a:t>Alain Paul </a:t>
            </a:r>
            <a:r>
              <a:rPr lang="en-US" sz="3200" b="0" spc="40" dirty="0">
                <a:cs typeface="Arial" panose="020B0604020202020204" pitchFamily="34" charset="0"/>
              </a:rPr>
              <a:t>Martin and delighted to recommend his exemplary leadership and negotiation-excellence seminars, as well as his coaching and consulting services.” </a:t>
            </a:r>
          </a:p>
        </p:txBody>
      </p:sp>
      <p:sp>
        <p:nvSpPr>
          <p:cNvPr id="21" name="Rectangle 20"/>
          <p:cNvSpPr/>
          <p:nvPr/>
        </p:nvSpPr>
        <p:spPr>
          <a:xfrm>
            <a:off x="426244" y="1744662"/>
            <a:ext cx="15311706" cy="964367"/>
          </a:xfrm>
          <a:prstGeom prst="rect">
            <a:avLst/>
          </a:prstGeom>
        </p:spPr>
        <p:txBody>
          <a:bodyPr wrap="square">
            <a:spAutoFit/>
          </a:bodyPr>
          <a:lstStyle/>
          <a:p>
            <a:pPr algn="just">
              <a:lnSpc>
                <a:spcPts val="3400"/>
              </a:lnSpc>
              <a:spcAft>
                <a:spcPts val="1355"/>
              </a:spcAft>
            </a:pPr>
            <a:r>
              <a:rPr lang="en-US" sz="3200" b="0" spc="-100" dirty="0">
                <a:cs typeface="Arial" panose="020B0604020202020204" pitchFamily="34" charset="0"/>
              </a:rPr>
              <a:t>“[We] are a Canadian trade union with a progressive approach to </a:t>
            </a:r>
            <a:r>
              <a:rPr lang="en-US" sz="3200" b="0" spc="-100" dirty="0" err="1">
                <a:cs typeface="Arial" panose="020B0604020202020204" pitchFamily="34" charset="0"/>
              </a:rPr>
              <a:t>labour</a:t>
            </a:r>
            <a:r>
              <a:rPr lang="en-US" sz="3200" b="0" spc="-100" dirty="0">
                <a:cs typeface="Arial" panose="020B0604020202020204" pitchFamily="34" charset="0"/>
              </a:rPr>
              <a:t> relations. We are strong advocates of Alternate Dispute Resolution and Interest-Based Negotiation</a:t>
            </a:r>
            <a:r>
              <a:rPr lang="en-US" sz="3000" b="0" dirty="0">
                <a:cs typeface="Arial" panose="020B0604020202020204" pitchFamily="34" charset="0"/>
              </a:rPr>
              <a:t>.</a:t>
            </a:r>
          </a:p>
        </p:txBody>
      </p:sp>
      <p:sp>
        <p:nvSpPr>
          <p:cNvPr id="22" name="Rectangle 21"/>
          <p:cNvSpPr/>
          <p:nvPr/>
        </p:nvSpPr>
        <p:spPr>
          <a:xfrm>
            <a:off x="388145" y="2825560"/>
            <a:ext cx="15354430" cy="964367"/>
          </a:xfrm>
          <a:prstGeom prst="rect">
            <a:avLst/>
          </a:prstGeom>
        </p:spPr>
        <p:txBody>
          <a:bodyPr wrap="square">
            <a:spAutoFit/>
          </a:bodyPr>
          <a:lstStyle/>
          <a:p>
            <a:pPr algn="just">
              <a:lnSpc>
                <a:spcPts val="3400"/>
              </a:lnSpc>
              <a:spcAft>
                <a:spcPts val="1355"/>
              </a:spcAft>
            </a:pPr>
            <a:r>
              <a:rPr lang="en-US" sz="3200" b="0" spc="-120" dirty="0">
                <a:cs typeface="Arial" panose="020B0604020202020204" pitchFamily="34" charset="0"/>
              </a:rPr>
              <a:t>[After] participating in a professional-development seminar applying Harvard University </a:t>
            </a:r>
            <a:r>
              <a:rPr lang="en-US" sz="3200" b="0" spc="-120" dirty="0" smtClean="0">
                <a:cs typeface="Arial" panose="020B0604020202020204" pitchFamily="34" charset="0"/>
              </a:rPr>
              <a:t>Global </a:t>
            </a:r>
            <a:r>
              <a:rPr lang="en-US" sz="3200" b="0" spc="-120" dirty="0" err="1">
                <a:cs typeface="Arial" panose="020B0604020202020204" pitchFamily="34" charset="0"/>
              </a:rPr>
              <a:t>System™’s</a:t>
            </a:r>
            <a:r>
              <a:rPr lang="en-US" sz="3200" b="0" spc="-120" dirty="0">
                <a:cs typeface="Arial" panose="020B0604020202020204" pitchFamily="34" charset="0"/>
              </a:rPr>
              <a:t> tools, our executive assistant recommended the services of Alain Martin.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94186" y="1706562"/>
            <a:ext cx="6506258" cy="6067020"/>
          </a:xfrm>
          <a:prstGeom prst="rect">
            <a:avLst/>
          </a:prstGeom>
        </p:spPr>
      </p:pic>
      <p:sp>
        <p:nvSpPr>
          <p:cNvPr id="23" name="Rectangle 22"/>
          <p:cNvSpPr/>
          <p:nvPr/>
        </p:nvSpPr>
        <p:spPr>
          <a:xfrm>
            <a:off x="10363282" y="10993017"/>
            <a:ext cx="13265862" cy="1400383"/>
          </a:xfrm>
          <a:prstGeom prst="rect">
            <a:avLst/>
          </a:prstGeom>
        </p:spPr>
        <p:txBody>
          <a:bodyPr wrap="square">
            <a:spAutoFit/>
          </a:bodyPr>
          <a:lstStyle/>
          <a:p>
            <a:pPr>
              <a:lnSpc>
                <a:spcPts val="3400"/>
              </a:lnSpc>
            </a:pPr>
            <a:r>
              <a:rPr lang="en-US" sz="3200" dirty="0">
                <a:cs typeface="Arial" panose="020B0604020202020204" pitchFamily="34" charset="0"/>
              </a:rPr>
              <a:t>Guy Dubois</a:t>
            </a:r>
          </a:p>
          <a:p>
            <a:pPr>
              <a:lnSpc>
                <a:spcPts val="3400"/>
              </a:lnSpc>
            </a:pPr>
            <a:r>
              <a:rPr lang="en-US" sz="3200" dirty="0">
                <a:cs typeface="Arial" panose="020B0604020202020204" pitchFamily="34" charset="0"/>
              </a:rPr>
              <a:t>National President</a:t>
            </a:r>
          </a:p>
          <a:p>
            <a:pPr>
              <a:lnSpc>
                <a:spcPts val="3400"/>
              </a:lnSpc>
            </a:pPr>
            <a:r>
              <a:rPr lang="en-US" sz="3200" dirty="0">
                <a:cs typeface="Arial" panose="020B0604020202020204" pitchFamily="34" charset="0"/>
              </a:rPr>
              <a:t>THE ASSOCIATION OF POSTAL OFFICIALS OF CANADA (APOC)</a:t>
            </a:r>
            <a:endParaRPr lang="en-US" sz="3200" b="0" dirty="0">
              <a:cs typeface="Arial" panose="020B0604020202020204" pitchFamily="34" charset="0"/>
            </a:endParaRPr>
          </a:p>
        </p:txBody>
      </p:sp>
      <p:grpSp>
        <p:nvGrpSpPr>
          <p:cNvPr id="4" name="Group 3"/>
          <p:cNvGrpSpPr/>
          <p:nvPr/>
        </p:nvGrpSpPr>
        <p:grpSpPr>
          <a:xfrm>
            <a:off x="108250" y="11758621"/>
            <a:ext cx="1236483" cy="1315408"/>
            <a:chOff x="108250" y="11758621"/>
            <a:chExt cx="1236483" cy="1315408"/>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7" name="Rectangle 16"/>
            <p:cNvSpPr/>
            <p:nvPr/>
          </p:nvSpPr>
          <p:spPr>
            <a:xfrm>
              <a:off x="1030223" y="11758621"/>
              <a:ext cx="314510" cy="253916"/>
            </a:xfrm>
            <a:prstGeom prst="rect">
              <a:avLst/>
            </a:prstGeom>
          </p:spPr>
          <p:txBody>
            <a:bodyPr wrap="none">
              <a:spAutoFit/>
            </a:bodyPr>
            <a:lstStyle/>
            <a:p>
              <a:r>
                <a:rPr lang="fr-FR" sz="1050" baseline="30000" dirty="0" smtClean="0"/>
                <a:t>TM</a:t>
              </a:r>
              <a:endParaRPr lang="en-US" sz="1050" dirty="0"/>
            </a:p>
          </p:txBody>
        </p:sp>
      </p:grpSp>
      <p:sp>
        <p:nvSpPr>
          <p:cNvPr id="24" name="Rectangle 23"/>
          <p:cNvSpPr/>
          <p:nvPr/>
        </p:nvSpPr>
        <p:spPr>
          <a:xfrm>
            <a:off x="1441545" y="11906726"/>
            <a:ext cx="7595299"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endParaRPr lang="en-US" sz="2372" dirty="0"/>
          </a:p>
        </p:txBody>
      </p:sp>
      <p:sp>
        <p:nvSpPr>
          <p:cNvPr id="25"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1001495722"/>
      </p:ext>
    </p:extLst>
  </p:cSld>
  <p:clrMapOvr>
    <a:masterClrMapping/>
  </p:clrMapOvr>
  <p:transition spd="slow" advTm="98374">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150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0.70"/>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600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0.7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50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0.70"/>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5000"/>
                                  </p:stCondLst>
                                  <p:childTnLst>
                                    <p:set>
                                      <p:cBhvr>
                                        <p:cTn id="27" dur="1" fill="hold">
                                          <p:stCondLst>
                                            <p:cond delay="0"/>
                                          </p:stCondLst>
                                        </p:cTn>
                                        <p:tgtEl>
                                          <p:spTgt spid="18">
                                            <p:txEl>
                                              <p:pRg st="0" end="0"/>
                                            </p:txEl>
                                          </p:spTgt>
                                        </p:tgtEl>
                                        <p:attrNameLst>
                                          <p:attrName>style.visibility</p:attrName>
                                        </p:attrNameLst>
                                      </p:cBhvr>
                                      <p:to>
                                        <p:strVal val="visible"/>
                                      </p:to>
                                    </p:set>
                                    <p:anim calcmode="lin" valueType="num">
                                      <p:cBhvr>
                                        <p:cTn id="28"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1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950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strVal val="#ppt_w*0.70"/>
                                          </p:val>
                                        </p:tav>
                                        <p:tav tm="100000">
                                          <p:val>
                                            <p:strVal val="#ppt_w"/>
                                          </p:val>
                                        </p:tav>
                                      </p:tavLst>
                                    </p:anim>
                                    <p:anim calcmode="lin" valueType="num">
                                      <p:cBhvr>
                                        <p:cTn id="36" dur="1000" fill="hold"/>
                                        <p:tgtEl>
                                          <p:spTgt spid="15"/>
                                        </p:tgtEl>
                                        <p:attrNameLst>
                                          <p:attrName>ppt_h</p:attrName>
                                        </p:attrNameLst>
                                      </p:cBhvr>
                                      <p:tavLst>
                                        <p:tav tm="0">
                                          <p:val>
                                            <p:strVal val="#ppt_h"/>
                                          </p:val>
                                        </p:tav>
                                        <p:tav tm="100000">
                                          <p:val>
                                            <p:strVal val="#ppt_h"/>
                                          </p:val>
                                        </p:tav>
                                      </p:tavLst>
                                    </p:anim>
                                    <p:animEffect transition="in" filter="fade">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165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strVal val="#ppt_w*0.70"/>
                                          </p:val>
                                        </p:tav>
                                        <p:tav tm="100000">
                                          <p:val>
                                            <p:strVal val="#ppt_w"/>
                                          </p:val>
                                        </p:tav>
                                      </p:tavLst>
                                    </p:anim>
                                    <p:anim calcmode="lin" valueType="num">
                                      <p:cBhvr>
                                        <p:cTn id="43" dur="1000" fill="hold"/>
                                        <p:tgtEl>
                                          <p:spTgt spid="19"/>
                                        </p:tgtEl>
                                        <p:attrNameLst>
                                          <p:attrName>ppt_h</p:attrName>
                                        </p:attrNameLst>
                                      </p:cBhvr>
                                      <p:tavLst>
                                        <p:tav tm="0">
                                          <p:val>
                                            <p:strVal val="#ppt_h"/>
                                          </p:val>
                                        </p:tav>
                                        <p:tav tm="100000">
                                          <p:val>
                                            <p:strVal val="#ppt_h"/>
                                          </p:val>
                                        </p:tav>
                                      </p:tavLst>
                                    </p:anim>
                                    <p:animEffect transition="in" filter="fade">
                                      <p:cBhvr>
                                        <p:cTn id="44" dur="10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1600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strVal val="#ppt_w*0.7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animEffect transition="in" filter="fade">
                                      <p:cBhvr>
                                        <p:cTn id="51" dur="1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600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strVal val="#ppt_w*0.70"/>
                                          </p:val>
                                        </p:tav>
                                        <p:tav tm="100000">
                                          <p:val>
                                            <p:strVal val="#ppt_w"/>
                                          </p:val>
                                        </p:tav>
                                      </p:tavLst>
                                    </p:anim>
                                    <p:anim calcmode="lin" valueType="num">
                                      <p:cBhvr>
                                        <p:cTn id="57" dur="1000" fill="hold"/>
                                        <p:tgtEl>
                                          <p:spTgt spid="23"/>
                                        </p:tgtEl>
                                        <p:attrNameLst>
                                          <p:attrName>ppt_h</p:attrName>
                                        </p:attrNameLst>
                                      </p:cBhvr>
                                      <p:tavLst>
                                        <p:tav tm="0">
                                          <p:val>
                                            <p:strVal val="#ppt_h"/>
                                          </p:val>
                                        </p:tav>
                                        <p:tav tm="100000">
                                          <p:val>
                                            <p:strVal val="#ppt_h"/>
                                          </p:val>
                                        </p:tav>
                                      </p:tavLst>
                                    </p:anim>
                                    <p:animEffect transition="in" filter="fade">
                                      <p:cBhvr>
                                        <p:cTn id="58" dur="10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650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0-#ppt_w/2"/>
                                          </p:val>
                                        </p:tav>
                                        <p:tav tm="100000">
                                          <p:val>
                                            <p:strVal val="#ppt_x"/>
                                          </p:val>
                                        </p:tav>
                                      </p:tavLst>
                                    </p:anim>
                                    <p:anim calcmode="lin" valueType="num">
                                      <p:cBhvr additive="base">
                                        <p:cTn id="6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100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P spid="2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50" y="1847346"/>
            <a:ext cx="10947894" cy="5984768"/>
          </a:xfrm>
          <a:prstGeom prst="rect">
            <a:avLst/>
          </a:prstGeom>
        </p:spPr>
      </p:pic>
      <p:sp>
        <p:nvSpPr>
          <p:cNvPr id="26" name="Oval 25"/>
          <p:cNvSpPr/>
          <p:nvPr/>
        </p:nvSpPr>
        <p:spPr>
          <a:xfrm rot="10201277">
            <a:off x="8316254" y="3627093"/>
            <a:ext cx="2900259" cy="2246739"/>
          </a:xfrm>
          <a:prstGeom prst="ellipse">
            <a:avLst/>
          </a:prstGeom>
          <a:noFill/>
          <a:ln w="76200">
            <a:solidFill>
              <a:srgbClr val="FFF9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
          <p:cNvSpPr>
            <a:spLocks noChangeArrowheads="1"/>
          </p:cNvSpPr>
          <p:nvPr/>
        </p:nvSpPr>
        <p:spPr bwMode="auto">
          <a:xfrm>
            <a:off x="4926853" y="455623"/>
            <a:ext cx="13683067" cy="781695"/>
          </a:xfrm>
          <a:prstGeom prst="rect">
            <a:avLst/>
          </a:prstGeom>
          <a:noFill/>
          <a:ln w="0">
            <a:noFill/>
            <a:miter lim="800000"/>
            <a:headEnd/>
            <a:tailEnd/>
          </a:ln>
          <a:effectLst/>
        </p:spPr>
        <p:txBody>
          <a:bodyPr wrap="square" lIns="154765" tIns="77378" rIns="154765" bIns="77378">
            <a:spAutoFit/>
          </a:bodyPr>
          <a:lstStyle/>
          <a:p>
            <a:pPr algn="ctr"/>
            <a:r>
              <a:rPr lang="en-US" sz="4064" dirty="0">
                <a:latin typeface="Arial Black" panose="020B0A04020102020204" pitchFamily="34" charset="0"/>
              </a:rPr>
              <a:t>Ongoing Value-Integration Tasks</a:t>
            </a:r>
            <a:endParaRPr lang="en-US" sz="4064" i="1" dirty="0">
              <a:latin typeface="Arial Black" panose="020B0A04020102020204" pitchFamily="34" charset="0"/>
            </a:endParaRPr>
          </a:p>
        </p:txBody>
      </p:sp>
      <p:sp>
        <p:nvSpPr>
          <p:cNvPr id="15" name="Rectangle 14"/>
          <p:cNvSpPr/>
          <p:nvPr/>
        </p:nvSpPr>
        <p:spPr>
          <a:xfrm>
            <a:off x="0" y="1135062"/>
            <a:ext cx="23407688" cy="1343573"/>
          </a:xfrm>
          <a:prstGeom prst="rect">
            <a:avLst/>
          </a:prstGeom>
        </p:spPr>
        <p:txBody>
          <a:bodyPr wrap="square">
            <a:spAutoFit/>
          </a:bodyPr>
          <a:lstStyle/>
          <a:p>
            <a:pPr algn="ctr"/>
            <a:r>
              <a:rPr lang="en-US" sz="8131" dirty="0" smtClean="0">
                <a:latin typeface="Arial Black" panose="020B0A04020102020204" pitchFamily="34" charset="0"/>
              </a:rPr>
              <a:t>Principled-Negotiation Roadmap</a:t>
            </a:r>
            <a:endParaRPr lang="en-US" sz="8131" dirty="0">
              <a:latin typeface="Arial Black" panose="020B0A04020102020204" pitchFamily="34" charset="0"/>
            </a:endParaRPr>
          </a:p>
        </p:txBody>
      </p:sp>
      <p:sp>
        <p:nvSpPr>
          <p:cNvPr id="9" name="Freeform 8"/>
          <p:cNvSpPr/>
          <p:nvPr/>
        </p:nvSpPr>
        <p:spPr>
          <a:xfrm rot="404866">
            <a:off x="2653263" y="8771669"/>
            <a:ext cx="15539279" cy="3311038"/>
          </a:xfrm>
          <a:custGeom>
            <a:avLst/>
            <a:gdLst>
              <a:gd name="connsiteX0" fmla="*/ 12703629 w 12921343"/>
              <a:gd name="connsiteY0" fmla="*/ 0 h 6193971"/>
              <a:gd name="connsiteX1" fmla="*/ 7859486 w 12921343"/>
              <a:gd name="connsiteY1" fmla="*/ 87086 h 6193971"/>
              <a:gd name="connsiteX2" fmla="*/ 5061858 w 12921343"/>
              <a:gd name="connsiteY2" fmla="*/ 65314 h 6193971"/>
              <a:gd name="connsiteX3" fmla="*/ 3407229 w 12921343"/>
              <a:gd name="connsiteY3" fmla="*/ 65314 h 6193971"/>
              <a:gd name="connsiteX4" fmla="*/ 1828800 w 12921343"/>
              <a:gd name="connsiteY4" fmla="*/ 0 h 6193971"/>
              <a:gd name="connsiteX5" fmla="*/ 152400 w 12921343"/>
              <a:gd name="connsiteY5" fmla="*/ 10886 h 6193971"/>
              <a:gd name="connsiteX6" fmla="*/ 54429 w 12921343"/>
              <a:gd name="connsiteY6" fmla="*/ 304800 h 6193971"/>
              <a:gd name="connsiteX7" fmla="*/ 0 w 12921343"/>
              <a:gd name="connsiteY7" fmla="*/ 794657 h 6193971"/>
              <a:gd name="connsiteX8" fmla="*/ 10886 w 12921343"/>
              <a:gd name="connsiteY8" fmla="*/ 1240971 h 6193971"/>
              <a:gd name="connsiteX9" fmla="*/ 0 w 12921343"/>
              <a:gd name="connsiteY9" fmla="*/ 1719943 h 6193971"/>
              <a:gd name="connsiteX10" fmla="*/ 43543 w 12921343"/>
              <a:gd name="connsiteY10" fmla="*/ 2133600 h 6193971"/>
              <a:gd name="connsiteX11" fmla="*/ 141515 w 12921343"/>
              <a:gd name="connsiteY11" fmla="*/ 2732314 h 6193971"/>
              <a:gd name="connsiteX12" fmla="*/ 217715 w 12921343"/>
              <a:gd name="connsiteY12" fmla="*/ 2982686 h 6193971"/>
              <a:gd name="connsiteX13" fmla="*/ 304800 w 12921343"/>
              <a:gd name="connsiteY13" fmla="*/ 3189514 h 6193971"/>
              <a:gd name="connsiteX14" fmla="*/ 315686 w 12921343"/>
              <a:gd name="connsiteY14" fmla="*/ 3189514 h 6193971"/>
              <a:gd name="connsiteX15" fmla="*/ 119743 w 12921343"/>
              <a:gd name="connsiteY15" fmla="*/ 3537857 h 6193971"/>
              <a:gd name="connsiteX16" fmla="*/ 54429 w 12921343"/>
              <a:gd name="connsiteY16" fmla="*/ 4169229 h 6193971"/>
              <a:gd name="connsiteX17" fmla="*/ 54429 w 12921343"/>
              <a:gd name="connsiteY17" fmla="*/ 4833257 h 6193971"/>
              <a:gd name="connsiteX18" fmla="*/ 130629 w 12921343"/>
              <a:gd name="connsiteY18" fmla="*/ 5529943 h 6193971"/>
              <a:gd name="connsiteX19" fmla="*/ 250372 w 12921343"/>
              <a:gd name="connsiteY19" fmla="*/ 6030686 h 6193971"/>
              <a:gd name="connsiteX20" fmla="*/ 293915 w 12921343"/>
              <a:gd name="connsiteY20" fmla="*/ 6150429 h 6193971"/>
              <a:gd name="connsiteX21" fmla="*/ 1687286 w 12921343"/>
              <a:gd name="connsiteY21" fmla="*/ 6183086 h 6193971"/>
              <a:gd name="connsiteX22" fmla="*/ 4833258 w 12921343"/>
              <a:gd name="connsiteY22" fmla="*/ 6183086 h 6193971"/>
              <a:gd name="connsiteX23" fmla="*/ 7717972 w 12921343"/>
              <a:gd name="connsiteY23" fmla="*/ 6193971 h 6193971"/>
              <a:gd name="connsiteX24" fmla="*/ 7892143 w 12921343"/>
              <a:gd name="connsiteY24" fmla="*/ 6183086 h 6193971"/>
              <a:gd name="connsiteX25" fmla="*/ 9840686 w 12921343"/>
              <a:gd name="connsiteY25" fmla="*/ 6161314 h 6193971"/>
              <a:gd name="connsiteX26" fmla="*/ 10613572 w 12921343"/>
              <a:gd name="connsiteY26" fmla="*/ 6183086 h 6193971"/>
              <a:gd name="connsiteX27" fmla="*/ 12583886 w 12921343"/>
              <a:gd name="connsiteY27" fmla="*/ 6150429 h 6193971"/>
              <a:gd name="connsiteX28" fmla="*/ 12736286 w 12921343"/>
              <a:gd name="connsiteY28" fmla="*/ 5638800 h 6193971"/>
              <a:gd name="connsiteX29" fmla="*/ 12823372 w 12921343"/>
              <a:gd name="connsiteY29" fmla="*/ 5257800 h 6193971"/>
              <a:gd name="connsiteX30" fmla="*/ 12779829 w 12921343"/>
              <a:gd name="connsiteY30" fmla="*/ 3744686 h 6193971"/>
              <a:gd name="connsiteX31" fmla="*/ 12747172 w 12921343"/>
              <a:gd name="connsiteY31" fmla="*/ 3374571 h 6193971"/>
              <a:gd name="connsiteX32" fmla="*/ 12638315 w 12921343"/>
              <a:gd name="connsiteY32" fmla="*/ 3178629 h 6193971"/>
              <a:gd name="connsiteX33" fmla="*/ 12681858 w 12921343"/>
              <a:gd name="connsiteY33" fmla="*/ 3058886 h 6193971"/>
              <a:gd name="connsiteX34" fmla="*/ 12736286 w 12921343"/>
              <a:gd name="connsiteY34" fmla="*/ 2928257 h 6193971"/>
              <a:gd name="connsiteX35" fmla="*/ 12812486 w 12921343"/>
              <a:gd name="connsiteY35" fmla="*/ 2656114 h 6193971"/>
              <a:gd name="connsiteX36" fmla="*/ 12921343 w 12921343"/>
              <a:gd name="connsiteY36" fmla="*/ 1937657 h 6193971"/>
              <a:gd name="connsiteX37" fmla="*/ 12899572 w 12921343"/>
              <a:gd name="connsiteY37" fmla="*/ 805543 h 6193971"/>
              <a:gd name="connsiteX38" fmla="*/ 12877800 w 12921343"/>
              <a:gd name="connsiteY38" fmla="*/ 500743 h 6193971"/>
              <a:gd name="connsiteX39" fmla="*/ 12790715 w 12921343"/>
              <a:gd name="connsiteY39" fmla="*/ 163286 h 6193971"/>
              <a:gd name="connsiteX40" fmla="*/ 12703629 w 12921343"/>
              <a:gd name="connsiteY40" fmla="*/ 0 h 61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921343" h="6193971">
                <a:moveTo>
                  <a:pt x="12703629" y="0"/>
                </a:moveTo>
                <a:lnTo>
                  <a:pt x="7859486" y="87086"/>
                </a:lnTo>
                <a:lnTo>
                  <a:pt x="5061858" y="65314"/>
                </a:lnTo>
                <a:lnTo>
                  <a:pt x="3407229" y="65314"/>
                </a:lnTo>
                <a:lnTo>
                  <a:pt x="1828800" y="0"/>
                </a:lnTo>
                <a:lnTo>
                  <a:pt x="152400" y="10886"/>
                </a:lnTo>
                <a:lnTo>
                  <a:pt x="54429" y="304800"/>
                </a:lnTo>
                <a:lnTo>
                  <a:pt x="0" y="794657"/>
                </a:lnTo>
                <a:lnTo>
                  <a:pt x="10886" y="1240971"/>
                </a:lnTo>
                <a:lnTo>
                  <a:pt x="0" y="1719943"/>
                </a:lnTo>
                <a:lnTo>
                  <a:pt x="43543" y="2133600"/>
                </a:lnTo>
                <a:lnTo>
                  <a:pt x="141515" y="2732314"/>
                </a:lnTo>
                <a:lnTo>
                  <a:pt x="217715" y="2982686"/>
                </a:lnTo>
                <a:lnTo>
                  <a:pt x="304800" y="3189514"/>
                </a:lnTo>
                <a:lnTo>
                  <a:pt x="315686" y="3189514"/>
                </a:lnTo>
                <a:lnTo>
                  <a:pt x="119743" y="3537857"/>
                </a:lnTo>
                <a:lnTo>
                  <a:pt x="54429" y="4169229"/>
                </a:lnTo>
                <a:lnTo>
                  <a:pt x="54429" y="4833257"/>
                </a:lnTo>
                <a:lnTo>
                  <a:pt x="130629" y="5529943"/>
                </a:lnTo>
                <a:lnTo>
                  <a:pt x="250372" y="6030686"/>
                </a:lnTo>
                <a:lnTo>
                  <a:pt x="293915" y="6150429"/>
                </a:lnTo>
                <a:lnTo>
                  <a:pt x="1687286" y="6183086"/>
                </a:lnTo>
                <a:lnTo>
                  <a:pt x="4833258" y="6183086"/>
                </a:lnTo>
                <a:lnTo>
                  <a:pt x="7717972" y="6193971"/>
                </a:lnTo>
                <a:cubicBezTo>
                  <a:pt x="7863064" y="6181881"/>
                  <a:pt x="7804906" y="6183086"/>
                  <a:pt x="7892143" y="6183086"/>
                </a:cubicBezTo>
                <a:lnTo>
                  <a:pt x="9840686" y="6161314"/>
                </a:lnTo>
                <a:lnTo>
                  <a:pt x="10613572" y="6183086"/>
                </a:lnTo>
                <a:lnTo>
                  <a:pt x="12583886" y="6150429"/>
                </a:lnTo>
                <a:lnTo>
                  <a:pt x="12736286" y="5638800"/>
                </a:lnTo>
                <a:lnTo>
                  <a:pt x="12823372" y="5257800"/>
                </a:lnTo>
                <a:lnTo>
                  <a:pt x="12779829" y="3744686"/>
                </a:lnTo>
                <a:lnTo>
                  <a:pt x="12747172" y="3374571"/>
                </a:lnTo>
                <a:lnTo>
                  <a:pt x="12638315" y="3178629"/>
                </a:lnTo>
                <a:lnTo>
                  <a:pt x="12681858" y="3058886"/>
                </a:lnTo>
                <a:lnTo>
                  <a:pt x="12736286" y="2928257"/>
                </a:lnTo>
                <a:lnTo>
                  <a:pt x="12812486" y="2656114"/>
                </a:lnTo>
                <a:lnTo>
                  <a:pt x="12921343" y="1937657"/>
                </a:lnTo>
                <a:lnTo>
                  <a:pt x="12899572" y="805543"/>
                </a:lnTo>
                <a:lnTo>
                  <a:pt x="12877800" y="500743"/>
                </a:lnTo>
                <a:lnTo>
                  <a:pt x="12790715" y="163286"/>
                </a:lnTo>
                <a:lnTo>
                  <a:pt x="12703629"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08250" y="11752302"/>
            <a:ext cx="1236483" cy="1321727"/>
            <a:chOff x="108250" y="11752302"/>
            <a:chExt cx="1236483" cy="1321727"/>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20" name="Rectangle 19"/>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3" name="Rectangle 2"/>
          <p:cNvSpPr/>
          <p:nvPr/>
        </p:nvSpPr>
        <p:spPr>
          <a:xfrm>
            <a:off x="11551444" y="2891026"/>
            <a:ext cx="11335996" cy="2015936"/>
          </a:xfrm>
          <a:prstGeom prst="rect">
            <a:avLst/>
          </a:prstGeom>
        </p:spPr>
        <p:txBody>
          <a:bodyPr wrap="square">
            <a:spAutoFit/>
          </a:bodyPr>
          <a:lstStyle/>
          <a:p>
            <a:pPr algn="r"/>
            <a:r>
              <a:rPr lang="en-US" sz="2400" dirty="0">
                <a:cs typeface="Arial" panose="020B0604020202020204" pitchFamily="34" charset="0"/>
              </a:rPr>
              <a:t>“I enjoyed acquiring new ideas in strategy formulation</a:t>
            </a:r>
            <a:r>
              <a:rPr lang="en-US" sz="2400" dirty="0" smtClean="0">
                <a:cs typeface="Arial" panose="020B0604020202020204" pitchFamily="34" charset="0"/>
              </a:rPr>
              <a:t>, negotiation skills and</a:t>
            </a:r>
          </a:p>
          <a:p>
            <a:pPr>
              <a:spcBef>
                <a:spcPts val="0"/>
              </a:spcBef>
              <a:spcAft>
                <a:spcPts val="600"/>
              </a:spcAft>
            </a:pPr>
            <a:r>
              <a:rPr lang="en-US" sz="2400" smtClean="0">
                <a:cs typeface="Arial" panose="020B0604020202020204" pitchFamily="34" charset="0"/>
              </a:rPr>
              <a:t> leadership</a:t>
            </a:r>
            <a:r>
              <a:rPr lang="en-US" sz="2400" dirty="0" smtClean="0">
                <a:cs typeface="Arial" panose="020B0604020202020204" pitchFamily="34" charset="0"/>
              </a:rPr>
              <a:t>. The </a:t>
            </a:r>
            <a:r>
              <a:rPr lang="en-US" sz="2400" dirty="0">
                <a:cs typeface="Arial" panose="020B0604020202020204" pitchFamily="34" charset="0"/>
              </a:rPr>
              <a:t>exercises </a:t>
            </a:r>
            <a:r>
              <a:rPr lang="en-US" sz="2400" dirty="0" smtClean="0">
                <a:cs typeface="Arial" panose="020B0604020202020204" pitchFamily="34" charset="0"/>
              </a:rPr>
              <a:t>and simulations gave a </a:t>
            </a:r>
            <a:r>
              <a:rPr lang="en-US" sz="2400" dirty="0">
                <a:cs typeface="Arial" panose="020B0604020202020204" pitchFamily="34" charset="0"/>
              </a:rPr>
              <a:t>good hands-on practice.”</a:t>
            </a:r>
          </a:p>
          <a:p>
            <a:r>
              <a:rPr lang="en-US" sz="2400" dirty="0" err="1">
                <a:latin typeface="Arial Black" panose="020B0A04020102020204" pitchFamily="34" charset="0"/>
                <a:cs typeface="Arial" panose="020B0604020202020204" pitchFamily="34" charset="0"/>
              </a:rPr>
              <a:t>Savi</a:t>
            </a:r>
            <a:r>
              <a:rPr lang="en-US" sz="2400" dirty="0">
                <a:latin typeface="Arial Black" panose="020B0A04020102020204" pitchFamily="34" charset="0"/>
                <a:cs typeface="Arial" panose="020B0604020202020204" pitchFamily="34" charset="0"/>
              </a:rPr>
              <a:t> </a:t>
            </a:r>
            <a:r>
              <a:rPr lang="en-US" sz="2400" dirty="0" err="1">
                <a:latin typeface="Arial Black" panose="020B0A04020102020204" pitchFamily="34" charset="0"/>
                <a:cs typeface="Arial" panose="020B0604020202020204" pitchFamily="34" charset="0"/>
              </a:rPr>
              <a:t>Sachdev</a:t>
            </a:r>
            <a:endParaRPr lang="en-US" sz="2400" dirty="0">
              <a:latin typeface="Arial Black" panose="020B0A04020102020204" pitchFamily="34" charset="0"/>
              <a:cs typeface="Arial" panose="020B0604020202020204" pitchFamily="34" charset="0"/>
            </a:endParaRPr>
          </a:p>
          <a:p>
            <a:r>
              <a:rPr lang="en-US" sz="2400" dirty="0">
                <a:latin typeface="Arial Black" panose="020B0A04020102020204" pitchFamily="34" charset="0"/>
                <a:cs typeface="Arial" panose="020B0604020202020204" pitchFamily="34" charset="0"/>
              </a:rPr>
              <a:t>Director General, Space Systems</a:t>
            </a:r>
          </a:p>
          <a:p>
            <a:r>
              <a:rPr lang="en-US" sz="2400" dirty="0">
                <a:latin typeface="Arial Black" panose="020B0A04020102020204" pitchFamily="34" charset="0"/>
                <a:cs typeface="Arial" panose="020B0604020202020204" pitchFamily="34" charset="0"/>
              </a:rPr>
              <a:t>Canadian Space Agency</a:t>
            </a:r>
          </a:p>
        </p:txBody>
      </p:sp>
      <p:sp>
        <p:nvSpPr>
          <p:cNvPr id="4" name="Rectangle 3"/>
          <p:cNvSpPr/>
          <p:nvPr/>
        </p:nvSpPr>
        <p:spPr>
          <a:xfrm>
            <a:off x="10564361" y="5211762"/>
            <a:ext cx="12340883" cy="4154984"/>
          </a:xfrm>
          <a:prstGeom prst="rect">
            <a:avLst/>
          </a:prstGeom>
        </p:spPr>
        <p:txBody>
          <a:bodyPr wrap="square">
            <a:spAutoFit/>
          </a:bodyPr>
          <a:lstStyle/>
          <a:p>
            <a:pPr algn="r"/>
            <a:r>
              <a:rPr lang="en-US" sz="2400" dirty="0">
                <a:cs typeface="Arial" panose="020B0604020202020204" pitchFamily="34" charset="0"/>
              </a:rPr>
              <a:t>“I have worked with Alain </a:t>
            </a:r>
            <a:r>
              <a:rPr lang="en-US" sz="2400" dirty="0" smtClean="0">
                <a:cs typeface="Arial" panose="020B0604020202020204" pitchFamily="34" charset="0"/>
              </a:rPr>
              <a:t>Martin on </a:t>
            </a:r>
            <a:r>
              <a:rPr lang="en-US" sz="2400" dirty="0">
                <a:cs typeface="Arial" panose="020B0604020202020204" pitchFamily="34" charset="0"/>
              </a:rPr>
              <a:t>many </a:t>
            </a:r>
            <a:r>
              <a:rPr lang="en-US" sz="2400" dirty="0" smtClean="0">
                <a:cs typeface="Arial" panose="020B0604020202020204" pitchFamily="34" charset="0"/>
              </a:rPr>
              <a:t>occasions to </a:t>
            </a:r>
            <a:r>
              <a:rPr lang="en-US" sz="2400" dirty="0">
                <a:cs typeface="Arial" panose="020B0604020202020204" pitchFamily="34" charset="0"/>
              </a:rPr>
              <a:t>improve </a:t>
            </a:r>
            <a:r>
              <a:rPr lang="en-US" sz="2400" dirty="0" smtClean="0">
                <a:cs typeface="Arial" panose="020B0604020202020204" pitchFamily="34" charset="0"/>
              </a:rPr>
              <a:t>business strategy and execution; </a:t>
            </a:r>
            <a:r>
              <a:rPr lang="en-US" sz="2400" dirty="0">
                <a:cs typeface="Arial" panose="020B0604020202020204" pitchFamily="34" charset="0"/>
              </a:rPr>
              <a:t>and coach </a:t>
            </a:r>
            <a:r>
              <a:rPr lang="en-US" sz="2400" dirty="0" smtClean="0">
                <a:cs typeface="Arial" panose="020B0604020202020204" pitchFamily="34" charset="0"/>
              </a:rPr>
              <a:t>my management </a:t>
            </a:r>
            <a:r>
              <a:rPr lang="en-US" sz="2400" dirty="0">
                <a:cs typeface="Arial" panose="020B0604020202020204" pitchFamily="34" charset="0"/>
              </a:rPr>
              <a:t>team</a:t>
            </a:r>
            <a:r>
              <a:rPr lang="en-US" sz="2400" dirty="0" smtClean="0">
                <a:cs typeface="Arial" panose="020B0604020202020204" pitchFamily="34" charset="0"/>
              </a:rPr>
              <a:t>. I </a:t>
            </a:r>
            <a:r>
              <a:rPr lang="en-US" sz="2400" dirty="0">
                <a:cs typeface="Arial" panose="020B0604020202020204" pitchFamily="34" charset="0"/>
              </a:rPr>
              <a:t>also </a:t>
            </a:r>
            <a:r>
              <a:rPr lang="en-US" sz="2400" dirty="0" smtClean="0">
                <a:cs typeface="Arial" panose="020B0604020202020204" pitchFamily="34" charset="0"/>
              </a:rPr>
              <a:t>attended his leadership</a:t>
            </a:r>
          </a:p>
          <a:p>
            <a:pPr algn="r"/>
            <a:r>
              <a:rPr lang="en-US" sz="2400" dirty="0" smtClean="0">
                <a:cs typeface="Arial" panose="020B0604020202020204" pitchFamily="34" charset="0"/>
              </a:rPr>
              <a:t>and negotiation-skills programs</a:t>
            </a:r>
            <a:r>
              <a:rPr lang="en-US" sz="2400" dirty="0">
                <a:cs typeface="Arial" panose="020B0604020202020204" pitchFamily="34" charset="0"/>
              </a:rPr>
              <a:t>. A remarkable </a:t>
            </a:r>
            <a:r>
              <a:rPr lang="en-US" sz="2400" dirty="0" smtClean="0">
                <a:cs typeface="Arial" panose="020B0604020202020204" pitchFamily="34" charset="0"/>
              </a:rPr>
              <a:t>strategist with the typical rigor </a:t>
            </a:r>
          </a:p>
          <a:p>
            <a:pPr algn="r"/>
            <a:r>
              <a:rPr lang="en-US" sz="2400" dirty="0" smtClean="0">
                <a:cs typeface="Arial" panose="020B0604020202020204" pitchFamily="34" charset="0"/>
              </a:rPr>
              <a:t>and discipline of </a:t>
            </a:r>
            <a:r>
              <a:rPr lang="en-US" sz="2400" dirty="0">
                <a:cs typeface="Arial" panose="020B0604020202020204" pitchFamily="34" charset="0"/>
              </a:rPr>
              <a:t>a professional engineer</a:t>
            </a:r>
            <a:r>
              <a:rPr lang="en-US" sz="2400" dirty="0" smtClean="0">
                <a:cs typeface="Arial" panose="020B0604020202020204" pitchFamily="34" charset="0"/>
              </a:rPr>
              <a:t>, he </a:t>
            </a:r>
            <a:r>
              <a:rPr lang="en-US" sz="2400" dirty="0">
                <a:cs typeface="Arial" panose="020B0604020202020204" pitchFamily="34" charset="0"/>
              </a:rPr>
              <a:t>has helped me reframe </a:t>
            </a:r>
            <a:r>
              <a:rPr lang="en-US" sz="2400" dirty="0" smtClean="0">
                <a:cs typeface="Arial" panose="020B0604020202020204" pitchFamily="34" charset="0"/>
              </a:rPr>
              <a:t>and </a:t>
            </a:r>
          </a:p>
          <a:p>
            <a:pPr algn="r"/>
            <a:r>
              <a:rPr lang="en-US" sz="2400" dirty="0" smtClean="0">
                <a:cs typeface="Arial" panose="020B0604020202020204" pitchFamily="34" charset="0"/>
              </a:rPr>
              <a:t>solidify </a:t>
            </a:r>
            <a:r>
              <a:rPr lang="en-US" sz="2400" dirty="0">
                <a:cs typeface="Arial" panose="020B0604020202020204" pitchFamily="34" charset="0"/>
              </a:rPr>
              <a:t>our </a:t>
            </a:r>
            <a:r>
              <a:rPr lang="en-US" sz="2400" dirty="0" smtClean="0">
                <a:cs typeface="Arial" panose="020B0604020202020204" pitchFamily="34" charset="0"/>
              </a:rPr>
              <a:t>strategy to deliver key </a:t>
            </a:r>
            <a:r>
              <a:rPr lang="en-US" sz="2400" dirty="0">
                <a:cs typeface="Arial" panose="020B0604020202020204" pitchFamily="34" charset="0"/>
              </a:rPr>
              <a:t>business outcomes</a:t>
            </a:r>
            <a:r>
              <a:rPr lang="en-US" sz="2400" dirty="0" smtClean="0">
                <a:cs typeface="Arial" panose="020B0604020202020204" pitchFamily="34" charset="0"/>
              </a:rPr>
              <a:t>. </a:t>
            </a:r>
          </a:p>
          <a:p>
            <a:pPr algn="r"/>
            <a:r>
              <a:rPr lang="en-US" sz="2400" dirty="0" smtClean="0">
                <a:cs typeface="Arial" panose="020B0604020202020204" pitchFamily="34" charset="0"/>
              </a:rPr>
              <a:t>Great </a:t>
            </a:r>
            <a:r>
              <a:rPr lang="en-US" sz="2400" dirty="0">
                <a:cs typeface="Arial" panose="020B0604020202020204" pitchFamily="34" charset="0"/>
              </a:rPr>
              <a:t>coach, I owe him a lot.”</a:t>
            </a:r>
          </a:p>
          <a:p>
            <a:pPr algn="r"/>
            <a:r>
              <a:rPr lang="en-US" sz="2400" dirty="0">
                <a:latin typeface="Arial Black" panose="020B0A04020102020204" pitchFamily="34" charset="0"/>
                <a:cs typeface="Arial" panose="020B0604020202020204" pitchFamily="34" charset="0"/>
              </a:rPr>
              <a:t>Gilles </a:t>
            </a:r>
            <a:r>
              <a:rPr lang="en-US" sz="2400" dirty="0" smtClean="0">
                <a:latin typeface="Arial Black" panose="020B0A04020102020204" pitchFamily="34" charset="0"/>
                <a:cs typeface="Arial" panose="020B0604020202020204" pitchFamily="34" charset="0"/>
              </a:rPr>
              <a:t>Morin, B.Sc., MBA</a:t>
            </a:r>
            <a:endParaRPr lang="en-US" sz="2400" dirty="0">
              <a:latin typeface="Arial Black" panose="020B0A04020102020204" pitchFamily="34" charset="0"/>
              <a:cs typeface="Arial" panose="020B0604020202020204" pitchFamily="34" charset="0"/>
            </a:endParaRPr>
          </a:p>
          <a:p>
            <a:pPr algn="r"/>
            <a:r>
              <a:rPr lang="en-US" sz="2400" dirty="0" smtClean="0">
                <a:latin typeface="Arial Black" panose="020B0A04020102020204" pitchFamily="34" charset="0"/>
                <a:cs typeface="Arial" panose="020B0604020202020204" pitchFamily="34" charset="0"/>
              </a:rPr>
              <a:t>Vice-President, Export </a:t>
            </a:r>
            <a:r>
              <a:rPr lang="en-US" sz="2400" dirty="0">
                <a:latin typeface="Arial Black" panose="020B0A04020102020204" pitchFamily="34" charset="0"/>
                <a:cs typeface="Arial" panose="020B0604020202020204" pitchFamily="34" charset="0"/>
              </a:rPr>
              <a:t>Development </a:t>
            </a:r>
            <a:r>
              <a:rPr lang="en-US" sz="2400" dirty="0" smtClean="0">
                <a:latin typeface="Arial Black" panose="020B0A04020102020204" pitchFamily="34" charset="0"/>
                <a:cs typeface="Arial" panose="020B0604020202020204" pitchFamily="34" charset="0"/>
              </a:rPr>
              <a:t>Canada</a:t>
            </a:r>
          </a:p>
          <a:p>
            <a:pPr algn="r"/>
            <a:r>
              <a:rPr lang="en-US" sz="2400" dirty="0" smtClean="0">
                <a:cs typeface="Arial" panose="020B0604020202020204" pitchFamily="34" charset="0"/>
              </a:rPr>
              <a:t>Videos: https</a:t>
            </a:r>
            <a:r>
              <a:rPr lang="en-US" sz="2400" dirty="0">
                <a:cs typeface="Arial" panose="020B0604020202020204" pitchFamily="34" charset="0"/>
              </a:rPr>
              <a:t>://youtu.be/-</a:t>
            </a:r>
            <a:r>
              <a:rPr lang="en-US" sz="2400" dirty="0" smtClean="0">
                <a:cs typeface="Arial" panose="020B0604020202020204" pitchFamily="34" charset="0"/>
              </a:rPr>
              <a:t>J78rfmVtOI</a:t>
            </a:r>
          </a:p>
          <a:p>
            <a:pPr algn="r"/>
            <a:r>
              <a:rPr lang="en-US" sz="2400" dirty="0">
                <a:cs typeface="Arial" panose="020B0604020202020204" pitchFamily="34" charset="0"/>
              </a:rPr>
              <a:t>https://youtu.be/iejtEl4fojw</a:t>
            </a:r>
            <a:endParaRPr lang="en-US" sz="2400" dirty="0" smtClean="0">
              <a:cs typeface="Arial" panose="020B0604020202020204" pitchFamily="34" charset="0"/>
            </a:endParaRPr>
          </a:p>
          <a:p>
            <a:pPr algn="r"/>
            <a:endParaRPr lang="en-US" sz="2400" dirty="0">
              <a:cs typeface="Arial" panose="020B0604020202020204" pitchFamily="34" charset="0"/>
            </a:endParaRPr>
          </a:p>
        </p:txBody>
      </p:sp>
      <p:sp>
        <p:nvSpPr>
          <p:cNvPr id="18" name="Rectangle 17"/>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22"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3818504694"/>
      </p:ext>
    </p:extLst>
  </p:cSld>
  <p:clrMapOvr>
    <a:masterClrMapping/>
  </p:clrMapOvr>
  <p:transition spd="slow" advTm="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450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5500"/>
                                  </p:stCondLst>
                                  <p:childTnLst>
                                    <p:set>
                                      <p:cBhvr>
                                        <p:cTn id="25" dur="1" fill="hold">
                                          <p:stCondLst>
                                            <p:cond delay="0"/>
                                          </p:stCondLst>
                                        </p:cTn>
                                        <p:tgtEl>
                                          <p:spTgt spid="4"/>
                                        </p:tgtEl>
                                        <p:attrNameLst>
                                          <p:attrName>style.visibility</p:attrName>
                                        </p:attrNameLst>
                                      </p:cBhvr>
                                      <p:to>
                                        <p:strVal val="visible"/>
                                      </p:to>
                                    </p:set>
                                    <p:anim calcmode="lin" valueType="num">
                                      <p:cBhvr>
                                        <p:cTn id="26" dur="1500" fill="hold"/>
                                        <p:tgtEl>
                                          <p:spTgt spid="4"/>
                                        </p:tgtEl>
                                        <p:attrNameLst>
                                          <p:attrName>ppt_w</p:attrName>
                                        </p:attrNameLst>
                                      </p:cBhvr>
                                      <p:tavLst>
                                        <p:tav tm="0">
                                          <p:val>
                                            <p:strVal val="#ppt_w*0.70"/>
                                          </p:val>
                                        </p:tav>
                                        <p:tav tm="100000">
                                          <p:val>
                                            <p:strVal val="#ppt_w"/>
                                          </p:val>
                                        </p:tav>
                                      </p:tavLst>
                                    </p:anim>
                                    <p:anim calcmode="lin" valueType="num">
                                      <p:cBhvr>
                                        <p:cTn id="27" dur="1500" fill="hold"/>
                                        <p:tgtEl>
                                          <p:spTgt spid="4"/>
                                        </p:tgtEl>
                                        <p:attrNameLst>
                                          <p:attrName>ppt_h</p:attrName>
                                        </p:attrNameLst>
                                      </p:cBhvr>
                                      <p:tavLst>
                                        <p:tav tm="0">
                                          <p:val>
                                            <p:strVal val="#ppt_h"/>
                                          </p:val>
                                        </p:tav>
                                        <p:tav tm="100000">
                                          <p:val>
                                            <p:strVal val="#ppt_h"/>
                                          </p:val>
                                        </p:tav>
                                      </p:tavLst>
                                    </p:anim>
                                    <p:animEffect transition="in" filter="fade">
                                      <p:cBhvr>
                                        <p:cTn id="28" dur="1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1950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2000" fill="hold"/>
                                        <p:tgtEl>
                                          <p:spTgt spid="16"/>
                                        </p:tgtEl>
                                        <p:attrNameLst>
                                          <p:attrName>ppt_x</p:attrName>
                                        </p:attrNameLst>
                                      </p:cBhvr>
                                      <p:tavLst>
                                        <p:tav tm="0">
                                          <p:val>
                                            <p:strVal val="0-#ppt_w/2"/>
                                          </p:val>
                                        </p:tav>
                                        <p:tav tm="100000">
                                          <p:val>
                                            <p:strVal val="#ppt_x"/>
                                          </p:val>
                                        </p:tav>
                                      </p:tavLst>
                                    </p:anim>
                                    <p:anim calcmode="lin" valueType="num">
                                      <p:cBhvr additive="base">
                                        <p:cTn id="34"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3" grpId="0"/>
      <p:bldP spid="4"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p:cNvSpPr/>
          <p:nvPr/>
        </p:nvSpPr>
        <p:spPr>
          <a:xfrm>
            <a:off x="7757249" y="4753751"/>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57249" y="4753751"/>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p:cNvSpPr>
            <a:spLocks noChangeArrowheads="1"/>
          </p:cNvSpPr>
          <p:nvPr/>
        </p:nvSpPr>
        <p:spPr bwMode="auto">
          <a:xfrm>
            <a:off x="89" y="404199"/>
            <a:ext cx="23407511" cy="987264"/>
          </a:xfrm>
          <a:prstGeom prst="rect">
            <a:avLst/>
          </a:prstGeom>
          <a:noFill/>
          <a:ln w="0">
            <a:noFill/>
            <a:miter lim="800000"/>
            <a:headEnd/>
            <a:tailEnd/>
          </a:ln>
          <a:effectLst/>
        </p:spPr>
        <p:txBody>
          <a:bodyPr wrap="square" lIns="154765" tIns="77378" rIns="154765" bIns="77378">
            <a:spAutoFit/>
          </a:bodyPr>
          <a:lstStyle/>
          <a:p>
            <a:pPr algn="ctr">
              <a:defRPr/>
            </a:pPr>
            <a:r>
              <a:rPr lang="en-US" sz="5400" dirty="0" smtClean="0">
                <a:latin typeface="Arial Black" panose="020B0A04020102020204" pitchFamily="34" charset="0"/>
              </a:rPr>
              <a:t>Serving The </a:t>
            </a:r>
            <a:r>
              <a:rPr lang="en-US" sz="5400" dirty="0">
                <a:latin typeface="Arial Black" panose="020B0A04020102020204" pitchFamily="34" charset="0"/>
              </a:rPr>
              <a:t>First </a:t>
            </a:r>
            <a:r>
              <a:rPr lang="en-US" sz="5400" dirty="0" smtClean="0">
                <a:latin typeface="Arial Black" panose="020B0A04020102020204" pitchFamily="34" charset="0"/>
              </a:rPr>
              <a:t>Nations and Northern Institutions</a:t>
            </a:r>
            <a:endParaRPr lang="en-US" sz="3600" spc="-100" dirty="0" smtClean="0">
              <a:latin typeface="Arial Black" panose="020B0A04020102020204" pitchFamily="34" charset="0"/>
            </a:endParaRPr>
          </a:p>
        </p:txBody>
      </p:sp>
      <p:sp>
        <p:nvSpPr>
          <p:cNvPr id="22" name="Rectangle 21"/>
          <p:cNvSpPr/>
          <p:nvPr/>
        </p:nvSpPr>
        <p:spPr>
          <a:xfrm>
            <a:off x="658368" y="5057914"/>
            <a:ext cx="11868912" cy="2092881"/>
          </a:xfrm>
          <a:prstGeom prst="rect">
            <a:avLst/>
          </a:prstGeom>
          <a:ln w="38100">
            <a:noFill/>
          </a:ln>
        </p:spPr>
        <p:txBody>
          <a:bodyPr wrap="square">
            <a:spAutoFit/>
          </a:bodyPr>
          <a:lstStyle/>
          <a:p>
            <a:pPr algn="just">
              <a:lnSpc>
                <a:spcPts val="3900"/>
              </a:lnSpc>
              <a:spcAft>
                <a:spcPts val="1355"/>
              </a:spcAft>
            </a:pPr>
            <a:r>
              <a:rPr lang="en-US" sz="3600" spc="-150" dirty="0">
                <a:cs typeface="Arial" panose="020B0604020202020204" pitchFamily="34" charset="0"/>
              </a:rPr>
              <a:t>We listen and learn </a:t>
            </a:r>
            <a:r>
              <a:rPr lang="fr-CA" sz="3600" spc="-150" dirty="0">
                <a:cs typeface="Arial" panose="020B0604020202020204" pitchFamily="34" charset="0"/>
              </a:rPr>
              <a:t>about the</a:t>
            </a:r>
            <a:r>
              <a:rPr lang="en-US" sz="3600" spc="-150" dirty="0">
                <a:cs typeface="Arial" panose="020B0604020202020204" pitchFamily="34" charset="0"/>
              </a:rPr>
              <a:t> </a:t>
            </a:r>
            <a:r>
              <a:rPr lang="en-US" sz="3600" spc="-150" dirty="0" smtClean="0">
                <a:cs typeface="Arial" panose="020B0604020202020204" pitchFamily="34" charset="0"/>
              </a:rPr>
              <a:t>vision, goals and underlying </a:t>
            </a:r>
            <a:r>
              <a:rPr lang="en-US" sz="3600" spc="-70" dirty="0">
                <a:cs typeface="Arial" panose="020B0604020202020204" pitchFamily="34" charset="0"/>
              </a:rPr>
              <a:t>issues facing </a:t>
            </a:r>
            <a:r>
              <a:rPr lang="en-US" sz="3600" spc="-60" dirty="0">
                <a:cs typeface="Arial" panose="020B0604020202020204" pitchFamily="34" charset="0"/>
              </a:rPr>
              <a:t>communities from the West </a:t>
            </a:r>
            <a:r>
              <a:rPr lang="en-US" sz="3600" spc="-80" dirty="0" smtClean="0">
                <a:cs typeface="Arial" panose="020B0604020202020204" pitchFamily="34" charset="0"/>
              </a:rPr>
              <a:t>Coast, </a:t>
            </a:r>
            <a:r>
              <a:rPr lang="en-US" sz="3600" spc="-80" dirty="0">
                <a:cs typeface="Arial" panose="020B0604020202020204" pitchFamily="34" charset="0"/>
              </a:rPr>
              <a:t>the Northwest </a:t>
            </a:r>
            <a:r>
              <a:rPr lang="en-US" sz="3600" spc="-80" dirty="0" smtClean="0">
                <a:cs typeface="Arial" panose="020B0604020202020204" pitchFamily="34" charset="0"/>
              </a:rPr>
              <a:t>Territories </a:t>
            </a:r>
            <a:r>
              <a:rPr lang="en-US" sz="3600" spc="-80" dirty="0">
                <a:cs typeface="Arial" panose="020B0604020202020204" pitchFamily="34" charset="0"/>
              </a:rPr>
              <a:t>(NWT) and </a:t>
            </a:r>
            <a:r>
              <a:rPr lang="en-US" sz="3600" spc="-80" dirty="0" smtClean="0">
                <a:cs typeface="Arial" panose="020B0604020202020204" pitchFamily="34" charset="0"/>
              </a:rPr>
              <a:t>Nunavut (up to Alert) </a:t>
            </a:r>
            <a:r>
              <a:rPr lang="en-US" sz="3600" spc="-80" dirty="0">
                <a:cs typeface="Arial" panose="020B0604020202020204" pitchFamily="34" charset="0"/>
              </a:rPr>
              <a:t>to Northern Québec </a:t>
            </a:r>
            <a:r>
              <a:rPr lang="en-US" sz="3600" spc="-120" dirty="0">
                <a:cs typeface="Arial" panose="020B0604020202020204" pitchFamily="34" charset="0"/>
              </a:rPr>
              <a:t>and around the circumpolar Arctic. </a:t>
            </a:r>
            <a:endParaRPr lang="en-US" sz="3600" spc="-60" dirty="0">
              <a:cs typeface="Arial" panose="020B0604020202020204" pitchFamily="34" charset="0"/>
            </a:endParaRPr>
          </a:p>
        </p:txBody>
      </p:sp>
      <p:grpSp>
        <p:nvGrpSpPr>
          <p:cNvPr id="4" name="Group 3"/>
          <p:cNvGrpSpPr/>
          <p:nvPr/>
        </p:nvGrpSpPr>
        <p:grpSpPr>
          <a:xfrm>
            <a:off x="108250" y="11612562"/>
            <a:ext cx="1236483" cy="1315408"/>
            <a:chOff x="108250" y="11758621"/>
            <a:chExt cx="1236483" cy="1315408"/>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7" name="Rectangle 16"/>
            <p:cNvSpPr/>
            <p:nvPr/>
          </p:nvSpPr>
          <p:spPr>
            <a:xfrm>
              <a:off x="1030223" y="11758621"/>
              <a:ext cx="314510" cy="253916"/>
            </a:xfrm>
            <a:prstGeom prst="rect">
              <a:avLst/>
            </a:prstGeom>
          </p:spPr>
          <p:txBody>
            <a:bodyPr wrap="none">
              <a:spAutoFit/>
            </a:bodyPr>
            <a:lstStyle/>
            <a:p>
              <a:r>
                <a:rPr lang="fr-FR" sz="1050" baseline="30000" dirty="0" smtClean="0"/>
                <a:t>TM</a:t>
              </a:r>
              <a:endParaRPr lang="en-US" sz="1050" dirty="0"/>
            </a:p>
          </p:txBody>
        </p:sp>
      </p:grpSp>
      <p:sp>
        <p:nvSpPr>
          <p:cNvPr id="24" name="Rectangle 23"/>
          <p:cNvSpPr/>
          <p:nvPr/>
        </p:nvSpPr>
        <p:spPr>
          <a:xfrm>
            <a:off x="1441545" y="11760667"/>
            <a:ext cx="7595299"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endParaRPr lang="en-US" sz="2372" dirty="0"/>
          </a:p>
        </p:txBody>
      </p:sp>
      <p:pic>
        <p:nvPicPr>
          <p:cNvPr id="1028" name="Picture 4" descr="https://upload.wikimedia.org/wikipedia/commons/thumb/a/a2/Map_Canada_political-geo.png/1162px-Map_Canada_political-ge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7830" y="3157257"/>
            <a:ext cx="9686165" cy="73082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524558" y="10565378"/>
            <a:ext cx="10533086" cy="1123384"/>
          </a:xfrm>
          <a:prstGeom prst="rect">
            <a:avLst/>
          </a:prstGeom>
        </p:spPr>
        <p:txBody>
          <a:bodyPr wrap="square">
            <a:spAutoFit/>
          </a:bodyPr>
          <a:lstStyle/>
          <a:p>
            <a:pPr algn="ctr"/>
            <a:r>
              <a:rPr lang="en-US" sz="3300" b="0" dirty="0" smtClean="0"/>
              <a:t>E. </a:t>
            </a:r>
            <a:r>
              <a:rPr lang="en-US" sz="3300" b="0" dirty="0"/>
              <a:t>Pluribus Anthony from Atlas of </a:t>
            </a:r>
            <a:r>
              <a:rPr lang="en-US" sz="3300" b="0" dirty="0" smtClean="0"/>
              <a:t>Canada (commons.</a:t>
            </a:r>
            <a:br>
              <a:rPr lang="en-US" sz="3300" b="0" dirty="0" smtClean="0"/>
            </a:br>
            <a:r>
              <a:rPr lang="en-US" sz="3300" b="0" spc="-70" dirty="0" smtClean="0"/>
              <a:t>wikimedia.org /wiki/File:Map_Canada_political-geo.png</a:t>
            </a:r>
            <a:r>
              <a:rPr lang="en-US" sz="3400" b="0" spc="-70" dirty="0"/>
              <a:t>) </a:t>
            </a:r>
          </a:p>
        </p:txBody>
      </p:sp>
      <p:sp>
        <p:nvSpPr>
          <p:cNvPr id="21" name="Rectangle 3"/>
          <p:cNvSpPr>
            <a:spLocks noChangeArrowheads="1"/>
          </p:cNvSpPr>
          <p:nvPr/>
        </p:nvSpPr>
        <p:spPr bwMode="auto">
          <a:xfrm>
            <a:off x="0" y="1356699"/>
            <a:ext cx="23407511" cy="1264263"/>
          </a:xfrm>
          <a:prstGeom prst="rect">
            <a:avLst/>
          </a:prstGeom>
          <a:noFill/>
          <a:ln w="0">
            <a:noFill/>
            <a:miter lim="800000"/>
            <a:headEnd/>
            <a:tailEnd/>
          </a:ln>
          <a:effectLst/>
        </p:spPr>
        <p:txBody>
          <a:bodyPr wrap="square" lIns="154765" tIns="77378" rIns="154765" bIns="77378">
            <a:spAutoFit/>
          </a:bodyPr>
          <a:lstStyle/>
          <a:p>
            <a:pPr algn="ctr">
              <a:defRPr/>
            </a:pPr>
            <a:r>
              <a:rPr lang="en-US" sz="3600" spc="-100" dirty="0" smtClean="0">
                <a:latin typeface="Arial Black" panose="020B0A04020102020204" pitchFamily="34" charset="0"/>
              </a:rPr>
              <a:t>Empowering Professionals to Advance Equity, Economic Empowerment,</a:t>
            </a:r>
            <a:br>
              <a:rPr lang="en-US" sz="3600" spc="-100" dirty="0" smtClean="0">
                <a:latin typeface="Arial Black" panose="020B0A04020102020204" pitchFamily="34" charset="0"/>
              </a:rPr>
            </a:br>
            <a:r>
              <a:rPr lang="en-US" sz="3600" spc="-100" dirty="0" smtClean="0">
                <a:latin typeface="Arial Black" panose="020B0A04020102020204" pitchFamily="34" charset="0"/>
              </a:rPr>
              <a:t>Sustainable Development and Environmental Remediation</a:t>
            </a:r>
          </a:p>
        </p:txBody>
      </p:sp>
      <p:sp>
        <p:nvSpPr>
          <p:cNvPr id="19" name="Rectangle 18"/>
          <p:cNvSpPr/>
          <p:nvPr/>
        </p:nvSpPr>
        <p:spPr>
          <a:xfrm>
            <a:off x="658367" y="3025134"/>
            <a:ext cx="11868912" cy="1592744"/>
          </a:xfrm>
          <a:prstGeom prst="rect">
            <a:avLst/>
          </a:prstGeom>
          <a:ln w="38100">
            <a:noFill/>
          </a:ln>
        </p:spPr>
        <p:txBody>
          <a:bodyPr wrap="square">
            <a:spAutoFit/>
          </a:bodyPr>
          <a:lstStyle/>
          <a:p>
            <a:pPr algn="just">
              <a:lnSpc>
                <a:spcPts val="3900"/>
              </a:lnSpc>
              <a:spcAft>
                <a:spcPts val="1355"/>
              </a:spcAft>
            </a:pPr>
            <a:r>
              <a:rPr lang="en-US" sz="3600" dirty="0" smtClean="0">
                <a:cs typeface="Arial" panose="020B0604020202020204" pitchFamily="34" charset="0"/>
              </a:rPr>
              <a:t>As illustrated in </a:t>
            </a:r>
            <a:r>
              <a:rPr lang="en-US" sz="3600" dirty="0">
                <a:cs typeface="Arial" panose="020B0604020202020204" pitchFamily="34" charset="0"/>
              </a:rPr>
              <a:t>Ms. Carla </a:t>
            </a:r>
            <a:r>
              <a:rPr lang="en-US" sz="3600" dirty="0" err="1" smtClean="0">
                <a:cs typeface="Arial" panose="020B0604020202020204" pitchFamily="34" charset="0"/>
              </a:rPr>
              <a:t>Conkin’s</a:t>
            </a:r>
            <a:r>
              <a:rPr lang="en-US" sz="3600" dirty="0" smtClean="0">
                <a:cs typeface="Arial" panose="020B0604020202020204" pitchFamily="34" charset="0"/>
              </a:rPr>
              <a:t> upcoming testimonial, our work </a:t>
            </a:r>
            <a:r>
              <a:rPr lang="en-US" sz="3600" dirty="0">
                <a:cs typeface="Arial" panose="020B0604020202020204" pitchFamily="34" charset="0"/>
              </a:rPr>
              <a:t>has a lasting positive impact on </a:t>
            </a:r>
            <a:r>
              <a:rPr lang="en-US" sz="3600" dirty="0" smtClean="0">
                <a:cs typeface="Arial" panose="020B0604020202020204" pitchFamily="34" charset="0"/>
              </a:rPr>
              <a:t>the environment and Indigenous Communities.</a:t>
            </a:r>
          </a:p>
        </p:txBody>
      </p:sp>
      <p:sp>
        <p:nvSpPr>
          <p:cNvPr id="20" name="Rectangle 19"/>
          <p:cNvSpPr/>
          <p:nvPr/>
        </p:nvSpPr>
        <p:spPr>
          <a:xfrm>
            <a:off x="654847" y="7791441"/>
            <a:ext cx="11869711" cy="2593018"/>
          </a:xfrm>
          <a:prstGeom prst="rect">
            <a:avLst/>
          </a:prstGeom>
          <a:ln w="38100">
            <a:noFill/>
          </a:ln>
        </p:spPr>
        <p:txBody>
          <a:bodyPr wrap="square">
            <a:spAutoFit/>
          </a:bodyPr>
          <a:lstStyle/>
          <a:p>
            <a:pPr algn="just">
              <a:lnSpc>
                <a:spcPts val="3900"/>
              </a:lnSpc>
              <a:spcAft>
                <a:spcPts val="1355"/>
              </a:spcAft>
            </a:pPr>
            <a:r>
              <a:rPr lang="en-US" sz="3600" spc="-200" dirty="0" smtClean="0">
                <a:cs typeface="Arial" panose="020B0604020202020204" pitchFamily="34" charset="0"/>
              </a:rPr>
              <a:t>Our consulting and skills-development work contributes to </a:t>
            </a:r>
            <a:r>
              <a:rPr lang="en-US" sz="3600" spc="-180" dirty="0" smtClean="0">
                <a:cs typeface="Arial" panose="020B0604020202020204" pitchFamily="34" charset="0"/>
              </a:rPr>
              <a:t>leadership, economic </a:t>
            </a:r>
            <a:r>
              <a:rPr lang="en-US" sz="3600" spc="-180" dirty="0">
                <a:cs typeface="Arial" panose="020B0604020202020204" pitchFamily="34" charset="0"/>
              </a:rPr>
              <a:t>empowerment </a:t>
            </a:r>
            <a:r>
              <a:rPr lang="en-US" sz="3600" spc="-180" dirty="0" smtClean="0">
                <a:cs typeface="Arial" panose="020B0604020202020204" pitchFamily="34" charset="0"/>
              </a:rPr>
              <a:t>(technological literac</a:t>
            </a:r>
            <a:r>
              <a:rPr lang="en-US" sz="3600" spc="-210" dirty="0" smtClean="0">
                <a:cs typeface="Arial" panose="020B0604020202020204" pitchFamily="34" charset="0"/>
              </a:rPr>
              <a:t>y, digital transformation, </a:t>
            </a:r>
            <a:r>
              <a:rPr lang="en-US" sz="3600" spc="-50" dirty="0" smtClean="0">
                <a:cs typeface="Arial" panose="020B0604020202020204" pitchFamily="34" charset="0"/>
              </a:rPr>
              <a:t>startups and scaling</a:t>
            </a:r>
            <a:r>
              <a:rPr lang="en-US" sz="3600" spc="-210" dirty="0" smtClean="0">
                <a:cs typeface="Arial" panose="020B0604020202020204" pitchFamily="34" charset="0"/>
              </a:rPr>
              <a:t>), </a:t>
            </a:r>
            <a:r>
              <a:rPr lang="en-US" sz="3600" spc="-210" dirty="0">
                <a:cs typeface="Arial" panose="020B0604020202020204" pitchFamily="34" charset="0"/>
              </a:rPr>
              <a:t>sustainable </a:t>
            </a:r>
            <a:r>
              <a:rPr lang="en-US" sz="3600" spc="-190" dirty="0">
                <a:cs typeface="Arial" panose="020B0604020202020204" pitchFamily="34" charset="0"/>
              </a:rPr>
              <a:t>development, </a:t>
            </a:r>
            <a:r>
              <a:rPr lang="en-US" sz="3600" spc="-190" dirty="0" smtClean="0">
                <a:cs typeface="Arial" panose="020B0604020202020204" pitchFamily="34" charset="0"/>
              </a:rPr>
              <a:t>land-claim negotiations </a:t>
            </a:r>
            <a:r>
              <a:rPr lang="en-US" sz="3600" spc="-190" dirty="0">
                <a:cs typeface="Arial" panose="020B0604020202020204" pitchFamily="34" charset="0"/>
              </a:rPr>
              <a:t>and natural-resource </a:t>
            </a:r>
            <a:r>
              <a:rPr lang="en-US" sz="3600" spc="-240" dirty="0" smtClean="0">
                <a:cs typeface="Arial" panose="020B0604020202020204" pitchFamily="34" charset="0"/>
              </a:rPr>
              <a:t>management, from exploration to environmental remediation. </a:t>
            </a:r>
            <a:endParaRPr lang="en-US" sz="3600" spc="-240" dirty="0">
              <a:cs typeface="Arial" panose="020B0604020202020204" pitchFamily="34" charset="0"/>
            </a:endParaRPr>
          </a:p>
        </p:txBody>
      </p:sp>
      <p:sp>
        <p:nvSpPr>
          <p:cNvPr id="2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3415903471"/>
      </p:ext>
    </p:extLst>
  </p:cSld>
  <p:clrMapOvr>
    <a:masterClrMapping/>
  </p:clrMapOvr>
  <p:transition spd="slow" advTm="5604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150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0" fill="hold"/>
                                        <p:tgtEl>
                                          <p:spTgt spid="21"/>
                                        </p:tgtEl>
                                        <p:attrNameLst>
                                          <p:attrName>ppt_w</p:attrName>
                                        </p:attrNameLst>
                                      </p:cBhvr>
                                      <p:tavLst>
                                        <p:tav tm="0">
                                          <p:val>
                                            <p:strVal val="#ppt_w*0.70"/>
                                          </p:val>
                                        </p:tav>
                                        <p:tav tm="100000">
                                          <p:val>
                                            <p:strVal val="#ppt_w"/>
                                          </p:val>
                                        </p:tav>
                                      </p:tavLst>
                                    </p:anim>
                                    <p:anim calcmode="lin" valueType="num">
                                      <p:cBhvr>
                                        <p:cTn id="8" dur="2000" fill="hold"/>
                                        <p:tgtEl>
                                          <p:spTgt spid="21"/>
                                        </p:tgtEl>
                                        <p:attrNameLst>
                                          <p:attrName>ppt_h</p:attrName>
                                        </p:attrNameLst>
                                      </p:cBhvr>
                                      <p:tavLst>
                                        <p:tav tm="0">
                                          <p:val>
                                            <p:strVal val="#ppt_h"/>
                                          </p:val>
                                        </p:tav>
                                        <p:tav tm="100000">
                                          <p:val>
                                            <p:strVal val="#ppt_h"/>
                                          </p:val>
                                        </p:tav>
                                      </p:tavLst>
                                    </p:anim>
                                    <p:animEffect transition="in" filter="fade">
                                      <p:cBhvr>
                                        <p:cTn id="9" dur="2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500"/>
                                  </p:stCondLst>
                                  <p:childTnLst>
                                    <p:set>
                                      <p:cBhvr>
                                        <p:cTn id="13" dur="1" fill="hold">
                                          <p:stCondLst>
                                            <p:cond delay="0"/>
                                          </p:stCondLst>
                                        </p:cTn>
                                        <p:tgtEl>
                                          <p:spTgt spid="19"/>
                                        </p:tgtEl>
                                        <p:attrNameLst>
                                          <p:attrName>style.visibility</p:attrName>
                                        </p:attrNameLst>
                                      </p:cBhvr>
                                      <p:to>
                                        <p:strVal val="visible"/>
                                      </p:to>
                                    </p:set>
                                    <p:anim calcmode="lin" valueType="num">
                                      <p:cBhvr>
                                        <p:cTn id="14" dur="2000" fill="hold"/>
                                        <p:tgtEl>
                                          <p:spTgt spid="19"/>
                                        </p:tgtEl>
                                        <p:attrNameLst>
                                          <p:attrName>ppt_w</p:attrName>
                                        </p:attrNameLst>
                                      </p:cBhvr>
                                      <p:tavLst>
                                        <p:tav tm="0">
                                          <p:val>
                                            <p:strVal val="#ppt_w*0.70"/>
                                          </p:val>
                                        </p:tav>
                                        <p:tav tm="100000">
                                          <p:val>
                                            <p:strVal val="#ppt_w"/>
                                          </p:val>
                                        </p:tav>
                                      </p:tavLst>
                                    </p:anim>
                                    <p:anim calcmode="lin" valueType="num">
                                      <p:cBhvr>
                                        <p:cTn id="15" dur="2000" fill="hold"/>
                                        <p:tgtEl>
                                          <p:spTgt spid="19"/>
                                        </p:tgtEl>
                                        <p:attrNameLst>
                                          <p:attrName>ppt_h</p:attrName>
                                        </p:attrNameLst>
                                      </p:cBhvr>
                                      <p:tavLst>
                                        <p:tav tm="0">
                                          <p:val>
                                            <p:strVal val="#ppt_h"/>
                                          </p:val>
                                        </p:tav>
                                        <p:tav tm="100000">
                                          <p:val>
                                            <p:strVal val="#ppt_h"/>
                                          </p:val>
                                        </p:tav>
                                      </p:tavLst>
                                    </p:anim>
                                    <p:animEffect transition="in" filter="fade">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500"/>
                                  </p:stCondLst>
                                  <p:childTnLst>
                                    <p:set>
                                      <p:cBhvr>
                                        <p:cTn id="20" dur="1" fill="hold">
                                          <p:stCondLst>
                                            <p:cond delay="0"/>
                                          </p:stCondLst>
                                        </p:cTn>
                                        <p:tgtEl>
                                          <p:spTgt spid="22"/>
                                        </p:tgtEl>
                                        <p:attrNameLst>
                                          <p:attrName>style.visibility</p:attrName>
                                        </p:attrNameLst>
                                      </p:cBhvr>
                                      <p:to>
                                        <p:strVal val="visible"/>
                                      </p:to>
                                    </p:set>
                                    <p:anim calcmode="lin" valueType="num">
                                      <p:cBhvr>
                                        <p:cTn id="21" dur="2000" fill="hold"/>
                                        <p:tgtEl>
                                          <p:spTgt spid="22"/>
                                        </p:tgtEl>
                                        <p:attrNameLst>
                                          <p:attrName>ppt_w</p:attrName>
                                        </p:attrNameLst>
                                      </p:cBhvr>
                                      <p:tavLst>
                                        <p:tav tm="0">
                                          <p:val>
                                            <p:strVal val="#ppt_w*0.70"/>
                                          </p:val>
                                        </p:tav>
                                        <p:tav tm="100000">
                                          <p:val>
                                            <p:strVal val="#ppt_w"/>
                                          </p:val>
                                        </p:tav>
                                      </p:tavLst>
                                    </p:anim>
                                    <p:anim calcmode="lin" valueType="num">
                                      <p:cBhvr>
                                        <p:cTn id="22" dur="2000" fill="hold"/>
                                        <p:tgtEl>
                                          <p:spTgt spid="22"/>
                                        </p:tgtEl>
                                        <p:attrNameLst>
                                          <p:attrName>ppt_h</p:attrName>
                                        </p:attrNameLst>
                                      </p:cBhvr>
                                      <p:tavLst>
                                        <p:tav tm="0">
                                          <p:val>
                                            <p:strVal val="#ppt_h"/>
                                          </p:val>
                                        </p:tav>
                                        <p:tav tm="100000">
                                          <p:val>
                                            <p:strVal val="#ppt_h"/>
                                          </p:val>
                                        </p:tav>
                                      </p:tavLst>
                                    </p:anim>
                                    <p:animEffect transition="in" filter="fade">
                                      <p:cBhvr>
                                        <p:cTn id="23" dur="2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500"/>
                                  </p:stCondLst>
                                  <p:childTnLst>
                                    <p:set>
                                      <p:cBhvr>
                                        <p:cTn id="27" dur="1" fill="hold">
                                          <p:stCondLst>
                                            <p:cond delay="0"/>
                                          </p:stCondLst>
                                        </p:cTn>
                                        <p:tgtEl>
                                          <p:spTgt spid="20"/>
                                        </p:tgtEl>
                                        <p:attrNameLst>
                                          <p:attrName>style.visibility</p:attrName>
                                        </p:attrNameLst>
                                      </p:cBhvr>
                                      <p:to>
                                        <p:strVal val="visible"/>
                                      </p:to>
                                    </p:set>
                                    <p:anim calcmode="lin" valueType="num">
                                      <p:cBhvr>
                                        <p:cTn id="28" dur="2000" fill="hold"/>
                                        <p:tgtEl>
                                          <p:spTgt spid="20"/>
                                        </p:tgtEl>
                                        <p:attrNameLst>
                                          <p:attrName>ppt_w</p:attrName>
                                        </p:attrNameLst>
                                      </p:cBhvr>
                                      <p:tavLst>
                                        <p:tav tm="0">
                                          <p:val>
                                            <p:strVal val="#ppt_w*0.70"/>
                                          </p:val>
                                        </p:tav>
                                        <p:tav tm="100000">
                                          <p:val>
                                            <p:strVal val="#ppt_w"/>
                                          </p:val>
                                        </p:tav>
                                      </p:tavLst>
                                    </p:anim>
                                    <p:anim calcmode="lin" valueType="num">
                                      <p:cBhvr>
                                        <p:cTn id="29" dur="2000" fill="hold"/>
                                        <p:tgtEl>
                                          <p:spTgt spid="20"/>
                                        </p:tgtEl>
                                        <p:attrNameLst>
                                          <p:attrName>ppt_h</p:attrName>
                                        </p:attrNameLst>
                                      </p:cBhvr>
                                      <p:tavLst>
                                        <p:tav tm="0">
                                          <p:val>
                                            <p:strVal val="#ppt_h"/>
                                          </p:val>
                                        </p:tav>
                                        <p:tav tm="100000">
                                          <p:val>
                                            <p:strVal val="#ppt_h"/>
                                          </p:val>
                                        </p:tav>
                                      </p:tavLst>
                                    </p:anim>
                                    <p:animEffect transition="in" filter="fade">
                                      <p:cBhvr>
                                        <p:cTn id="30" dur="2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350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3000" fill="hold"/>
                                        <p:tgtEl>
                                          <p:spTgt spid="4"/>
                                        </p:tgtEl>
                                        <p:attrNameLst>
                                          <p:attrName>ppt_x</p:attrName>
                                        </p:attrNameLst>
                                      </p:cBhvr>
                                      <p:tavLst>
                                        <p:tav tm="0">
                                          <p:val>
                                            <p:strVal val="0-#ppt_w/2"/>
                                          </p:val>
                                        </p:tav>
                                        <p:tav tm="100000">
                                          <p:val>
                                            <p:strVal val="#ppt_x"/>
                                          </p:val>
                                        </p:tav>
                                      </p:tavLst>
                                    </p:anim>
                                    <p:anim calcmode="lin" valueType="num">
                                      <p:cBhvr additive="base">
                                        <p:cTn id="36"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100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P spid="19" grpId="0"/>
      <p:bldP spid="20"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a:off x="296144" y="10840368"/>
            <a:ext cx="1951562" cy="1993780"/>
            <a:chOff x="154203" y="5646298"/>
            <a:chExt cx="1016488" cy="1038477"/>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03" y="5773145"/>
              <a:ext cx="916504" cy="911630"/>
            </a:xfrm>
            <a:prstGeom prst="rect">
              <a:avLst/>
            </a:prstGeom>
          </p:spPr>
        </p:pic>
        <p:sp>
          <p:nvSpPr>
            <p:cNvPr id="36" name="Rectangle 35"/>
            <p:cNvSpPr/>
            <p:nvPr/>
          </p:nvSpPr>
          <p:spPr>
            <a:xfrm>
              <a:off x="920878" y="5646298"/>
              <a:ext cx="249813" cy="192370"/>
            </a:xfrm>
            <a:prstGeom prst="rect">
              <a:avLst/>
            </a:prstGeom>
          </p:spPr>
          <p:txBody>
            <a:bodyPr wrap="none">
              <a:spAutoFit/>
            </a:bodyPr>
            <a:lstStyle/>
            <a:p>
              <a:r>
                <a:rPr lang="fr-FR" dirty="0">
                  <a:solidFill>
                    <a:schemeClr val="bg1"/>
                  </a:solidFill>
                  <a:latin typeface="Arial" panose="020B0604020202020204" pitchFamily="34" charset="0"/>
                </a:rPr>
                <a:t>™ </a:t>
              </a:r>
              <a:endParaRPr lang="en-US" dirty="0"/>
            </a:p>
          </p:txBody>
        </p:sp>
      </p:grpSp>
      <p:sp>
        <p:nvSpPr>
          <p:cNvPr id="42" name="Rectangle 41"/>
          <p:cNvSpPr/>
          <p:nvPr/>
        </p:nvSpPr>
        <p:spPr>
          <a:xfrm>
            <a:off x="2247706" y="11074394"/>
            <a:ext cx="12658416" cy="1469313"/>
          </a:xfrm>
          <a:prstGeom prst="rect">
            <a:avLst/>
          </a:prstGeom>
        </p:spPr>
        <p:txBody>
          <a:bodyPr wrap="square">
            <a:spAutoFit/>
          </a:bodyPr>
          <a:lstStyle/>
          <a:p>
            <a:pPr>
              <a:spcAft>
                <a:spcPts val="576"/>
              </a:spcAft>
            </a:pPr>
            <a:r>
              <a:rPr lang="en-US" sz="3072" dirty="0">
                <a:solidFill>
                  <a:schemeClr val="bg1"/>
                </a:solidFill>
                <a:latin typeface="Arial Black" panose="020B0A04020102020204" pitchFamily="34" charset="0"/>
              </a:rPr>
              <a:t>Harvard University Global System</a:t>
            </a:r>
            <a:r>
              <a:rPr lang="en-US" sz="2688" spc="-58" dirty="0">
                <a:solidFill>
                  <a:schemeClr val="bg1"/>
                </a:solidFill>
                <a:latin typeface="Arial Black" panose="020B0A04020102020204" pitchFamily="34" charset="0"/>
                <a:cs typeface="Arial" panose="020B0604020202020204" pitchFamily="34" charset="0"/>
              </a:rPr>
              <a:t>™</a:t>
            </a:r>
            <a:r>
              <a:rPr lang="en-US" sz="2688" dirty="0">
                <a:solidFill>
                  <a:schemeClr val="bg1"/>
                </a:solidFill>
                <a:latin typeface="Arial Black" panose="020B0A04020102020204" pitchFamily="34" charset="0"/>
              </a:rPr>
              <a:t> </a:t>
            </a:r>
          </a:p>
          <a:p>
            <a:pPr>
              <a:spcAft>
                <a:spcPts val="576"/>
              </a:spcAft>
            </a:pPr>
            <a:r>
              <a:rPr lang="en-US" altLang="en-US" sz="2688" dirty="0">
                <a:solidFill>
                  <a:schemeClr val="bg1"/>
                </a:solidFill>
                <a:latin typeface="Arial Black" panose="020B0A04020102020204" pitchFamily="34" charset="0"/>
                <a:cs typeface="Times New Roman" panose="02020603050405020304" pitchFamily="18" charset="0"/>
              </a:rPr>
              <a:t>North America: Toll Free: 1-800-HARVARD or </a:t>
            </a:r>
            <a:r>
              <a:rPr lang="fr-FR" altLang="en-US" sz="2688" dirty="0">
                <a:solidFill>
                  <a:schemeClr val="bg1"/>
                </a:solidFill>
                <a:latin typeface="Arial Black" panose="020B0A04020102020204" pitchFamily="34" charset="0"/>
                <a:cs typeface="Times New Roman" panose="02020603050405020304" pitchFamily="18" charset="0"/>
              </a:rPr>
              <a:t>+1 819 772-7777 </a:t>
            </a:r>
            <a:br>
              <a:rPr lang="fr-FR" altLang="en-US" sz="2688" dirty="0">
                <a:solidFill>
                  <a:schemeClr val="bg1"/>
                </a:solidFill>
                <a:latin typeface="Arial Black" panose="020B0A04020102020204" pitchFamily="34" charset="0"/>
                <a:cs typeface="Times New Roman" panose="02020603050405020304" pitchFamily="18" charset="0"/>
              </a:rPr>
            </a:br>
            <a:r>
              <a:rPr lang="en-US" sz="2688" dirty="0">
                <a:solidFill>
                  <a:schemeClr val="bg1"/>
                </a:solidFill>
                <a:latin typeface="Arial Black" panose="020B0A04020102020204" pitchFamily="34" charset="0"/>
              </a:rPr>
              <a:t>Europe : +33 7 68 47 23 11 </a:t>
            </a:r>
            <a:r>
              <a:rPr lang="en-US" altLang="en-US" sz="2688" dirty="0">
                <a:solidFill>
                  <a:srgbClr val="E2000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 </a:t>
            </a:r>
            <a:r>
              <a:rPr lang="en-US" sz="2688" dirty="0">
                <a:solidFill>
                  <a:schemeClr val="bg1"/>
                </a:solidFill>
                <a:latin typeface="Arial Black" panose="020B0A04020102020204" pitchFamily="34" charset="0"/>
              </a:rPr>
              <a:t>www.eharvard.org</a:t>
            </a:r>
            <a:endParaRPr lang="en-US" sz="2688" baseline="30000" dirty="0">
              <a:solidFill>
                <a:schemeClr val="bg1"/>
              </a:solidFill>
              <a:latin typeface="Arial Black" panose="020B0A04020102020204" pitchFamily="34" charset="0"/>
            </a:endParaRPr>
          </a:p>
        </p:txBody>
      </p:sp>
      <p:sp>
        <p:nvSpPr>
          <p:cNvPr id="26" name="Rectangle 1"/>
          <p:cNvSpPr>
            <a:spLocks noChangeArrowheads="1"/>
          </p:cNvSpPr>
          <p:nvPr/>
        </p:nvSpPr>
        <p:spPr bwMode="auto">
          <a:xfrm>
            <a:off x="5232354" y="6767942"/>
            <a:ext cx="16946962" cy="84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5184"/>
              </a:lnSpc>
            </a:pPr>
            <a:r>
              <a:rPr lang="en-US" altLang="en-US" sz="4200" dirty="0">
                <a:solidFill>
                  <a:schemeClr val="bg1"/>
                </a:solidFill>
                <a:latin typeface="Arial Black" panose="020B0A04020102020204" pitchFamily="34" charset="0"/>
                <a:cs typeface="Times New Roman" panose="02020603050405020304" pitchFamily="18" charset="0"/>
              </a:rPr>
              <a:t>13-Year User of </a:t>
            </a:r>
            <a:r>
              <a:rPr lang="en-US" sz="4200" dirty="0">
                <a:solidFill>
                  <a:schemeClr val="bg1"/>
                </a:solidFill>
                <a:latin typeface="Arial Black" panose="020B0A04020102020204" pitchFamily="34" charset="0"/>
                <a:cs typeface="Arial" panose="020B0604020202020204" pitchFamily="34" charset="0"/>
              </a:rPr>
              <a:t>Harvard University Global System™</a:t>
            </a:r>
            <a:r>
              <a:rPr lang="en-US" sz="4200" dirty="0">
                <a:solidFill>
                  <a:schemeClr val="bg1"/>
                </a:solidFill>
                <a:latin typeface="Arial Black" panose="020B0A04020102020204" pitchFamily="34" charset="0"/>
                <a:cs typeface="Times New Roman" panose="02020603050405020304" pitchFamily="18" charset="0"/>
              </a:rPr>
              <a:t> in</a:t>
            </a:r>
            <a:endParaRPr lang="en-US" altLang="en-US" sz="4200" dirty="0">
              <a:solidFill>
                <a:schemeClr val="bg1"/>
              </a:solidFill>
              <a:latin typeface="Arial Black" panose="020B0A04020102020204" pitchFamily="34" charset="0"/>
              <a:cs typeface="Times New Roman" panose="02020603050405020304" pitchFamily="18" charset="0"/>
            </a:endParaRPr>
          </a:p>
        </p:txBody>
      </p:sp>
      <p:sp>
        <p:nvSpPr>
          <p:cNvPr id="29" name="Rectangle 1"/>
          <p:cNvSpPr>
            <a:spLocks noChangeArrowheads="1"/>
          </p:cNvSpPr>
          <p:nvPr/>
        </p:nvSpPr>
        <p:spPr bwMode="auto">
          <a:xfrm>
            <a:off x="5232355" y="2783952"/>
            <a:ext cx="17975989" cy="156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5376"/>
              </a:lnSpc>
            </a:pPr>
            <a:r>
              <a:rPr lang="en-US" altLang="en-US" sz="4700" spc="-134" dirty="0">
                <a:solidFill>
                  <a:schemeClr val="bg1"/>
                </a:solidFill>
                <a:latin typeface="Arial Black" panose="020B0A04020102020204" pitchFamily="34" charset="0"/>
                <a:cs typeface="Times New Roman" panose="02020603050405020304" pitchFamily="18" charset="0"/>
              </a:rPr>
              <a:t>Regulatory Environmental Lawyer, Arbitrator, Consultant </a:t>
            </a:r>
            <a:r>
              <a:rPr lang="en-US" altLang="en-US" sz="4700" spc="-70" dirty="0" smtClean="0">
                <a:solidFill>
                  <a:schemeClr val="bg1"/>
                </a:solidFill>
                <a:latin typeface="Arial Black" panose="020B0A04020102020204" pitchFamily="34" charset="0"/>
                <a:cs typeface="Times New Roman" panose="02020603050405020304" pitchFamily="18" charset="0"/>
              </a:rPr>
              <a:t>Large Mines’ Liabilities Assessment and Remediation</a:t>
            </a:r>
            <a:endParaRPr lang="en-US" altLang="en-US" sz="4700" spc="-70" dirty="0">
              <a:solidFill>
                <a:schemeClr val="bg1"/>
              </a:solidFill>
              <a:latin typeface="Arial Black" panose="020B0A04020102020204" pitchFamily="34" charset="0"/>
              <a:cs typeface="Times New Roman" panose="02020603050405020304" pitchFamily="18" charset="0"/>
            </a:endParaRPr>
          </a:p>
        </p:txBody>
      </p:sp>
      <p:sp>
        <p:nvSpPr>
          <p:cNvPr id="37" name="Rectangle 1"/>
          <p:cNvSpPr>
            <a:spLocks noChangeArrowheads="1"/>
          </p:cNvSpPr>
          <p:nvPr/>
        </p:nvSpPr>
        <p:spPr bwMode="auto">
          <a:xfrm>
            <a:off x="2490047" y="480022"/>
            <a:ext cx="18373272" cy="211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6720"/>
              </a:lnSpc>
            </a:pPr>
            <a:r>
              <a:rPr lang="en-US" altLang="en-US" sz="4608" dirty="0">
                <a:solidFill>
                  <a:schemeClr val="bg1"/>
                </a:solidFill>
                <a:latin typeface="Arial Black" panose="020B0A04020102020204" pitchFamily="34" charset="0"/>
                <a:cs typeface="Times New Roman" panose="02020603050405020304" pitchFamily="18" charset="0"/>
              </a:rPr>
              <a:t>Pro-Bono First-Hand User Testimonial by</a:t>
            </a:r>
          </a:p>
          <a:p>
            <a:pPr algn="ctr">
              <a:lnSpc>
                <a:spcPts val="8448"/>
              </a:lnSpc>
            </a:pPr>
            <a:r>
              <a:rPr lang="en-US" altLang="en-US" sz="6600" spc="-192" dirty="0">
                <a:solidFill>
                  <a:schemeClr val="bg1"/>
                </a:solidFill>
                <a:latin typeface="Arial Black" panose="020B0A04020102020204" pitchFamily="34" charset="0"/>
                <a:cs typeface="Times New Roman" panose="02020603050405020304" pitchFamily="18" charset="0"/>
              </a:rPr>
              <a:t>Ms. Carla R. </a:t>
            </a:r>
            <a:r>
              <a:rPr lang="en-US" altLang="en-US" sz="6600" spc="-192" dirty="0" err="1">
                <a:solidFill>
                  <a:schemeClr val="bg1"/>
                </a:solidFill>
                <a:latin typeface="Arial Black" panose="020B0A04020102020204" pitchFamily="34" charset="0"/>
                <a:cs typeface="Times New Roman" panose="02020603050405020304" pitchFamily="18" charset="0"/>
              </a:rPr>
              <a:t>Conkin</a:t>
            </a:r>
            <a:r>
              <a:rPr lang="en-US" altLang="en-US" sz="6600" spc="-192" dirty="0">
                <a:solidFill>
                  <a:schemeClr val="bg1"/>
                </a:solidFill>
                <a:latin typeface="Arial Black" panose="020B0A04020102020204" pitchFamily="34" charset="0"/>
                <a:cs typeface="Times New Roman" panose="02020603050405020304" pitchFamily="18" charset="0"/>
              </a:rPr>
              <a:t>, </a:t>
            </a:r>
            <a:r>
              <a:rPr lang="en-US" sz="6600" dirty="0" smtClean="0">
                <a:solidFill>
                  <a:schemeClr val="bg1"/>
                </a:solidFill>
                <a:latin typeface="Arial Black" panose="020B0A04020102020204" pitchFamily="34" charset="0"/>
              </a:rPr>
              <a:t>LL.B</a:t>
            </a:r>
            <a:r>
              <a:rPr lang="en-US" sz="6600" dirty="0">
                <a:solidFill>
                  <a:schemeClr val="bg1"/>
                </a:solidFill>
                <a:latin typeface="Arial Black" panose="020B0A04020102020204" pitchFamily="34" charset="0"/>
              </a:rPr>
              <a:t>.</a:t>
            </a:r>
            <a:endParaRPr lang="en-US" altLang="en-US" sz="6600" spc="-154" dirty="0">
              <a:solidFill>
                <a:schemeClr val="bg1"/>
              </a:solidFill>
              <a:latin typeface="Arial Black" panose="020B0A04020102020204" pitchFamily="34" charset="0"/>
              <a:cs typeface="Times New Roman" panose="02020603050405020304" pitchFamily="18" charset="0"/>
            </a:endParaRPr>
          </a:p>
        </p:txBody>
      </p:sp>
      <p:sp>
        <p:nvSpPr>
          <p:cNvPr id="39" name="Rectangle 1"/>
          <p:cNvSpPr>
            <a:spLocks noChangeArrowheads="1"/>
          </p:cNvSpPr>
          <p:nvPr/>
        </p:nvSpPr>
        <p:spPr bwMode="auto">
          <a:xfrm>
            <a:off x="5232356" y="7899515"/>
            <a:ext cx="17410110" cy="89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5568"/>
              </a:lnSpc>
            </a:pPr>
            <a:r>
              <a:rPr lang="en-US" altLang="en-US" sz="8448" dirty="0">
                <a:solidFill>
                  <a:schemeClr val="bg1"/>
                </a:solidFill>
                <a:latin typeface="Arial Black" panose="020B0A04020102020204" pitchFamily="34" charset="0"/>
                <a:cs typeface="Times New Roman" panose="02020603050405020304" pitchFamily="18" charset="0"/>
              </a:rPr>
              <a:t>Complex Risk Management</a:t>
            </a:r>
            <a:endParaRPr lang="en-US" altLang="en-US" sz="4800" dirty="0">
              <a:solidFill>
                <a:schemeClr val="bg1"/>
              </a:solidFill>
              <a:latin typeface="Arial Black" panose="020B0A04020102020204" pitchFamily="34" charset="0"/>
              <a:cs typeface="Times New Roman" panose="02020603050405020304" pitchFamily="18" charset="0"/>
            </a:endParaRPr>
          </a:p>
        </p:txBody>
      </p:sp>
      <p:sp>
        <p:nvSpPr>
          <p:cNvPr id="38" name="Rectangle 1"/>
          <p:cNvSpPr>
            <a:spLocks noChangeArrowheads="1"/>
          </p:cNvSpPr>
          <p:nvPr/>
        </p:nvSpPr>
        <p:spPr bwMode="auto">
          <a:xfrm>
            <a:off x="5232354" y="8784020"/>
            <a:ext cx="17263041" cy="161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5568"/>
              </a:lnSpc>
            </a:pPr>
            <a:r>
              <a:rPr lang="en-US" altLang="en-US" sz="4800" dirty="0">
                <a:solidFill>
                  <a:schemeClr val="bg1"/>
                </a:solidFill>
                <a:latin typeface="Arial Black" panose="020B0A04020102020204" pitchFamily="34" charset="0"/>
                <a:cs typeface="Times New Roman" panose="02020603050405020304" pitchFamily="18" charset="0"/>
              </a:rPr>
              <a:t>Environmental Impact &amp; Liabilities Assessment,</a:t>
            </a:r>
            <a:br>
              <a:rPr lang="en-US" altLang="en-US" sz="4800" dirty="0">
                <a:solidFill>
                  <a:schemeClr val="bg1"/>
                </a:solidFill>
                <a:latin typeface="Arial Black" panose="020B0A04020102020204" pitchFamily="34" charset="0"/>
                <a:cs typeface="Times New Roman" panose="02020603050405020304" pitchFamily="18" charset="0"/>
              </a:rPr>
            </a:br>
            <a:r>
              <a:rPr lang="en-US" altLang="en-US" sz="4800" dirty="0">
                <a:solidFill>
                  <a:schemeClr val="bg1"/>
                </a:solidFill>
                <a:latin typeface="Arial Black" panose="020B0A04020102020204" pitchFamily="34" charset="0"/>
                <a:cs typeface="Times New Roman" panose="02020603050405020304" pitchFamily="18" charset="0"/>
              </a:rPr>
              <a:t>Principled Negotiation and Arbitration</a:t>
            </a:r>
          </a:p>
        </p:txBody>
      </p:sp>
      <p:pic>
        <p:nvPicPr>
          <p:cNvPr id="4" name="Picture 3"/>
          <p:cNvPicPr>
            <a:picLocks noChangeAspect="1"/>
          </p:cNvPicPr>
          <p:nvPr/>
        </p:nvPicPr>
        <p:blipFill>
          <a:blip r:embed="rId4"/>
          <a:stretch>
            <a:fillRect/>
          </a:stretch>
        </p:blipFill>
        <p:spPr>
          <a:xfrm>
            <a:off x="626674" y="3001752"/>
            <a:ext cx="4297281" cy="5559153"/>
          </a:xfrm>
          <a:prstGeom prst="rect">
            <a:avLst/>
          </a:prstGeom>
        </p:spPr>
      </p:pic>
      <p:sp>
        <p:nvSpPr>
          <p:cNvPr id="17" name="Rectangle 1"/>
          <p:cNvSpPr>
            <a:spLocks noChangeArrowheads="1"/>
          </p:cNvSpPr>
          <p:nvPr/>
        </p:nvSpPr>
        <p:spPr bwMode="auto">
          <a:xfrm>
            <a:off x="5232352" y="4328600"/>
            <a:ext cx="17667595" cy="225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nSpc>
                <a:spcPts val="5376"/>
              </a:lnSpc>
            </a:pPr>
            <a:r>
              <a:rPr lang="en-US" altLang="en-US" sz="4700" spc="-154" dirty="0">
                <a:solidFill>
                  <a:schemeClr val="bg1"/>
                </a:solidFill>
                <a:latin typeface="Arial Black" panose="020B0A04020102020204" pitchFamily="34" charset="0"/>
                <a:cs typeface="Times New Roman" panose="02020603050405020304" pitchFamily="18" charset="0"/>
              </a:rPr>
              <a:t>Commissioner, Impact Assessment Agency of Canada</a:t>
            </a:r>
          </a:p>
          <a:p>
            <a:pPr>
              <a:lnSpc>
                <a:spcPts val="5376"/>
              </a:lnSpc>
            </a:pPr>
            <a:r>
              <a:rPr lang="en-US" altLang="en-US" sz="4700" spc="-10" dirty="0">
                <a:solidFill>
                  <a:schemeClr val="bg1"/>
                </a:solidFill>
                <a:latin typeface="Arial Black" panose="020B0A04020102020204" pitchFamily="34" charset="0"/>
                <a:cs typeface="Times New Roman" panose="02020603050405020304" pitchFamily="18" charset="0"/>
              </a:rPr>
              <a:t>Acting Chair, Inuvialuit Arbitration Board</a:t>
            </a:r>
          </a:p>
          <a:p>
            <a:pPr>
              <a:lnSpc>
                <a:spcPts val="5376"/>
              </a:lnSpc>
            </a:pPr>
            <a:r>
              <a:rPr lang="en-US" altLang="en-US" sz="4700" spc="-134" dirty="0">
                <a:solidFill>
                  <a:schemeClr val="bg1"/>
                </a:solidFill>
                <a:latin typeface="Arial Black" panose="020B0A04020102020204" pitchFamily="34" charset="0"/>
                <a:cs typeface="Times New Roman" panose="02020603050405020304" pitchFamily="18" charset="0"/>
              </a:rPr>
              <a:t>Former Regulator and Policy Maker </a:t>
            </a:r>
            <a:endParaRPr lang="en-US" altLang="en-US" sz="4700" spc="-154" dirty="0">
              <a:solidFill>
                <a:schemeClr val="bg1"/>
              </a:solidFill>
              <a:latin typeface="Arial Black" panose="020B0A04020102020204" pitchFamily="34" charset="0"/>
              <a:cs typeface="Times New Roman" panose="02020603050405020304" pitchFamily="18" charset="0"/>
            </a:endParaRPr>
          </a:p>
        </p:txBody>
      </p:sp>
      <p:sp>
        <p:nvSpPr>
          <p:cNvPr id="16"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1769644734"/>
      </p:ext>
    </p:extLst>
  </p:cSld>
  <p:clrMapOvr>
    <a:masterClrMapping/>
  </p:clrMapOvr>
  <mc:AlternateContent xmlns:mc="http://schemas.openxmlformats.org/markup-compatibility/2006" xmlns:p14="http://schemas.microsoft.com/office/powerpoint/2010/main">
    <mc:Choice Requires="p14">
      <p:transition spd="slow" p14:dur="2000" advTm="39052"/>
    </mc:Choice>
    <mc:Fallback xmlns="">
      <p:transition spd="slow" advTm="390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p:cTn id="7" dur="1000" fill="hold"/>
                                        <p:tgtEl>
                                          <p:spTgt spid="3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7">
                                            <p:txEl>
                                              <p:pRg st="1" end="1"/>
                                            </p:txEl>
                                          </p:spTgt>
                                        </p:tgtEl>
                                        <p:attrNameLst>
                                          <p:attrName>style.visibility</p:attrName>
                                        </p:attrNameLst>
                                      </p:cBhvr>
                                      <p:to>
                                        <p:strVal val="visible"/>
                                      </p:to>
                                    </p:set>
                                    <p:anim calcmode="lin" valueType="num">
                                      <p:cBhvr>
                                        <p:cTn id="14" dur="1000" fill="hold"/>
                                        <p:tgtEl>
                                          <p:spTgt spid="3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1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strVal val="#ppt_w*0.70"/>
                                          </p:val>
                                        </p:tav>
                                        <p:tav tm="100000">
                                          <p:val>
                                            <p:strVal val="#ppt_w"/>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animEffect transition="in" filter="fade">
                                      <p:cBhvr>
                                        <p:cTn id="23" dur="2000"/>
                                        <p:tgtEl>
                                          <p:spTgt spid="4"/>
                                        </p:tgtEl>
                                      </p:cBhvr>
                                    </p:animEffect>
                                  </p:childTnLst>
                                </p:cTn>
                              </p:par>
                              <p:par>
                                <p:cTn id="24" presetID="55" presetClass="entr" presetSubtype="0" fill="hold" nodeType="withEffect">
                                  <p:stCondLst>
                                    <p:cond delay="1500"/>
                                  </p:stCondLst>
                                  <p:childTnLst>
                                    <p:set>
                                      <p:cBhvr>
                                        <p:cTn id="25" dur="1" fill="hold">
                                          <p:stCondLst>
                                            <p:cond delay="0"/>
                                          </p:stCondLst>
                                        </p:cTn>
                                        <p:tgtEl>
                                          <p:spTgt spid="29">
                                            <p:txEl>
                                              <p:pRg st="0" end="0"/>
                                            </p:txEl>
                                          </p:spTgt>
                                        </p:tgtEl>
                                        <p:attrNameLst>
                                          <p:attrName>style.visibility</p:attrName>
                                        </p:attrNameLst>
                                      </p:cBhvr>
                                      <p:to>
                                        <p:strVal val="visible"/>
                                      </p:to>
                                    </p:set>
                                    <p:anim calcmode="lin" valueType="num">
                                      <p:cBhvr>
                                        <p:cTn id="26" dur="1000" fill="hold"/>
                                        <p:tgtEl>
                                          <p:spTgt spid="29">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2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 calcmode="lin" valueType="num">
                                      <p:cBhvr>
                                        <p:cTn id="33" dur="1000" fill="hold"/>
                                        <p:tgtEl>
                                          <p:spTgt spid="17">
                                            <p:txEl>
                                              <p:pRg st="0" end="0"/>
                                            </p:txEl>
                                          </p:spTgt>
                                        </p:tgtEl>
                                        <p:attrNameLst>
                                          <p:attrName>ppt_w</p:attrName>
                                        </p:attrNameLst>
                                      </p:cBhvr>
                                      <p:tavLst>
                                        <p:tav tm="0">
                                          <p:val>
                                            <p:strVal val="#ppt_w*0.70"/>
                                          </p:val>
                                        </p:tav>
                                        <p:tav tm="100000">
                                          <p:val>
                                            <p:strVal val="#ppt_w"/>
                                          </p:val>
                                        </p:tav>
                                      </p:tavLst>
                                    </p:anim>
                                    <p:anim calcmode="lin" valueType="num">
                                      <p:cBhvr>
                                        <p:cTn id="34" dur="1000" fill="hold"/>
                                        <p:tgtEl>
                                          <p:spTgt spid="17">
                                            <p:txEl>
                                              <p:pRg st="0" end="0"/>
                                            </p:txEl>
                                          </p:spTgt>
                                        </p:tgtEl>
                                        <p:attrNameLst>
                                          <p:attrName>ppt_h</p:attrName>
                                        </p:attrNameLst>
                                      </p:cBhvr>
                                      <p:tavLst>
                                        <p:tav tm="0">
                                          <p:val>
                                            <p:strVal val="#ppt_h"/>
                                          </p:val>
                                        </p:tav>
                                        <p:tav tm="100000">
                                          <p:val>
                                            <p:strVal val="#ppt_h"/>
                                          </p:val>
                                        </p:tav>
                                      </p:tavLst>
                                    </p:anim>
                                    <p:animEffect transition="in" filter="fade">
                                      <p:cBhvr>
                                        <p:cTn id="35" dur="10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 calcmode="lin" valueType="num">
                                      <p:cBhvr>
                                        <p:cTn id="40" dur="1000" fill="hold"/>
                                        <p:tgtEl>
                                          <p:spTgt spid="17">
                                            <p:txEl>
                                              <p:pRg st="1" end="1"/>
                                            </p:txEl>
                                          </p:spTgt>
                                        </p:tgtEl>
                                        <p:attrNameLst>
                                          <p:attrName>ppt_w</p:attrName>
                                        </p:attrNameLst>
                                      </p:cBhvr>
                                      <p:tavLst>
                                        <p:tav tm="0">
                                          <p:val>
                                            <p:strVal val="#ppt_w*0.70"/>
                                          </p:val>
                                        </p:tav>
                                        <p:tav tm="100000">
                                          <p:val>
                                            <p:strVal val="#ppt_w"/>
                                          </p:val>
                                        </p:tav>
                                      </p:tavLst>
                                    </p:anim>
                                    <p:anim calcmode="lin" valueType="num">
                                      <p:cBhvr>
                                        <p:cTn id="41" dur="1000" fill="hold"/>
                                        <p:tgtEl>
                                          <p:spTgt spid="17">
                                            <p:txEl>
                                              <p:pRg st="1" end="1"/>
                                            </p:txEl>
                                          </p:spTgt>
                                        </p:tgtEl>
                                        <p:attrNameLst>
                                          <p:attrName>ppt_h</p:attrName>
                                        </p:attrNameLst>
                                      </p:cBhvr>
                                      <p:tavLst>
                                        <p:tav tm="0">
                                          <p:val>
                                            <p:strVal val="#ppt_h"/>
                                          </p:val>
                                        </p:tav>
                                        <p:tav tm="100000">
                                          <p:val>
                                            <p:strVal val="#ppt_h"/>
                                          </p:val>
                                        </p:tav>
                                      </p:tavLst>
                                    </p:anim>
                                    <p:animEffect transition="in" filter="fade">
                                      <p:cBhvr>
                                        <p:cTn id="42" dur="10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 calcmode="lin" valueType="num">
                                      <p:cBhvr>
                                        <p:cTn id="47" dur="1000" fill="hold"/>
                                        <p:tgtEl>
                                          <p:spTgt spid="17">
                                            <p:txEl>
                                              <p:pRg st="2" end="2"/>
                                            </p:txEl>
                                          </p:spTgt>
                                        </p:tgtEl>
                                        <p:attrNameLst>
                                          <p:attrName>ppt_w</p:attrName>
                                        </p:attrNameLst>
                                      </p:cBhvr>
                                      <p:tavLst>
                                        <p:tav tm="0">
                                          <p:val>
                                            <p:strVal val="#ppt_w*0.70"/>
                                          </p:val>
                                        </p:tav>
                                        <p:tav tm="100000">
                                          <p:val>
                                            <p:strVal val="#ppt_w"/>
                                          </p:val>
                                        </p:tav>
                                      </p:tavLst>
                                    </p:anim>
                                    <p:anim calcmode="lin" valueType="num">
                                      <p:cBhvr>
                                        <p:cTn id="48" dur="1000" fill="hold"/>
                                        <p:tgtEl>
                                          <p:spTgt spid="17">
                                            <p:txEl>
                                              <p:pRg st="2" end="2"/>
                                            </p:txEl>
                                          </p:spTgt>
                                        </p:tgtEl>
                                        <p:attrNameLst>
                                          <p:attrName>ppt_h</p:attrName>
                                        </p:attrNameLst>
                                      </p:cBhvr>
                                      <p:tavLst>
                                        <p:tav tm="0">
                                          <p:val>
                                            <p:strVal val="#ppt_h"/>
                                          </p:val>
                                        </p:tav>
                                        <p:tav tm="100000">
                                          <p:val>
                                            <p:strVal val="#ppt_h"/>
                                          </p:val>
                                        </p:tav>
                                      </p:tavLst>
                                    </p:anim>
                                    <p:animEffect transition="in" filter="fade">
                                      <p:cBhvr>
                                        <p:cTn id="49" dur="1000"/>
                                        <p:tgtEl>
                                          <p:spTgt spid="17">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1000" fill="hold"/>
                                        <p:tgtEl>
                                          <p:spTgt spid="26"/>
                                        </p:tgtEl>
                                        <p:attrNameLst>
                                          <p:attrName>ppt_w</p:attrName>
                                        </p:attrNameLst>
                                      </p:cBhvr>
                                      <p:tavLst>
                                        <p:tav tm="0">
                                          <p:val>
                                            <p:strVal val="#ppt_w*0.70"/>
                                          </p:val>
                                        </p:tav>
                                        <p:tav tm="100000">
                                          <p:val>
                                            <p:strVal val="#ppt_w"/>
                                          </p:val>
                                        </p:tav>
                                      </p:tavLst>
                                    </p:anim>
                                    <p:anim calcmode="lin" valueType="num">
                                      <p:cBhvr>
                                        <p:cTn id="55" dur="1000" fill="hold"/>
                                        <p:tgtEl>
                                          <p:spTgt spid="26"/>
                                        </p:tgtEl>
                                        <p:attrNameLst>
                                          <p:attrName>ppt_h</p:attrName>
                                        </p:attrNameLst>
                                      </p:cBhvr>
                                      <p:tavLst>
                                        <p:tav tm="0">
                                          <p:val>
                                            <p:strVal val="#ppt_h"/>
                                          </p:val>
                                        </p:tav>
                                        <p:tav tm="100000">
                                          <p:val>
                                            <p:strVal val="#ppt_h"/>
                                          </p:val>
                                        </p:tav>
                                      </p:tavLst>
                                    </p:anim>
                                    <p:animEffect transition="in" filter="fade">
                                      <p:cBhvr>
                                        <p:cTn id="56" dur="10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1000" fill="hold"/>
                                        <p:tgtEl>
                                          <p:spTgt spid="39"/>
                                        </p:tgtEl>
                                        <p:attrNameLst>
                                          <p:attrName>ppt_w</p:attrName>
                                        </p:attrNameLst>
                                      </p:cBhvr>
                                      <p:tavLst>
                                        <p:tav tm="0">
                                          <p:val>
                                            <p:strVal val="#ppt_w*0.70"/>
                                          </p:val>
                                        </p:tav>
                                        <p:tav tm="100000">
                                          <p:val>
                                            <p:strVal val="#ppt_w"/>
                                          </p:val>
                                        </p:tav>
                                      </p:tavLst>
                                    </p:anim>
                                    <p:anim calcmode="lin" valueType="num">
                                      <p:cBhvr>
                                        <p:cTn id="62" dur="1000" fill="hold"/>
                                        <p:tgtEl>
                                          <p:spTgt spid="39"/>
                                        </p:tgtEl>
                                        <p:attrNameLst>
                                          <p:attrName>ppt_h</p:attrName>
                                        </p:attrNameLst>
                                      </p:cBhvr>
                                      <p:tavLst>
                                        <p:tav tm="0">
                                          <p:val>
                                            <p:strVal val="#ppt_h"/>
                                          </p:val>
                                        </p:tav>
                                        <p:tav tm="100000">
                                          <p:val>
                                            <p:strVal val="#ppt_h"/>
                                          </p:val>
                                        </p:tav>
                                      </p:tavLst>
                                    </p:anim>
                                    <p:animEffect transition="in" filter="fade">
                                      <p:cBhvr>
                                        <p:cTn id="63" dur="10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p:cTn id="68" dur="1000" fill="hold"/>
                                        <p:tgtEl>
                                          <p:spTgt spid="38"/>
                                        </p:tgtEl>
                                        <p:attrNameLst>
                                          <p:attrName>ppt_w</p:attrName>
                                        </p:attrNameLst>
                                      </p:cBhvr>
                                      <p:tavLst>
                                        <p:tav tm="0">
                                          <p:val>
                                            <p:strVal val="#ppt_w*0.70"/>
                                          </p:val>
                                        </p:tav>
                                        <p:tav tm="100000">
                                          <p:val>
                                            <p:strVal val="#ppt_w"/>
                                          </p:val>
                                        </p:tav>
                                      </p:tavLst>
                                    </p:anim>
                                    <p:anim calcmode="lin" valueType="num">
                                      <p:cBhvr>
                                        <p:cTn id="69" dur="1000" fill="hold"/>
                                        <p:tgtEl>
                                          <p:spTgt spid="38"/>
                                        </p:tgtEl>
                                        <p:attrNameLst>
                                          <p:attrName>ppt_h</p:attrName>
                                        </p:attrNameLst>
                                      </p:cBhvr>
                                      <p:tavLst>
                                        <p:tav tm="0">
                                          <p:val>
                                            <p:strVal val="#ppt_h"/>
                                          </p:val>
                                        </p:tav>
                                        <p:tav tm="100000">
                                          <p:val>
                                            <p:strVal val="#ppt_h"/>
                                          </p:val>
                                        </p:tav>
                                      </p:tavLst>
                                    </p:anim>
                                    <p:animEffect transition="in" filter="fade">
                                      <p:cBhvr>
                                        <p:cTn id="70" dur="1000"/>
                                        <p:tgtEl>
                                          <p:spTgt spid="38"/>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1000"/>
                                        <p:tgtEl>
                                          <p:spTgt spid="3"/>
                                        </p:tgtEl>
                                      </p:cBhvr>
                                    </p:animEffect>
                                    <p:anim calcmode="lin" valueType="num">
                                      <p:cBhvr>
                                        <p:cTn id="76" dur="1000" fill="hold"/>
                                        <p:tgtEl>
                                          <p:spTgt spid="3"/>
                                        </p:tgtEl>
                                        <p:attrNameLst>
                                          <p:attrName>ppt_x</p:attrName>
                                        </p:attrNameLst>
                                      </p:cBhvr>
                                      <p:tavLst>
                                        <p:tav tm="0">
                                          <p:val>
                                            <p:strVal val="#ppt_x"/>
                                          </p:val>
                                        </p:tav>
                                        <p:tav tm="100000">
                                          <p:val>
                                            <p:strVal val="#ppt_x"/>
                                          </p:val>
                                        </p:tav>
                                      </p:tavLst>
                                    </p:anim>
                                    <p:anim calcmode="lin" valueType="num">
                                      <p:cBhvr>
                                        <p:cTn id="7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1000"/>
                                  </p:stCondLst>
                                  <p:childTnLst>
                                    <p:set>
                                      <p:cBhvr>
                                        <p:cTn id="8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9" grpId="0"/>
      <p:bldP spid="38"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p:cNvSpPr>
            <a:spLocks noChangeAspect="1"/>
          </p:cNvSpPr>
          <p:nvPr/>
        </p:nvSpPr>
        <p:spPr>
          <a:xfrm>
            <a:off x="309898" y="1516062"/>
            <a:ext cx="22868386" cy="107411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A" sz="2372" b="0" dirty="0">
              <a:solidFill>
                <a:srgbClr val="C00000"/>
              </a:solidFill>
              <a:latin typeface="Arial Black" panose="020B0A04020102020204" pitchFamily="34" charset="0"/>
              <a:cs typeface="Arial" panose="020B0604020202020204" pitchFamily="34" charset="0"/>
            </a:endParaRPr>
          </a:p>
        </p:txBody>
      </p:sp>
      <p:sp>
        <p:nvSpPr>
          <p:cNvPr id="5" name="Oval 4"/>
          <p:cNvSpPr>
            <a:spLocks/>
          </p:cNvSpPr>
          <p:nvPr/>
        </p:nvSpPr>
        <p:spPr>
          <a:xfrm>
            <a:off x="588718" y="1744662"/>
            <a:ext cx="22336962" cy="10261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p:cNvSpPr txBox="1">
            <a:spLocks noChangeArrowheads="1"/>
          </p:cNvSpPr>
          <p:nvPr/>
        </p:nvSpPr>
        <p:spPr>
          <a:xfrm>
            <a:off x="-1097215" y="9936345"/>
            <a:ext cx="23407686" cy="232089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3388" dirty="0">
                <a:latin typeface="Arial" panose="020B0604020202020204" pitchFamily="34" charset="0"/>
                <a:cs typeface="Arial" panose="020B0604020202020204" pitchFamily="34" charset="0"/>
              </a:rPr>
              <a:t/>
            </a:r>
            <a:br>
              <a:rPr lang="en-US" sz="3388" dirty="0">
                <a:latin typeface="Arial" panose="020B0604020202020204" pitchFamily="34" charset="0"/>
                <a:cs typeface="Arial" panose="020B0604020202020204" pitchFamily="34" charset="0"/>
              </a:rPr>
            </a:br>
            <a:endParaRPr lang="en-US" sz="3388" dirty="0">
              <a:latin typeface="Arial" panose="020B0604020202020204" pitchFamily="34" charset="0"/>
              <a:cs typeface="Arial" panose="020B0604020202020204" pitchFamily="34" charset="0"/>
            </a:endParaRPr>
          </a:p>
        </p:txBody>
      </p:sp>
      <p:cxnSp>
        <p:nvCxnSpPr>
          <p:cNvPr id="7" name="Straight Connector 6"/>
          <p:cNvCxnSpPr/>
          <p:nvPr/>
        </p:nvCxnSpPr>
        <p:spPr>
          <a:xfrm>
            <a:off x="7989110" y="-6713362"/>
            <a:ext cx="78105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Rectangle 2"/>
          <p:cNvSpPr txBox="1">
            <a:spLocks noChangeArrowheads="1"/>
          </p:cNvSpPr>
          <p:nvPr/>
        </p:nvSpPr>
        <p:spPr>
          <a:xfrm>
            <a:off x="3184200" y="2735262"/>
            <a:ext cx="17039291" cy="1290855"/>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7454" dirty="0" smtClean="0">
                <a:latin typeface="Arial Black" panose="020B0A04020102020204" pitchFamily="34" charset="0"/>
                <a:cs typeface="Arial" panose="020B0604020202020204" pitchFamily="34" charset="0"/>
              </a:rPr>
              <a:t>Risk </a:t>
            </a:r>
            <a:r>
              <a:rPr lang="en-US" sz="7454" dirty="0">
                <a:latin typeface="Arial Black" panose="020B0A04020102020204" pitchFamily="34" charset="0"/>
                <a:cs typeface="Arial" panose="020B0604020202020204" pitchFamily="34" charset="0"/>
              </a:rPr>
              <a:t>Management</a:t>
            </a:r>
            <a:endParaRPr lang="en-US" sz="4064" dirty="0">
              <a:latin typeface="Arial Black" panose="020B0A04020102020204" pitchFamily="34" charset="0"/>
              <a:cs typeface="Arial" panose="020B0604020202020204" pitchFamily="34" charset="0"/>
            </a:endParaRPr>
          </a:p>
        </p:txBody>
      </p:sp>
      <p:sp>
        <p:nvSpPr>
          <p:cNvPr id="39" name="Rectangle 2"/>
          <p:cNvSpPr txBox="1">
            <a:spLocks noChangeArrowheads="1"/>
          </p:cNvSpPr>
          <p:nvPr/>
        </p:nvSpPr>
        <p:spPr>
          <a:xfrm>
            <a:off x="0" y="334962"/>
            <a:ext cx="23407688" cy="743721"/>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20000"/>
              </a:lnSpc>
              <a:defRPr/>
            </a:pPr>
            <a:r>
              <a:rPr lang="en-US" sz="5000" dirty="0" smtClean="0">
                <a:solidFill>
                  <a:schemeClr val="tx1">
                    <a:lumMod val="50000"/>
                  </a:schemeClr>
                </a:solidFill>
                <a:latin typeface="Arial Black" panose="020B0A04020102020204" pitchFamily="34" charset="0"/>
                <a:cs typeface="Times New Roman" pitchFamily="18" charset="0"/>
              </a:rPr>
              <a:t>Harvard </a:t>
            </a:r>
            <a:r>
              <a:rPr lang="en-US" sz="5000" dirty="0">
                <a:solidFill>
                  <a:schemeClr val="tx1">
                    <a:lumMod val="50000"/>
                  </a:schemeClr>
                </a:solidFill>
                <a:latin typeface="Arial Black" panose="020B0A04020102020204" pitchFamily="34" charset="0"/>
                <a:cs typeface="Times New Roman" pitchFamily="18" charset="0"/>
              </a:rPr>
              <a:t>University Global System</a:t>
            </a:r>
            <a:r>
              <a:rPr lang="en-US" sz="5000" dirty="0" smtClean="0">
                <a:solidFill>
                  <a:schemeClr val="tx1">
                    <a:lumMod val="50000"/>
                  </a:schemeClr>
                </a:solidFill>
                <a:latin typeface="Arial Black" panose="020B0A04020102020204" pitchFamily="34" charset="0"/>
                <a:cs typeface="Times New Roman" pitchFamily="18" charset="0"/>
              </a:rPr>
              <a:t>™ (HUGS)</a:t>
            </a:r>
            <a:endParaRPr lang="en-US" sz="5000" dirty="0">
              <a:solidFill>
                <a:schemeClr val="tx1">
                  <a:lumMod val="50000"/>
                </a:schemeClr>
              </a:solidFill>
              <a:latin typeface="Arial Black" panose="020B0A04020102020204" pitchFamily="34" charset="0"/>
            </a:endParaRPr>
          </a:p>
        </p:txBody>
      </p:sp>
      <p:sp>
        <p:nvSpPr>
          <p:cNvPr id="40" name="Rectangle 39"/>
          <p:cNvSpPr/>
          <p:nvPr/>
        </p:nvSpPr>
        <p:spPr>
          <a:xfrm>
            <a:off x="3144478" y="7993062"/>
            <a:ext cx="17039291" cy="2803332"/>
          </a:xfrm>
          <a:prstGeom prst="rect">
            <a:avLst/>
          </a:prstGeom>
        </p:spPr>
        <p:txBody>
          <a:bodyPr wrap="square">
            <a:spAutoFit/>
          </a:bodyPr>
          <a:lstStyle/>
          <a:p>
            <a:pPr algn="ctr">
              <a:lnSpc>
                <a:spcPct val="130000"/>
              </a:lnSpc>
            </a:pPr>
            <a:r>
              <a:rPr lang="en-US" sz="3388" dirty="0">
                <a:latin typeface="Arial Black" panose="020B0A04020102020204" pitchFamily="34" charset="0"/>
              </a:rPr>
              <a:t>In risk management, there is no tolerance for generalities. </a:t>
            </a:r>
          </a:p>
          <a:p>
            <a:pPr algn="ctr">
              <a:lnSpc>
                <a:spcPct val="130000"/>
              </a:lnSpc>
            </a:pPr>
            <a:r>
              <a:rPr lang="en-US" sz="3388" dirty="0" smtClean="0">
                <a:latin typeface="Arial Black" panose="020B0A04020102020204" pitchFamily="34" charset="0"/>
              </a:rPr>
              <a:t>Harvard</a:t>
            </a:r>
            <a:r>
              <a:rPr lang="en-US" sz="3388" b="0" baseline="30000" dirty="0">
                <a:solidFill>
                  <a:prstClr val="white"/>
                </a:solidFill>
                <a:ea typeface="Calibri" panose="020F0502020204030204" pitchFamily="34" charset="0"/>
                <a:cs typeface="Arial" panose="020B0604020202020204" pitchFamily="34" charset="0"/>
              </a:rPr>
              <a:t>®</a:t>
            </a:r>
            <a:r>
              <a:rPr lang="en-US" sz="3388" dirty="0">
                <a:latin typeface="Arial Black" panose="020B0A04020102020204" pitchFamily="34" charset="0"/>
              </a:rPr>
              <a:t> </a:t>
            </a:r>
            <a:r>
              <a:rPr lang="en-US" sz="3388" dirty="0" smtClean="0">
                <a:latin typeface="Arial Black" panose="020B0A04020102020204" pitchFamily="34" charset="0"/>
              </a:rPr>
              <a:t>roadmaps and templates </a:t>
            </a:r>
            <a:r>
              <a:rPr lang="en-US" sz="3388" dirty="0">
                <a:latin typeface="Arial Black" panose="020B0A04020102020204" pitchFamily="34" charset="0"/>
              </a:rPr>
              <a:t>must be </a:t>
            </a:r>
            <a:r>
              <a:rPr lang="en-US" sz="3388" dirty="0" smtClean="0">
                <a:latin typeface="Arial Black" panose="020B0A04020102020204" pitchFamily="34" charset="0"/>
              </a:rPr>
              <a:t>adapted to the contexts</a:t>
            </a:r>
            <a:r>
              <a:rPr lang="en-US" sz="3388" dirty="0">
                <a:latin typeface="Arial Black" panose="020B0A04020102020204" pitchFamily="34" charset="0"/>
              </a:rPr>
              <a:t/>
            </a:r>
            <a:br>
              <a:rPr lang="en-US" sz="3388" dirty="0">
                <a:latin typeface="Arial Black" panose="020B0A04020102020204" pitchFamily="34" charset="0"/>
              </a:rPr>
            </a:br>
            <a:r>
              <a:rPr lang="en-US" sz="3388" dirty="0" smtClean="0">
                <a:latin typeface="Arial Black" panose="020B0A04020102020204" pitchFamily="34" charset="0"/>
              </a:rPr>
              <a:t>and ecosystems of clients and users, project requirements,</a:t>
            </a:r>
          </a:p>
          <a:p>
            <a:pPr algn="ctr">
              <a:lnSpc>
                <a:spcPct val="130000"/>
              </a:lnSpc>
            </a:pPr>
            <a:r>
              <a:rPr lang="en-US" sz="3388" dirty="0" smtClean="0">
                <a:latin typeface="Arial Black" panose="020B0A04020102020204" pitchFamily="34" charset="0"/>
              </a:rPr>
              <a:t>including the extended team’s and partners’ capabilities. </a:t>
            </a:r>
            <a:endParaRPr lang="en-US" sz="3388" b="0" dirty="0">
              <a:latin typeface="Arial Black" panose="020B0A04020102020204" pitchFamily="34" charset="0"/>
            </a:endParaRPr>
          </a:p>
        </p:txBody>
      </p:sp>
      <p:sp>
        <p:nvSpPr>
          <p:cNvPr id="41" name="Freeform 40"/>
          <p:cNvSpPr/>
          <p:nvPr/>
        </p:nvSpPr>
        <p:spPr>
          <a:xfrm>
            <a:off x="2079799" y="4560388"/>
            <a:ext cx="19354800" cy="2873110"/>
          </a:xfrm>
          <a:custGeom>
            <a:avLst/>
            <a:gdLst>
              <a:gd name="connsiteX0" fmla="*/ 210910 w 8652782"/>
              <a:gd name="connsiteY0" fmla="*/ 17689 h 1231446"/>
              <a:gd name="connsiteX1" fmla="*/ 144235 w 8652782"/>
              <a:gd name="connsiteY1" fmla="*/ 65314 h 1231446"/>
              <a:gd name="connsiteX2" fmla="*/ 130628 w 8652782"/>
              <a:gd name="connsiteY2" fmla="*/ 97971 h 1231446"/>
              <a:gd name="connsiteX3" fmla="*/ 122464 w 8652782"/>
              <a:gd name="connsiteY3" fmla="*/ 122464 h 1231446"/>
              <a:gd name="connsiteX4" fmla="*/ 119743 w 8652782"/>
              <a:gd name="connsiteY4" fmla="*/ 146957 h 1231446"/>
              <a:gd name="connsiteX5" fmla="*/ 114300 w 8652782"/>
              <a:gd name="connsiteY5" fmla="*/ 176893 h 1231446"/>
              <a:gd name="connsiteX6" fmla="*/ 110218 w 8652782"/>
              <a:gd name="connsiteY6" fmla="*/ 217714 h 1231446"/>
              <a:gd name="connsiteX7" fmla="*/ 118382 w 8652782"/>
              <a:gd name="connsiteY7" fmla="*/ 277586 h 1231446"/>
              <a:gd name="connsiteX8" fmla="*/ 121103 w 8652782"/>
              <a:gd name="connsiteY8" fmla="*/ 310243 h 1231446"/>
              <a:gd name="connsiteX9" fmla="*/ 130628 w 8652782"/>
              <a:gd name="connsiteY9" fmla="*/ 348343 h 1231446"/>
              <a:gd name="connsiteX10" fmla="*/ 163285 w 8652782"/>
              <a:gd name="connsiteY10" fmla="*/ 423182 h 1231446"/>
              <a:gd name="connsiteX11" fmla="*/ 195943 w 8652782"/>
              <a:gd name="connsiteY11" fmla="*/ 480332 h 1231446"/>
              <a:gd name="connsiteX12" fmla="*/ 227239 w 8652782"/>
              <a:gd name="connsiteY12" fmla="*/ 510268 h 1231446"/>
              <a:gd name="connsiteX13" fmla="*/ 197303 w 8652782"/>
              <a:gd name="connsiteY13" fmla="*/ 515711 h 1231446"/>
              <a:gd name="connsiteX14" fmla="*/ 163285 w 8652782"/>
              <a:gd name="connsiteY14" fmla="*/ 522514 h 1231446"/>
              <a:gd name="connsiteX15" fmla="*/ 126546 w 8652782"/>
              <a:gd name="connsiteY15" fmla="*/ 534761 h 1231446"/>
              <a:gd name="connsiteX16" fmla="*/ 99332 w 8652782"/>
              <a:gd name="connsiteY16" fmla="*/ 549729 h 1231446"/>
              <a:gd name="connsiteX17" fmla="*/ 83003 w 8652782"/>
              <a:gd name="connsiteY17" fmla="*/ 564696 h 1231446"/>
              <a:gd name="connsiteX18" fmla="*/ 50346 w 8652782"/>
              <a:gd name="connsiteY18" fmla="*/ 600075 h 1231446"/>
              <a:gd name="connsiteX19" fmla="*/ 36739 w 8652782"/>
              <a:gd name="connsiteY19" fmla="*/ 636814 h 1231446"/>
              <a:gd name="connsiteX20" fmla="*/ 19050 w 8652782"/>
              <a:gd name="connsiteY20" fmla="*/ 674914 h 1231446"/>
              <a:gd name="connsiteX21" fmla="*/ 12246 w 8652782"/>
              <a:gd name="connsiteY21" fmla="*/ 717096 h 1231446"/>
              <a:gd name="connsiteX22" fmla="*/ 0 w 8652782"/>
              <a:gd name="connsiteY22" fmla="*/ 813707 h 1231446"/>
              <a:gd name="connsiteX23" fmla="*/ 5443 w 8652782"/>
              <a:gd name="connsiteY23" fmla="*/ 868136 h 1231446"/>
              <a:gd name="connsiteX24" fmla="*/ 12246 w 8652782"/>
              <a:gd name="connsiteY24" fmla="*/ 928007 h 1231446"/>
              <a:gd name="connsiteX25" fmla="*/ 31296 w 8652782"/>
              <a:gd name="connsiteY25" fmla="*/ 1001486 h 1231446"/>
              <a:gd name="connsiteX26" fmla="*/ 85725 w 8652782"/>
              <a:gd name="connsiteY26" fmla="*/ 1117146 h 1231446"/>
              <a:gd name="connsiteX27" fmla="*/ 127907 w 8652782"/>
              <a:gd name="connsiteY27" fmla="*/ 1179739 h 1231446"/>
              <a:gd name="connsiteX28" fmla="*/ 186418 w 8652782"/>
              <a:gd name="connsiteY28" fmla="*/ 1212396 h 1231446"/>
              <a:gd name="connsiteX29" fmla="*/ 217714 w 8652782"/>
              <a:gd name="connsiteY29" fmla="*/ 1231446 h 1231446"/>
              <a:gd name="connsiteX30" fmla="*/ 1510393 w 8652782"/>
              <a:gd name="connsiteY30" fmla="*/ 1220561 h 1231446"/>
              <a:gd name="connsiteX31" fmla="*/ 2871107 w 8652782"/>
              <a:gd name="connsiteY31" fmla="*/ 1216479 h 1231446"/>
              <a:gd name="connsiteX32" fmla="*/ 4254953 w 8652782"/>
              <a:gd name="connsiteY32" fmla="*/ 1208314 h 1231446"/>
              <a:gd name="connsiteX33" fmla="*/ 5821135 w 8652782"/>
              <a:gd name="connsiteY33" fmla="*/ 1179739 h 1231446"/>
              <a:gd name="connsiteX34" fmla="*/ 7134225 w 8652782"/>
              <a:gd name="connsiteY34" fmla="*/ 1172936 h 1231446"/>
              <a:gd name="connsiteX35" fmla="*/ 8450035 w 8652782"/>
              <a:gd name="connsiteY35" fmla="*/ 1157968 h 1231446"/>
              <a:gd name="connsiteX36" fmla="*/ 8530318 w 8652782"/>
              <a:gd name="connsiteY36" fmla="*/ 1108982 h 1231446"/>
              <a:gd name="connsiteX37" fmla="*/ 8580664 w 8652782"/>
              <a:gd name="connsiteY37" fmla="*/ 1034143 h 1231446"/>
              <a:gd name="connsiteX38" fmla="*/ 8617403 w 8652782"/>
              <a:gd name="connsiteY38" fmla="*/ 949779 h 1231446"/>
              <a:gd name="connsiteX39" fmla="*/ 8639175 w 8652782"/>
              <a:gd name="connsiteY39" fmla="*/ 873579 h 1231446"/>
              <a:gd name="connsiteX40" fmla="*/ 8648700 w 8652782"/>
              <a:gd name="connsiteY40" fmla="*/ 816429 h 1231446"/>
              <a:gd name="connsiteX41" fmla="*/ 8652782 w 8652782"/>
              <a:gd name="connsiteY41" fmla="*/ 762000 h 1231446"/>
              <a:gd name="connsiteX42" fmla="*/ 8644618 w 8652782"/>
              <a:gd name="connsiteY42" fmla="*/ 677636 h 1231446"/>
              <a:gd name="connsiteX43" fmla="*/ 8624207 w 8652782"/>
              <a:gd name="connsiteY43" fmla="*/ 598714 h 1231446"/>
              <a:gd name="connsiteX44" fmla="*/ 8599714 w 8652782"/>
              <a:gd name="connsiteY44" fmla="*/ 544286 h 1231446"/>
              <a:gd name="connsiteX45" fmla="*/ 8558893 w 8652782"/>
              <a:gd name="connsiteY45" fmla="*/ 506186 h 1231446"/>
              <a:gd name="connsiteX46" fmla="*/ 8546646 w 8652782"/>
              <a:gd name="connsiteY46" fmla="*/ 493939 h 1231446"/>
              <a:gd name="connsiteX47" fmla="*/ 8511268 w 8652782"/>
              <a:gd name="connsiteY47" fmla="*/ 495300 h 1231446"/>
              <a:gd name="connsiteX48" fmla="*/ 8456839 w 8652782"/>
              <a:gd name="connsiteY48" fmla="*/ 502104 h 1231446"/>
              <a:gd name="connsiteX49" fmla="*/ 8454118 w 8652782"/>
              <a:gd name="connsiteY49" fmla="*/ 484414 h 1231446"/>
              <a:gd name="connsiteX50" fmla="*/ 8482693 w 8652782"/>
              <a:gd name="connsiteY50" fmla="*/ 439511 h 1231446"/>
              <a:gd name="connsiteX51" fmla="*/ 8526235 w 8652782"/>
              <a:gd name="connsiteY51" fmla="*/ 306161 h 1231446"/>
              <a:gd name="connsiteX52" fmla="*/ 8541203 w 8652782"/>
              <a:gd name="connsiteY52" fmla="*/ 176893 h 1231446"/>
              <a:gd name="connsiteX53" fmla="*/ 8524875 w 8652782"/>
              <a:gd name="connsiteY53" fmla="*/ 83004 h 1231446"/>
              <a:gd name="connsiteX54" fmla="*/ 8505825 w 8652782"/>
              <a:gd name="connsiteY54" fmla="*/ 38100 h 1231446"/>
              <a:gd name="connsiteX55" fmla="*/ 8470446 w 8652782"/>
              <a:gd name="connsiteY55" fmla="*/ 8164 h 1231446"/>
              <a:gd name="connsiteX56" fmla="*/ 8467725 w 8652782"/>
              <a:gd name="connsiteY56" fmla="*/ 0 h 1231446"/>
              <a:gd name="connsiteX57" fmla="*/ 7658100 w 8652782"/>
              <a:gd name="connsiteY57" fmla="*/ 6804 h 1231446"/>
              <a:gd name="connsiteX58" fmla="*/ 6800850 w 8652782"/>
              <a:gd name="connsiteY58" fmla="*/ 10886 h 1231446"/>
              <a:gd name="connsiteX59" fmla="*/ 5245553 w 8652782"/>
              <a:gd name="connsiteY59" fmla="*/ 13607 h 1231446"/>
              <a:gd name="connsiteX60" fmla="*/ 3560989 w 8652782"/>
              <a:gd name="connsiteY60" fmla="*/ 19050 h 1231446"/>
              <a:gd name="connsiteX61" fmla="*/ 2333625 w 8652782"/>
              <a:gd name="connsiteY61" fmla="*/ 23132 h 1231446"/>
              <a:gd name="connsiteX62" fmla="*/ 1226003 w 8652782"/>
              <a:gd name="connsiteY62" fmla="*/ 23132 h 1231446"/>
              <a:gd name="connsiteX63" fmla="*/ 210910 w 8652782"/>
              <a:gd name="connsiteY63" fmla="*/ 17689 h 12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652782" h="1231446">
                <a:moveTo>
                  <a:pt x="210910" y="17689"/>
                </a:moveTo>
                <a:lnTo>
                  <a:pt x="144235" y="65314"/>
                </a:lnTo>
                <a:lnTo>
                  <a:pt x="130628" y="97971"/>
                </a:lnTo>
                <a:lnTo>
                  <a:pt x="122464" y="122464"/>
                </a:lnTo>
                <a:lnTo>
                  <a:pt x="119743" y="146957"/>
                </a:lnTo>
                <a:lnTo>
                  <a:pt x="114300" y="176893"/>
                </a:lnTo>
                <a:lnTo>
                  <a:pt x="110218" y="217714"/>
                </a:lnTo>
                <a:lnTo>
                  <a:pt x="118382" y="277586"/>
                </a:lnTo>
                <a:lnTo>
                  <a:pt x="121103" y="310243"/>
                </a:lnTo>
                <a:lnTo>
                  <a:pt x="130628" y="348343"/>
                </a:lnTo>
                <a:lnTo>
                  <a:pt x="163285" y="423182"/>
                </a:lnTo>
                <a:lnTo>
                  <a:pt x="195943" y="480332"/>
                </a:lnTo>
                <a:lnTo>
                  <a:pt x="227239" y="510268"/>
                </a:lnTo>
                <a:lnTo>
                  <a:pt x="197303" y="515711"/>
                </a:lnTo>
                <a:lnTo>
                  <a:pt x="163285" y="522514"/>
                </a:lnTo>
                <a:lnTo>
                  <a:pt x="126546" y="534761"/>
                </a:lnTo>
                <a:lnTo>
                  <a:pt x="99332" y="549729"/>
                </a:lnTo>
                <a:lnTo>
                  <a:pt x="83003" y="564696"/>
                </a:lnTo>
                <a:lnTo>
                  <a:pt x="50346" y="600075"/>
                </a:lnTo>
                <a:lnTo>
                  <a:pt x="36739" y="636814"/>
                </a:lnTo>
                <a:lnTo>
                  <a:pt x="19050" y="674914"/>
                </a:lnTo>
                <a:lnTo>
                  <a:pt x="12246" y="717096"/>
                </a:lnTo>
                <a:lnTo>
                  <a:pt x="0" y="813707"/>
                </a:lnTo>
                <a:lnTo>
                  <a:pt x="5443" y="868136"/>
                </a:lnTo>
                <a:lnTo>
                  <a:pt x="12246" y="928007"/>
                </a:lnTo>
                <a:lnTo>
                  <a:pt x="31296" y="1001486"/>
                </a:lnTo>
                <a:lnTo>
                  <a:pt x="85725" y="1117146"/>
                </a:lnTo>
                <a:lnTo>
                  <a:pt x="127907" y="1179739"/>
                </a:lnTo>
                <a:lnTo>
                  <a:pt x="186418" y="1212396"/>
                </a:lnTo>
                <a:lnTo>
                  <a:pt x="217714" y="1231446"/>
                </a:lnTo>
                <a:lnTo>
                  <a:pt x="1510393" y="1220561"/>
                </a:lnTo>
                <a:lnTo>
                  <a:pt x="2871107" y="1216479"/>
                </a:lnTo>
                <a:lnTo>
                  <a:pt x="4254953" y="1208314"/>
                </a:lnTo>
                <a:lnTo>
                  <a:pt x="5821135" y="1179739"/>
                </a:lnTo>
                <a:lnTo>
                  <a:pt x="7134225" y="1172936"/>
                </a:lnTo>
                <a:lnTo>
                  <a:pt x="8450035" y="1157968"/>
                </a:lnTo>
                <a:lnTo>
                  <a:pt x="8530318" y="1108982"/>
                </a:lnTo>
                <a:lnTo>
                  <a:pt x="8580664" y="1034143"/>
                </a:lnTo>
                <a:lnTo>
                  <a:pt x="8617403" y="949779"/>
                </a:lnTo>
                <a:lnTo>
                  <a:pt x="8639175" y="873579"/>
                </a:lnTo>
                <a:lnTo>
                  <a:pt x="8648700" y="816429"/>
                </a:lnTo>
                <a:lnTo>
                  <a:pt x="8652782" y="762000"/>
                </a:lnTo>
                <a:lnTo>
                  <a:pt x="8644618" y="677636"/>
                </a:lnTo>
                <a:lnTo>
                  <a:pt x="8624207" y="598714"/>
                </a:lnTo>
                <a:lnTo>
                  <a:pt x="8599714" y="544286"/>
                </a:lnTo>
                <a:lnTo>
                  <a:pt x="8558893" y="506186"/>
                </a:lnTo>
                <a:lnTo>
                  <a:pt x="8546646" y="493939"/>
                </a:lnTo>
                <a:lnTo>
                  <a:pt x="8511268" y="495300"/>
                </a:lnTo>
                <a:lnTo>
                  <a:pt x="8456839" y="502104"/>
                </a:lnTo>
                <a:lnTo>
                  <a:pt x="8454118" y="484414"/>
                </a:lnTo>
                <a:lnTo>
                  <a:pt x="8482693" y="439511"/>
                </a:lnTo>
                <a:lnTo>
                  <a:pt x="8526235" y="306161"/>
                </a:lnTo>
                <a:lnTo>
                  <a:pt x="8541203" y="176893"/>
                </a:lnTo>
                <a:lnTo>
                  <a:pt x="8524875" y="83004"/>
                </a:lnTo>
                <a:lnTo>
                  <a:pt x="8505825" y="38100"/>
                </a:lnTo>
                <a:lnTo>
                  <a:pt x="8470446" y="8164"/>
                </a:lnTo>
                <a:lnTo>
                  <a:pt x="8467725" y="0"/>
                </a:lnTo>
                <a:lnTo>
                  <a:pt x="7658100" y="6804"/>
                </a:lnTo>
                <a:lnTo>
                  <a:pt x="6800850" y="10886"/>
                </a:lnTo>
                <a:lnTo>
                  <a:pt x="5245553" y="13607"/>
                </a:lnTo>
                <a:lnTo>
                  <a:pt x="3560989" y="19050"/>
                </a:lnTo>
                <a:lnTo>
                  <a:pt x="2333625" y="23132"/>
                </a:lnTo>
                <a:lnTo>
                  <a:pt x="1226003" y="23132"/>
                </a:lnTo>
                <a:lnTo>
                  <a:pt x="210910" y="17689"/>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08250" y="11752302"/>
            <a:ext cx="1236483" cy="1321727"/>
            <a:chOff x="108250" y="11752302"/>
            <a:chExt cx="1236483" cy="1321727"/>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22" name="Rectangle 21"/>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1" name="Rectangle 20"/>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20"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2769467295"/>
      </p:ext>
    </p:extLst>
  </p:cSld>
  <p:clrMapOvr>
    <a:masterClrMapping/>
  </p:clrMapOvr>
  <p:transition spd="slow" advTm="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1000" fill="hold"/>
                                        <p:tgtEl>
                                          <p:spTgt spid="41"/>
                                        </p:tgtEl>
                                        <p:attrNameLst>
                                          <p:attrName>ppt_w</p:attrName>
                                        </p:attrNameLst>
                                      </p:cBhvr>
                                      <p:tavLst>
                                        <p:tav tm="0">
                                          <p:val>
                                            <p:strVal val="#ppt_w*0.70"/>
                                          </p:val>
                                        </p:tav>
                                        <p:tav tm="100000">
                                          <p:val>
                                            <p:strVal val="#ppt_w"/>
                                          </p:val>
                                        </p:tav>
                                      </p:tavLst>
                                    </p:anim>
                                    <p:anim calcmode="lin" valueType="num">
                                      <p:cBhvr>
                                        <p:cTn id="13" dur="1000" fill="hold"/>
                                        <p:tgtEl>
                                          <p:spTgt spid="41"/>
                                        </p:tgtEl>
                                        <p:attrNameLst>
                                          <p:attrName>ppt_h</p:attrName>
                                        </p:attrNameLst>
                                      </p:cBhvr>
                                      <p:tavLst>
                                        <p:tav tm="0">
                                          <p:val>
                                            <p:strVal val="#ppt_h"/>
                                          </p:val>
                                        </p:tav>
                                        <p:tav tm="100000">
                                          <p:val>
                                            <p:strVal val="#ppt_h"/>
                                          </p:val>
                                        </p:tav>
                                      </p:tavLst>
                                    </p:anim>
                                    <p:animEffect transition="in" filter="fade">
                                      <p:cBhvr>
                                        <p:cTn id="14" dur="1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1000"/>
                                  </p:stCondLst>
                                  <p:childTnLst>
                                    <p:set>
                                      <p:cBhvr>
                                        <p:cTn id="18" dur="1" fill="hold">
                                          <p:stCondLst>
                                            <p:cond delay="0"/>
                                          </p:stCondLst>
                                        </p:cTn>
                                        <p:tgtEl>
                                          <p:spTgt spid="40"/>
                                        </p:tgtEl>
                                        <p:attrNameLst>
                                          <p:attrName>style.visibility</p:attrName>
                                        </p:attrNameLst>
                                      </p:cBhvr>
                                      <p:to>
                                        <p:strVal val="visible"/>
                                      </p:to>
                                    </p:set>
                                    <p:anim calcmode="lin" valueType="num">
                                      <p:cBhvr>
                                        <p:cTn id="19" dur="1000" fill="hold"/>
                                        <p:tgtEl>
                                          <p:spTgt spid="40"/>
                                        </p:tgtEl>
                                        <p:attrNameLst>
                                          <p:attrName>ppt_w</p:attrName>
                                        </p:attrNameLst>
                                      </p:cBhvr>
                                      <p:tavLst>
                                        <p:tav tm="0">
                                          <p:val>
                                            <p:strVal val="#ppt_w*0.70"/>
                                          </p:val>
                                        </p:tav>
                                        <p:tav tm="100000">
                                          <p:val>
                                            <p:strVal val="#ppt_w"/>
                                          </p:val>
                                        </p:tav>
                                      </p:tavLst>
                                    </p:anim>
                                    <p:anim calcmode="lin" valueType="num">
                                      <p:cBhvr>
                                        <p:cTn id="20" dur="1000" fill="hold"/>
                                        <p:tgtEl>
                                          <p:spTgt spid="40"/>
                                        </p:tgtEl>
                                        <p:attrNameLst>
                                          <p:attrName>ppt_h</p:attrName>
                                        </p:attrNameLst>
                                      </p:cBhvr>
                                      <p:tavLst>
                                        <p:tav tm="0">
                                          <p:val>
                                            <p:strVal val="#ppt_h"/>
                                          </p:val>
                                        </p:tav>
                                        <p:tav tm="100000">
                                          <p:val>
                                            <p:strVal val="#ppt_h"/>
                                          </p:val>
                                        </p:tav>
                                      </p:tavLst>
                                    </p:anim>
                                    <p:animEffect transition="in" filter="fade">
                                      <p:cBhvr>
                                        <p:cTn id="21" dur="10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1000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1000" fill="hold"/>
                                        <p:tgtEl>
                                          <p:spTgt spid="18"/>
                                        </p:tgtEl>
                                        <p:attrNameLst>
                                          <p:attrName>ppt_x</p:attrName>
                                        </p:attrNameLst>
                                      </p:cBhvr>
                                      <p:tavLst>
                                        <p:tav tm="0">
                                          <p:val>
                                            <p:strVal val="0-#ppt_w/2"/>
                                          </p:val>
                                        </p:tav>
                                        <p:tav tm="100000">
                                          <p:val>
                                            <p:strVal val="#ppt_x"/>
                                          </p:val>
                                        </p:tav>
                                      </p:tavLst>
                                    </p:anim>
                                    <p:anim calcmode="lin" valueType="num">
                                      <p:cBhvr additive="base">
                                        <p:cTn id="27"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100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P spid="41"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89" y="4414967"/>
            <a:ext cx="23407511" cy="4093428"/>
          </a:xfrm>
          <a:prstGeom prst="rect">
            <a:avLst/>
          </a:prstGeom>
        </p:spPr>
        <p:txBody>
          <a:bodyPr wrap="square">
            <a:spAutoFit/>
          </a:bodyPr>
          <a:lstStyle/>
          <a:p>
            <a:pPr algn="ctr">
              <a:lnSpc>
                <a:spcPts val="5184"/>
              </a:lnSpc>
            </a:pPr>
            <a:r>
              <a:rPr lang="en-US" altLang="en-US" sz="4700" spc="-154" smtClean="0">
                <a:solidFill>
                  <a:schemeClr val="bg1"/>
                </a:solidFill>
                <a:effectLst>
                  <a:outerShdw blurRad="38100" dist="38100" dir="2700000" algn="tl">
                    <a:srgbClr val="000000">
                      <a:alpha val="43137"/>
                    </a:srgbClr>
                  </a:outerShdw>
                </a:effectLst>
                <a:cs typeface="Arial" panose="020B0604020202020204" pitchFamily="34" charset="0"/>
              </a:rPr>
              <a:t>This pro-bono public-service feedback provides invaluable insights</a:t>
            </a:r>
            <a:br>
              <a:rPr lang="en-US" altLang="en-US" sz="4700" spc="-154" smtClean="0">
                <a:solidFill>
                  <a:schemeClr val="bg1"/>
                </a:solidFill>
                <a:effectLst>
                  <a:outerShdw blurRad="38100" dist="38100" dir="2700000" algn="tl">
                    <a:srgbClr val="000000">
                      <a:alpha val="43137"/>
                    </a:srgbClr>
                  </a:outerShdw>
                </a:effectLst>
                <a:cs typeface="Arial" panose="020B0604020202020204" pitchFamily="34" charset="0"/>
              </a:rPr>
            </a:br>
            <a:r>
              <a:rPr lang="en-US" altLang="en-US" sz="4700" spc="-154" smtClean="0">
                <a:solidFill>
                  <a:schemeClr val="bg1"/>
                </a:solidFill>
                <a:effectLst>
                  <a:outerShdw blurRad="38100" dist="38100" dir="2700000" algn="tl">
                    <a:srgbClr val="000000">
                      <a:alpha val="43137"/>
                    </a:srgbClr>
                  </a:outerShdw>
                </a:effectLst>
                <a:cs typeface="Arial" panose="020B0604020202020204" pitchFamily="34" charset="0"/>
              </a:rPr>
              <a:t>into your virtuous environmental and health-protection mission,</a:t>
            </a:r>
          </a:p>
          <a:p>
            <a:pPr algn="ctr">
              <a:lnSpc>
                <a:spcPts val="5184"/>
              </a:lnSpc>
            </a:pPr>
            <a:r>
              <a:rPr lang="en-US" altLang="en-US" sz="4700" spc="70" smtClean="0">
                <a:solidFill>
                  <a:schemeClr val="bg1"/>
                </a:solidFill>
                <a:effectLst>
                  <a:outerShdw blurRad="38100" dist="38100" dir="2700000" algn="tl">
                    <a:srgbClr val="000000">
                      <a:alpha val="43137"/>
                    </a:srgbClr>
                  </a:outerShdw>
                </a:effectLst>
                <a:cs typeface="Arial" panose="020B0604020202020204" pitchFamily="34" charset="0"/>
              </a:rPr>
              <a:t>in the Northwest Territories and now across Canada.</a:t>
            </a:r>
          </a:p>
          <a:p>
            <a:pPr algn="ctr">
              <a:lnSpc>
                <a:spcPts val="5184"/>
              </a:lnSpc>
            </a:pPr>
            <a:r>
              <a:rPr lang="en-US" altLang="en-US" sz="4700" spc="-154" smtClean="0">
                <a:solidFill>
                  <a:schemeClr val="bg1"/>
                </a:solidFill>
                <a:effectLst>
                  <a:outerShdw blurRad="38100" dist="38100" dir="2700000" algn="tl">
                    <a:srgbClr val="000000">
                      <a:alpha val="43137"/>
                    </a:srgbClr>
                  </a:outerShdw>
                </a:effectLst>
                <a:cs typeface="Arial" panose="020B0604020202020204" pitchFamily="34" charset="0"/>
              </a:rPr>
              <a:t> </a:t>
            </a:r>
            <a:r>
              <a:rPr lang="en-US" altLang="en-US" sz="4680" spc="-100" smtClean="0">
                <a:solidFill>
                  <a:schemeClr val="bg1"/>
                </a:solidFill>
                <a:effectLst>
                  <a:outerShdw blurRad="38100" dist="38100" dir="2700000" algn="tl">
                    <a:srgbClr val="000000">
                      <a:alpha val="43137"/>
                    </a:srgbClr>
                  </a:outerShdw>
                </a:effectLst>
                <a:cs typeface="Arial" panose="020B0604020202020204" pitchFamily="34" charset="0"/>
              </a:rPr>
              <a:t>Your work is a tall order with a direct impact on diversity</a:t>
            </a:r>
            <a:r>
              <a:rPr lang="en-US" altLang="en-US" sz="4700" spc="-154" smtClean="0">
                <a:solidFill>
                  <a:schemeClr val="bg1"/>
                </a:solidFill>
                <a:effectLst>
                  <a:outerShdw blurRad="38100" dist="38100" dir="2700000" algn="tl">
                    <a:srgbClr val="000000">
                      <a:alpha val="43137"/>
                    </a:srgbClr>
                  </a:outerShdw>
                </a:effectLst>
                <a:cs typeface="Arial" panose="020B0604020202020204" pitchFamily="34" charset="0"/>
              </a:rPr>
              <a:t/>
            </a:r>
            <a:br>
              <a:rPr lang="en-US" altLang="en-US" sz="4700" spc="-154" smtClean="0">
                <a:solidFill>
                  <a:schemeClr val="bg1"/>
                </a:solidFill>
                <a:effectLst>
                  <a:outerShdw blurRad="38100" dist="38100" dir="2700000" algn="tl">
                    <a:srgbClr val="000000">
                      <a:alpha val="43137"/>
                    </a:srgbClr>
                  </a:outerShdw>
                </a:effectLst>
                <a:cs typeface="Arial" panose="020B0604020202020204" pitchFamily="34" charset="0"/>
              </a:rPr>
            </a:br>
            <a:r>
              <a:rPr lang="en-US" altLang="en-US" sz="4700" spc="-154" smtClean="0">
                <a:solidFill>
                  <a:schemeClr val="bg1"/>
                </a:solidFill>
                <a:effectLst>
                  <a:outerShdw blurRad="38100" dist="38100" dir="2700000" algn="tl">
                    <a:srgbClr val="000000">
                      <a:alpha val="43137"/>
                    </a:srgbClr>
                  </a:outerShdw>
                </a:effectLst>
                <a:cs typeface="Arial" panose="020B0604020202020204" pitchFamily="34" charset="0"/>
              </a:rPr>
              <a:t>and the quality of wild and human lives.</a:t>
            </a:r>
          </a:p>
          <a:p>
            <a:pPr algn="ctr">
              <a:lnSpc>
                <a:spcPts val="5184"/>
              </a:lnSpc>
              <a:spcAft>
                <a:spcPts val="1152"/>
              </a:spcAft>
            </a:pPr>
            <a:endParaRPr lang="en-US" altLang="en-US" sz="4700" spc="-154" dirty="0">
              <a:solidFill>
                <a:schemeClr val="bg1"/>
              </a:solidFill>
              <a:cs typeface="Arial" panose="020B0604020202020204" pitchFamily="34" charset="0"/>
            </a:endParaRPr>
          </a:p>
        </p:txBody>
      </p:sp>
      <p:sp>
        <p:nvSpPr>
          <p:cNvPr id="15" name="Rectangle 14"/>
          <p:cNvSpPr/>
          <p:nvPr/>
        </p:nvSpPr>
        <p:spPr>
          <a:xfrm>
            <a:off x="89" y="10681831"/>
            <a:ext cx="23407511" cy="1426031"/>
          </a:xfrm>
          <a:prstGeom prst="rect">
            <a:avLst/>
          </a:prstGeom>
        </p:spPr>
        <p:txBody>
          <a:bodyPr wrap="square">
            <a:spAutoFit/>
          </a:bodyPr>
          <a:lstStyle/>
          <a:p>
            <a:pPr algn="ctr">
              <a:lnSpc>
                <a:spcPts val="4608"/>
              </a:lnSpc>
              <a:spcAft>
                <a:spcPts val="1152"/>
              </a:spcAft>
            </a:pPr>
            <a:r>
              <a:rPr lang="en-US" altLang="en-US" sz="4608" dirty="0">
                <a:solidFill>
                  <a:schemeClr val="bg2"/>
                </a:solidFill>
                <a:latin typeface="Arial Black" panose="020B0A04020102020204" pitchFamily="34" charset="0"/>
                <a:cs typeface="Times New Roman" panose="02020603050405020304" pitchFamily="18" charset="0"/>
              </a:rPr>
              <a:t>Alain Paul Martin</a:t>
            </a:r>
          </a:p>
          <a:p>
            <a:pPr algn="ctr">
              <a:lnSpc>
                <a:spcPts val="4608"/>
              </a:lnSpc>
              <a:spcAft>
                <a:spcPts val="1728"/>
              </a:spcAft>
            </a:pPr>
            <a:r>
              <a:rPr lang="en-US" altLang="en-US" sz="4608" spc="-192" dirty="0">
                <a:solidFill>
                  <a:schemeClr val="bg2"/>
                </a:solidFill>
                <a:cs typeface="Arial" panose="020B0604020202020204" pitchFamily="34" charset="0"/>
              </a:rPr>
              <a:t>The Professional Development Institute PDI Inc.</a:t>
            </a:r>
          </a:p>
        </p:txBody>
      </p:sp>
      <p:grpSp>
        <p:nvGrpSpPr>
          <p:cNvPr id="2" name="Group 1"/>
          <p:cNvGrpSpPr/>
          <p:nvPr/>
        </p:nvGrpSpPr>
        <p:grpSpPr>
          <a:xfrm>
            <a:off x="10484706" y="220662"/>
            <a:ext cx="2572536" cy="2644319"/>
            <a:chOff x="5501640" y="1179106"/>
            <a:chExt cx="1339927" cy="1377316"/>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640" y="1358559"/>
              <a:ext cx="1188720" cy="1197863"/>
            </a:xfrm>
            <a:prstGeom prst="rect">
              <a:avLst/>
            </a:prstGeom>
          </p:spPr>
        </p:pic>
        <p:sp>
          <p:nvSpPr>
            <p:cNvPr id="3" name="Rectangle 2"/>
            <p:cNvSpPr/>
            <p:nvPr/>
          </p:nvSpPr>
          <p:spPr>
            <a:xfrm>
              <a:off x="6539152" y="1179106"/>
              <a:ext cx="302415" cy="256493"/>
            </a:xfrm>
            <a:prstGeom prst="rect">
              <a:avLst/>
            </a:prstGeom>
          </p:spPr>
          <p:txBody>
            <a:bodyPr wrap="none">
              <a:spAutoFit/>
            </a:bodyPr>
            <a:lstStyle/>
            <a:p>
              <a:r>
                <a:rPr lang="en-US" sz="2600" dirty="0" smtClean="0">
                  <a:solidFill>
                    <a:schemeClr val="bg1"/>
                  </a:solidFill>
                  <a:latin typeface="Arial Black" panose="020B0A04020102020204" pitchFamily="34" charset="0"/>
                </a:rPr>
                <a:t>™</a:t>
              </a:r>
              <a:r>
                <a:rPr lang="en-US" sz="2200" dirty="0" smtClean="0">
                  <a:solidFill>
                    <a:schemeClr val="bg1"/>
                  </a:solidFill>
                </a:rPr>
                <a:t> </a:t>
              </a:r>
              <a:endParaRPr lang="en-US" sz="2200" dirty="0"/>
            </a:p>
          </p:txBody>
        </p:sp>
      </p:grpSp>
      <p:sp>
        <p:nvSpPr>
          <p:cNvPr id="9" name="Rectangle 8"/>
          <p:cNvSpPr/>
          <p:nvPr/>
        </p:nvSpPr>
        <p:spPr>
          <a:xfrm>
            <a:off x="89" y="3459162"/>
            <a:ext cx="23407511" cy="759182"/>
          </a:xfrm>
          <a:prstGeom prst="rect">
            <a:avLst/>
          </a:prstGeom>
        </p:spPr>
        <p:txBody>
          <a:bodyPr wrap="square">
            <a:spAutoFit/>
          </a:bodyPr>
          <a:lstStyle/>
          <a:p>
            <a:pPr algn="ctr">
              <a:lnSpc>
                <a:spcPts val="5184"/>
              </a:lnSpc>
              <a:spcAft>
                <a:spcPts val="1152"/>
              </a:spcAft>
            </a:pPr>
            <a:r>
              <a:rPr lang="en-US" altLang="en-US" sz="7104"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Thank you </a:t>
            </a:r>
            <a:r>
              <a:rPr lang="en-US" altLang="en-US" sz="7104"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Ms. Carla </a:t>
            </a:r>
            <a:r>
              <a:rPr lang="en-US" altLang="en-US" sz="7104" dirty="0" err="1"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Conkin</a:t>
            </a:r>
            <a:endParaRPr lang="en-US" altLang="en-US" sz="6912" dirty="0">
              <a:solidFill>
                <a:schemeClr val="bg1"/>
              </a:solidFill>
              <a:cs typeface="Arial" panose="020B0604020202020204" pitchFamily="34" charset="0"/>
            </a:endParaRPr>
          </a:p>
        </p:txBody>
      </p:sp>
      <p:sp>
        <p:nvSpPr>
          <p:cNvPr id="10" name="Rectangle 9"/>
          <p:cNvSpPr/>
          <p:nvPr/>
        </p:nvSpPr>
        <p:spPr>
          <a:xfrm>
            <a:off x="7144" y="8433534"/>
            <a:ext cx="23407511" cy="2759730"/>
          </a:xfrm>
          <a:prstGeom prst="rect">
            <a:avLst/>
          </a:prstGeom>
        </p:spPr>
        <p:txBody>
          <a:bodyPr wrap="square">
            <a:spAutoFit/>
          </a:bodyPr>
          <a:lstStyle/>
          <a:p>
            <a:pPr algn="ctr">
              <a:lnSpc>
                <a:spcPts val="5184"/>
              </a:lnSpc>
            </a:pPr>
            <a:r>
              <a:rPr lang="en-US" altLang="en-US" sz="4700" spc="-154" dirty="0" smtClean="0">
                <a:solidFill>
                  <a:schemeClr val="bg1"/>
                </a:solidFill>
                <a:effectLst>
                  <a:outerShdw blurRad="38100" dist="38100" dir="2700000" algn="tl">
                    <a:srgbClr val="000000">
                      <a:alpha val="43137"/>
                    </a:srgbClr>
                  </a:outerShdw>
                </a:effectLst>
                <a:cs typeface="Arial" panose="020B0604020202020204" pitchFamily="34" charset="0"/>
              </a:rPr>
              <a:t>Professional leaders like you are</a:t>
            </a:r>
            <a:br>
              <a:rPr lang="en-US" altLang="en-US" sz="4700" spc="-154" dirty="0" smtClean="0">
                <a:solidFill>
                  <a:schemeClr val="bg1"/>
                </a:solidFill>
                <a:effectLst>
                  <a:outerShdw blurRad="38100" dist="38100" dir="2700000" algn="tl">
                    <a:srgbClr val="000000">
                      <a:alpha val="43137"/>
                    </a:srgbClr>
                  </a:outerShdw>
                </a:effectLst>
                <a:cs typeface="Arial" panose="020B0604020202020204" pitchFamily="34" charset="0"/>
              </a:rPr>
            </a:br>
            <a:r>
              <a:rPr lang="en-US" altLang="en-US" sz="4700" spc="-154" dirty="0" smtClean="0">
                <a:solidFill>
                  <a:schemeClr val="bg1"/>
                </a:solidFill>
                <a:effectLst>
                  <a:outerShdw blurRad="38100" dist="38100" dir="2700000" algn="tl">
                    <a:srgbClr val="000000">
                      <a:alpha val="43137"/>
                    </a:srgbClr>
                  </a:outerShdw>
                </a:effectLst>
                <a:cs typeface="Arial" panose="020B0604020202020204" pitchFamily="34" charset="0"/>
              </a:rPr>
              <a:t>our best hope for a sustainable future.</a:t>
            </a:r>
          </a:p>
          <a:p>
            <a:pPr algn="ctr">
              <a:lnSpc>
                <a:spcPts val="5184"/>
              </a:lnSpc>
            </a:pPr>
            <a:r>
              <a:rPr lang="en-US" altLang="en-US" sz="4700" spc="-154" dirty="0" smtClean="0">
                <a:solidFill>
                  <a:schemeClr val="bg1"/>
                </a:solidFill>
                <a:effectLst>
                  <a:outerShdw blurRad="38100" dist="38100" dir="2700000" algn="tl">
                    <a:srgbClr val="000000">
                      <a:alpha val="43137"/>
                    </a:srgbClr>
                  </a:outerShdw>
                </a:effectLst>
                <a:cs typeface="Arial" panose="020B0604020202020204" pitchFamily="34" charset="0"/>
              </a:rPr>
              <a:t>I feel privileged to be an ad hoc member of your team.</a:t>
            </a:r>
            <a:br>
              <a:rPr lang="en-US" altLang="en-US" sz="4700" spc="-154" dirty="0" smtClean="0">
                <a:solidFill>
                  <a:schemeClr val="bg1"/>
                </a:solidFill>
                <a:effectLst>
                  <a:outerShdw blurRad="38100" dist="38100" dir="2700000" algn="tl">
                    <a:srgbClr val="000000">
                      <a:alpha val="43137"/>
                    </a:srgbClr>
                  </a:outerShdw>
                </a:effectLst>
                <a:cs typeface="Arial" panose="020B0604020202020204" pitchFamily="34" charset="0"/>
              </a:rPr>
            </a:br>
            <a:r>
              <a:rPr lang="en-US" altLang="en-US" sz="4700" spc="-154" dirty="0" smtClean="0">
                <a:solidFill>
                  <a:schemeClr val="bg1"/>
                </a:solidFill>
                <a:effectLst>
                  <a:outerShdw blurRad="38100" dist="38100" dir="2700000" algn="tl">
                    <a:srgbClr val="000000">
                      <a:alpha val="43137"/>
                    </a:srgbClr>
                  </a:outerShdw>
                </a:effectLst>
                <a:cs typeface="Arial" panose="020B0604020202020204" pitchFamily="34" charset="0"/>
              </a:rPr>
              <a:t> </a:t>
            </a:r>
            <a:endParaRPr lang="en-US" altLang="en-US" sz="4700" spc="-154" dirty="0">
              <a:solidFill>
                <a:schemeClr val="bg1"/>
              </a:solidFill>
              <a:cs typeface="Arial" panose="020B0604020202020204" pitchFamily="34" charset="0"/>
            </a:endParaRPr>
          </a:p>
        </p:txBody>
      </p:sp>
      <p:sp>
        <p:nvSpPr>
          <p:cNvPr id="13" name="Rectangle 12"/>
          <p:cNvSpPr/>
          <p:nvPr/>
        </p:nvSpPr>
        <p:spPr>
          <a:xfrm>
            <a:off x="375399" y="7078662"/>
            <a:ext cx="7139703" cy="926407"/>
          </a:xfrm>
          <a:prstGeom prst="rect">
            <a:avLst/>
          </a:prstGeom>
          <a:solidFill>
            <a:srgbClr val="00002E"/>
          </a:solidFill>
        </p:spPr>
        <p:txBody>
          <a:bodyPr wrap="square">
            <a:spAutoFit/>
          </a:bodyPr>
          <a:lstStyle/>
          <a:p>
            <a:pPr algn="ctr"/>
            <a:r>
              <a:rPr lang="en-US" sz="2710" b="0" dirty="0"/>
              <a:t>Video in </a:t>
            </a:r>
            <a:r>
              <a:rPr lang="en-US" sz="2710" b="0" dirty="0" smtClean="0"/>
              <a:t>French </a:t>
            </a:r>
          </a:p>
          <a:p>
            <a:pPr algn="ctr"/>
            <a:r>
              <a:rPr lang="en-US" sz="2710" b="0" dirty="0" smtClean="0"/>
              <a:t>www.eharvard.org</a:t>
            </a:r>
            <a:endParaRPr lang="en-US" sz="2710" b="0" dirty="0"/>
          </a:p>
        </p:txBody>
      </p:sp>
      <p:sp>
        <p:nvSpPr>
          <p:cNvPr id="14"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1288948909"/>
      </p:ext>
    </p:extLst>
  </p:cSld>
  <p:clrMapOvr>
    <a:masterClrMapping/>
  </p:clrMapOvr>
  <mc:AlternateContent xmlns:mc="http://schemas.openxmlformats.org/markup-compatibility/2006" xmlns:p14="http://schemas.microsoft.com/office/powerpoint/2010/main">
    <mc:Choice Requires="p14">
      <p:transition spd="slow" p14:dur="2000" advTm="28439"/>
    </mc:Choice>
    <mc:Fallback xmlns="">
      <p:transition spd="slow" advTm="284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strVal val="#ppt_w*0.70"/>
                                          </p:val>
                                        </p:tav>
                                        <p:tav tm="100000">
                                          <p:val>
                                            <p:strVal val="#ppt_w"/>
                                          </p:val>
                                        </p:tav>
                                      </p:tavLst>
                                    </p:anim>
                                    <p:anim calcmode="lin" valueType="num">
                                      <p:cBhvr>
                                        <p:cTn id="8" dur="2000" fill="hold"/>
                                        <p:tgtEl>
                                          <p:spTgt spid="9"/>
                                        </p:tgtEl>
                                        <p:attrNameLst>
                                          <p:attrName>ppt_h</p:attrName>
                                        </p:attrNameLst>
                                      </p:cBhvr>
                                      <p:tavLst>
                                        <p:tav tm="0">
                                          <p:val>
                                            <p:strVal val="#ppt_h"/>
                                          </p:val>
                                        </p:tav>
                                        <p:tav tm="100000">
                                          <p:val>
                                            <p:strVal val="#ppt_h"/>
                                          </p:val>
                                        </p:tav>
                                      </p:tavLst>
                                    </p:anim>
                                    <p:animEffect transition="in" filter="fade">
                                      <p:cBhvr>
                                        <p:cTn id="9" dur="2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1" nodeType="clickEffect">
                                  <p:stCondLst>
                                    <p:cond delay="150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strVal val="#ppt_w*0.70"/>
                                          </p:val>
                                        </p:tav>
                                        <p:tav tm="100000">
                                          <p:val>
                                            <p:strVal val="#ppt_w"/>
                                          </p:val>
                                        </p:tav>
                                      </p:tavLst>
                                    </p:anim>
                                    <p:anim calcmode="lin" valueType="num">
                                      <p:cBhvr>
                                        <p:cTn id="15" dur="2000" fill="hold"/>
                                        <p:tgtEl>
                                          <p:spTgt spid="8"/>
                                        </p:tgtEl>
                                        <p:attrNameLst>
                                          <p:attrName>ppt_h</p:attrName>
                                        </p:attrNameLst>
                                      </p:cBhvr>
                                      <p:tavLst>
                                        <p:tav tm="0">
                                          <p:val>
                                            <p:strVal val="#ppt_h"/>
                                          </p:val>
                                        </p:tav>
                                        <p:tav tm="100000">
                                          <p:val>
                                            <p:strVal val="#ppt_h"/>
                                          </p:val>
                                        </p:tav>
                                      </p:tavLst>
                                    </p:anim>
                                    <p:animEffect transition="in" filter="fad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2" nodeType="clickEffect">
                                  <p:stCondLst>
                                    <p:cond delay="3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000" fill="hold"/>
                                        <p:tgtEl>
                                          <p:spTgt spid="10"/>
                                        </p:tgtEl>
                                        <p:attrNameLst>
                                          <p:attrName>ppt_w</p:attrName>
                                        </p:attrNameLst>
                                      </p:cBhvr>
                                      <p:tavLst>
                                        <p:tav tm="0">
                                          <p:val>
                                            <p:strVal val="#ppt_w*0.70"/>
                                          </p:val>
                                        </p:tav>
                                        <p:tav tm="100000">
                                          <p:val>
                                            <p:strVal val="#ppt_w"/>
                                          </p:val>
                                        </p:tav>
                                      </p:tavLst>
                                    </p:anim>
                                    <p:anim calcmode="lin" valueType="num">
                                      <p:cBhvr>
                                        <p:cTn id="22" dur="2000" fill="hold"/>
                                        <p:tgtEl>
                                          <p:spTgt spid="10"/>
                                        </p:tgtEl>
                                        <p:attrNameLst>
                                          <p:attrName>ppt_h</p:attrName>
                                        </p:attrNameLst>
                                      </p:cBhvr>
                                      <p:tavLst>
                                        <p:tav tm="0">
                                          <p:val>
                                            <p:strVal val="#ppt_h"/>
                                          </p:val>
                                        </p:tav>
                                        <p:tav tm="100000">
                                          <p:val>
                                            <p:strVal val="#ppt_h"/>
                                          </p:val>
                                        </p:tav>
                                      </p:tavLst>
                                    </p:anim>
                                    <p:animEffect transition="in" filter="fade">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1" nodeType="clickEffect">
                                  <p:stCondLst>
                                    <p:cond delay="1500"/>
                                  </p:stCondLst>
                                  <p:childTnLst>
                                    <p:set>
                                      <p:cBhvr>
                                        <p:cTn id="27" dur="1" fill="hold">
                                          <p:stCondLst>
                                            <p:cond delay="0"/>
                                          </p:stCondLst>
                                        </p:cTn>
                                        <p:tgtEl>
                                          <p:spTgt spid="15"/>
                                        </p:tgtEl>
                                        <p:attrNameLst>
                                          <p:attrName>style.visibility</p:attrName>
                                        </p:attrNameLst>
                                      </p:cBhvr>
                                      <p:to>
                                        <p:strVal val="visible"/>
                                      </p:to>
                                    </p:set>
                                    <p:anim calcmode="lin" valueType="num">
                                      <p:cBhvr>
                                        <p:cTn id="28" dur="2000" fill="hold"/>
                                        <p:tgtEl>
                                          <p:spTgt spid="15"/>
                                        </p:tgtEl>
                                        <p:attrNameLst>
                                          <p:attrName>ppt_w</p:attrName>
                                        </p:attrNameLst>
                                      </p:cBhvr>
                                      <p:tavLst>
                                        <p:tav tm="0">
                                          <p:val>
                                            <p:strVal val="#ppt_w*0.70"/>
                                          </p:val>
                                        </p:tav>
                                        <p:tav tm="100000">
                                          <p:val>
                                            <p:strVal val="#ppt_w"/>
                                          </p:val>
                                        </p:tav>
                                      </p:tavLst>
                                    </p:anim>
                                    <p:anim calcmode="lin" valueType="num">
                                      <p:cBhvr>
                                        <p:cTn id="29" dur="2000" fill="hold"/>
                                        <p:tgtEl>
                                          <p:spTgt spid="15"/>
                                        </p:tgtEl>
                                        <p:attrNameLst>
                                          <p:attrName>ppt_h</p:attrName>
                                        </p:attrNameLst>
                                      </p:cBhvr>
                                      <p:tavLst>
                                        <p:tav tm="0">
                                          <p:val>
                                            <p:strVal val="#ppt_h"/>
                                          </p:val>
                                        </p:tav>
                                        <p:tav tm="100000">
                                          <p:val>
                                            <p:strVal val="#ppt_h"/>
                                          </p:val>
                                        </p:tav>
                                      </p:tavLst>
                                    </p:anim>
                                    <p:animEffect transition="in" filter="fade">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100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5" grpId="1"/>
      <p:bldP spid="9" grpId="1"/>
      <p:bldP spid="10" grpId="2"/>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p:cNvSpPr/>
          <p:nvPr/>
        </p:nvSpPr>
        <p:spPr>
          <a:xfrm flipH="1">
            <a:off x="0" y="1468303"/>
            <a:ext cx="23407686" cy="2593018"/>
          </a:xfrm>
          <a:prstGeom prst="rect">
            <a:avLst/>
          </a:prstGeom>
        </p:spPr>
        <p:txBody>
          <a:bodyPr wrap="square">
            <a:spAutoFit/>
          </a:bodyPr>
          <a:lstStyle/>
          <a:p>
            <a:pPr algn="ctr">
              <a:lnSpc>
                <a:spcPts val="7000"/>
              </a:lnSpc>
              <a:spcAft>
                <a:spcPts val="328"/>
              </a:spcAft>
            </a:pPr>
            <a:r>
              <a:rPr lang="en-US" sz="5200" dirty="0" smtClean="0"/>
              <a:t>The Harvard</a:t>
            </a:r>
            <a:r>
              <a:rPr lang="en-US" sz="5200" baseline="46000" dirty="0" smtClean="0"/>
              <a:t>®</a:t>
            </a:r>
            <a:r>
              <a:rPr lang="en-US" sz="5200" dirty="0" smtClean="0"/>
              <a:t> Roadmap for Exemplary Innovation</a:t>
            </a:r>
            <a:br>
              <a:rPr lang="en-US" sz="5200" dirty="0" smtClean="0"/>
            </a:br>
            <a:r>
              <a:rPr lang="en-US" sz="5200" spc="-100" dirty="0" smtClean="0"/>
              <a:t>mentioned by Dr. Rob Stephens is now integrated with our:</a:t>
            </a:r>
          </a:p>
          <a:p>
            <a:pPr algn="ctr">
              <a:lnSpc>
                <a:spcPts val="5200"/>
              </a:lnSpc>
              <a:spcAft>
                <a:spcPts val="328"/>
              </a:spcAft>
            </a:pPr>
            <a:endParaRPr lang="en-US" sz="3600" dirty="0"/>
          </a:p>
        </p:txBody>
      </p:sp>
      <p:sp>
        <p:nvSpPr>
          <p:cNvPr id="37" name="Rectangle 36"/>
          <p:cNvSpPr/>
          <p:nvPr/>
        </p:nvSpPr>
        <p:spPr>
          <a:xfrm flipH="1">
            <a:off x="16944" y="4068762"/>
            <a:ext cx="23390742" cy="2308965"/>
          </a:xfrm>
          <a:prstGeom prst="rect">
            <a:avLst/>
          </a:prstGeom>
        </p:spPr>
        <p:txBody>
          <a:bodyPr wrap="square">
            <a:spAutoFit/>
          </a:bodyPr>
          <a:lstStyle/>
          <a:p>
            <a:pPr algn="ctr">
              <a:lnSpc>
                <a:spcPts val="9000"/>
              </a:lnSpc>
              <a:spcAft>
                <a:spcPts val="0"/>
              </a:spcAft>
            </a:pPr>
            <a:r>
              <a:rPr lang="en-US" sz="6500" b="0" spc="-50" dirty="0" smtClean="0">
                <a:latin typeface="Arial Black" panose="020B0A04020102020204" pitchFamily="34" charset="0"/>
              </a:rPr>
              <a:t>Framework for Principled Innovation </a:t>
            </a:r>
          </a:p>
          <a:p>
            <a:pPr algn="ctr">
              <a:lnSpc>
                <a:spcPts val="9000"/>
              </a:lnSpc>
              <a:spcAft>
                <a:spcPts val="0"/>
              </a:spcAft>
            </a:pPr>
            <a:r>
              <a:rPr lang="en-US" sz="6500" b="0" spc="-50" dirty="0" smtClean="0">
                <a:latin typeface="Arial Black" panose="020B0A04020102020204" pitchFamily="34" charset="0"/>
              </a:rPr>
              <a:t>and </a:t>
            </a:r>
            <a:r>
              <a:rPr lang="en-US" sz="6500" b="0" spc="-120" dirty="0" smtClean="0">
                <a:latin typeface="Arial Black" panose="020B0A04020102020204" pitchFamily="34" charset="0"/>
              </a:rPr>
              <a:t>Co-Elevating Team Leadership</a:t>
            </a:r>
            <a:endParaRPr lang="en-US" sz="6500" dirty="0"/>
          </a:p>
        </p:txBody>
      </p:sp>
      <p:sp>
        <p:nvSpPr>
          <p:cNvPr id="40" name="Rectangle 39"/>
          <p:cNvSpPr/>
          <p:nvPr/>
        </p:nvSpPr>
        <p:spPr>
          <a:xfrm flipH="1">
            <a:off x="16945" y="7612062"/>
            <a:ext cx="23390741" cy="1887696"/>
          </a:xfrm>
          <a:prstGeom prst="rect">
            <a:avLst/>
          </a:prstGeom>
        </p:spPr>
        <p:txBody>
          <a:bodyPr wrap="square">
            <a:spAutoFit/>
          </a:bodyPr>
          <a:lstStyle/>
          <a:p>
            <a:pPr algn="ctr">
              <a:lnSpc>
                <a:spcPts val="7000"/>
              </a:lnSpc>
              <a:spcAft>
                <a:spcPts val="328"/>
              </a:spcAft>
            </a:pPr>
            <a:r>
              <a:rPr lang="en-US" sz="5000" dirty="0" smtClean="0">
                <a:cs typeface="Arial" panose="020B0604020202020204" pitchFamily="34" charset="0"/>
              </a:rPr>
              <a:t>Please see further insights on this Framework</a:t>
            </a:r>
            <a:br>
              <a:rPr lang="en-US" sz="5000" dirty="0" smtClean="0">
                <a:cs typeface="Arial" panose="020B0604020202020204" pitchFamily="34" charset="0"/>
              </a:rPr>
            </a:br>
            <a:r>
              <a:rPr lang="en-US" sz="5000" dirty="0" smtClean="0">
                <a:cs typeface="Arial" panose="020B0604020202020204" pitchFamily="34" charset="0"/>
              </a:rPr>
              <a:t>following the users’ feedback.</a:t>
            </a:r>
            <a:endParaRPr lang="en-US" sz="5000" dirty="0">
              <a:cs typeface="Arial" panose="020B0604020202020204" pitchFamily="34" charset="0"/>
            </a:endParaRPr>
          </a:p>
        </p:txBody>
      </p:sp>
      <p:sp>
        <p:nvSpPr>
          <p:cNvPr id="15" name="Rectangle 14"/>
          <p:cNvSpPr/>
          <p:nvPr/>
        </p:nvSpPr>
        <p:spPr>
          <a:xfrm>
            <a:off x="1395830" y="11904077"/>
            <a:ext cx="9867900" cy="1015663"/>
          </a:xfrm>
          <a:prstGeom prst="rect">
            <a:avLst/>
          </a:prstGeom>
        </p:spPr>
        <p:txBody>
          <a:bodyPr wrap="square">
            <a:spAutoFit/>
          </a:bodyPr>
          <a:lstStyle/>
          <a:p>
            <a:pPr lvl="0" eaLnBrk="0" fontAlgn="base" hangingPunct="0">
              <a:spcBef>
                <a:spcPct val="0"/>
              </a:spcBef>
            </a:pPr>
            <a:r>
              <a:rPr lang="en-US" sz="2000" dirty="0" smtClean="0">
                <a:latin typeface="Arial Black" panose="020B0A04020102020204" pitchFamily="34" charset="0"/>
              </a:rPr>
              <a:t>Harvard University Global System</a:t>
            </a:r>
            <a:r>
              <a:rPr lang="en-US" sz="2000" spc="-30" dirty="0" smtClean="0">
                <a:latin typeface="Arial Black" panose="020B0A04020102020204" pitchFamily="34" charset="0"/>
                <a:cs typeface="Arial" panose="020B0604020202020204" pitchFamily="34" charset="0"/>
              </a:rPr>
              <a:t>™</a:t>
            </a:r>
            <a:r>
              <a:rPr lang="en-US" sz="2000" dirty="0" smtClean="0">
                <a:latin typeface="Arial Black" panose="020B0A04020102020204" pitchFamily="34" charset="0"/>
              </a:rPr>
              <a:t> </a:t>
            </a:r>
          </a:p>
          <a:p>
            <a:pPr eaLnBrk="0" fontAlgn="base" hangingPunct="0">
              <a:spcBef>
                <a:spcPct val="0"/>
              </a:spcBef>
            </a:pPr>
            <a:r>
              <a:rPr lang="en-US" altLang="en-US" sz="2000" b="1" dirty="0" smtClean="0">
                <a:latin typeface="Arial Black" panose="020B0A04020102020204" pitchFamily="34" charset="0"/>
                <a:cs typeface="Times New Roman" panose="02020603050405020304" pitchFamily="18" charset="0"/>
              </a:rPr>
              <a:t>North America: Toll Free: 1-800-HARVARD or +1 819 772-7777 </a:t>
            </a:r>
            <a:br>
              <a:rPr lang="en-US" altLang="en-US" sz="2000" b="1" dirty="0" smtClean="0">
                <a:latin typeface="Arial Black" panose="020B0A04020102020204" pitchFamily="34" charset="0"/>
                <a:cs typeface="Times New Roman" panose="02020603050405020304" pitchFamily="18" charset="0"/>
              </a:rPr>
            </a:br>
            <a:r>
              <a:rPr lang="en-US" sz="2000" dirty="0" smtClean="0">
                <a:latin typeface="Arial Black" panose="020B0A04020102020204" pitchFamily="34" charset="0"/>
              </a:rPr>
              <a:t>Europe : +33 7 68 47 23 11 </a:t>
            </a:r>
            <a:r>
              <a:rPr lang="en-US" altLang="en-US" sz="2000" dirty="0" smtClean="0">
                <a:solidFill>
                  <a:srgbClr val="C0000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a:t>
            </a:r>
            <a:r>
              <a:rPr lang="en-US" altLang="en-US" sz="2000" dirty="0" smtClean="0">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 </a:t>
            </a:r>
            <a:r>
              <a:rPr lang="en-US" sz="2000" dirty="0" smtClean="0">
                <a:latin typeface="Arial Black" panose="020B0A04020102020204" pitchFamily="34" charset="0"/>
              </a:rPr>
              <a:t>rsvp@eharvard.org </a:t>
            </a:r>
            <a:endParaRPr lang="en-US" sz="2000" baseline="30000" dirty="0">
              <a:latin typeface="Arial Black" panose="020B0A04020102020204" pitchFamily="34" charset="0"/>
            </a:endParaRPr>
          </a:p>
        </p:txBody>
      </p:sp>
      <p:grpSp>
        <p:nvGrpSpPr>
          <p:cNvPr id="16" name="Group 15"/>
          <p:cNvGrpSpPr/>
          <p:nvPr/>
        </p:nvGrpSpPr>
        <p:grpSpPr>
          <a:xfrm>
            <a:off x="286057" y="11719411"/>
            <a:ext cx="1109773" cy="1125019"/>
            <a:chOff x="154203" y="5559756"/>
            <a:chExt cx="1109773" cy="1125019"/>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03" y="5773145"/>
              <a:ext cx="916504" cy="911630"/>
            </a:xfrm>
            <a:prstGeom prst="rect">
              <a:avLst/>
            </a:prstGeom>
          </p:spPr>
        </p:pic>
        <p:sp>
          <p:nvSpPr>
            <p:cNvPr id="18" name="Rectangle 17"/>
            <p:cNvSpPr/>
            <p:nvPr/>
          </p:nvSpPr>
          <p:spPr>
            <a:xfrm>
              <a:off x="784358" y="5559756"/>
              <a:ext cx="479618" cy="369332"/>
            </a:xfrm>
            <a:prstGeom prst="rect">
              <a:avLst/>
            </a:prstGeom>
          </p:spPr>
          <p:txBody>
            <a:bodyPr wrap="none">
              <a:spAutoFit/>
            </a:bodyPr>
            <a:lstStyle/>
            <a:p>
              <a:r>
                <a:rPr lang="en-US" dirty="0" smtClean="0">
                  <a:latin typeface="Arial" panose="020B0604020202020204" pitchFamily="34" charset="0"/>
                </a:rPr>
                <a:t>™ </a:t>
              </a:r>
              <a:endParaRPr lang="en-US" dirty="0"/>
            </a:p>
          </p:txBody>
        </p:sp>
      </p:grpSp>
      <p:sp>
        <p:nvSpPr>
          <p:cNvPr id="12"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234925170"/>
      </p:ext>
    </p:extLst>
  </p:cSld>
  <p:clrMapOvr>
    <a:masterClrMapping/>
  </p:clrMapOvr>
  <mc:AlternateContent xmlns:mc="http://schemas.openxmlformats.org/markup-compatibility/2006" xmlns:p14="http://schemas.microsoft.com/office/powerpoint/2010/main">
    <mc:Choice Requires="p14">
      <p:transition spd="slow" p14:dur="2000" advTm="22261"/>
    </mc:Choice>
    <mc:Fallback xmlns="">
      <p:transition spd="slow" advTm="22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2000"/>
                                  </p:stCondLst>
                                  <p:childTnLst>
                                    <p:set>
                                      <p:cBhvr>
                                        <p:cTn id="6" dur="1" fill="hold">
                                          <p:stCondLst>
                                            <p:cond delay="0"/>
                                          </p:stCondLst>
                                        </p:cTn>
                                        <p:tgtEl>
                                          <p:spTgt spid="36"/>
                                        </p:tgtEl>
                                        <p:attrNameLst>
                                          <p:attrName>style.visibility</p:attrName>
                                        </p:attrNameLst>
                                      </p:cBhvr>
                                      <p:to>
                                        <p:strVal val="visible"/>
                                      </p:to>
                                    </p:set>
                                    <p:anim calcmode="lin" valueType="num">
                                      <p:cBhvr>
                                        <p:cTn id="7" dur="2000" fill="hold"/>
                                        <p:tgtEl>
                                          <p:spTgt spid="36"/>
                                        </p:tgtEl>
                                        <p:attrNameLst>
                                          <p:attrName>ppt_w</p:attrName>
                                        </p:attrNameLst>
                                      </p:cBhvr>
                                      <p:tavLst>
                                        <p:tav tm="0">
                                          <p:val>
                                            <p:strVal val="#ppt_w*0.70"/>
                                          </p:val>
                                        </p:tav>
                                        <p:tav tm="100000">
                                          <p:val>
                                            <p:strVal val="#ppt_w"/>
                                          </p:val>
                                        </p:tav>
                                      </p:tavLst>
                                    </p:anim>
                                    <p:anim calcmode="lin" valueType="num">
                                      <p:cBhvr>
                                        <p:cTn id="8" dur="2000" fill="hold"/>
                                        <p:tgtEl>
                                          <p:spTgt spid="36"/>
                                        </p:tgtEl>
                                        <p:attrNameLst>
                                          <p:attrName>ppt_h</p:attrName>
                                        </p:attrNameLst>
                                      </p:cBhvr>
                                      <p:tavLst>
                                        <p:tav tm="0">
                                          <p:val>
                                            <p:strVal val="#ppt_h"/>
                                          </p:val>
                                        </p:tav>
                                        <p:tav tm="100000">
                                          <p:val>
                                            <p:strVal val="#ppt_h"/>
                                          </p:val>
                                        </p:tav>
                                      </p:tavLst>
                                    </p:anim>
                                    <p:animEffect transition="in" filter="fade">
                                      <p:cBhvr>
                                        <p:cTn id="9" dur="20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2000"/>
                                  </p:stCondLst>
                                  <p:childTnLst>
                                    <p:set>
                                      <p:cBhvr>
                                        <p:cTn id="13" dur="1" fill="hold">
                                          <p:stCondLst>
                                            <p:cond delay="0"/>
                                          </p:stCondLst>
                                        </p:cTn>
                                        <p:tgtEl>
                                          <p:spTgt spid="37"/>
                                        </p:tgtEl>
                                        <p:attrNameLst>
                                          <p:attrName>style.visibility</p:attrName>
                                        </p:attrNameLst>
                                      </p:cBhvr>
                                      <p:to>
                                        <p:strVal val="visible"/>
                                      </p:to>
                                    </p:set>
                                    <p:anim calcmode="lin" valueType="num">
                                      <p:cBhvr>
                                        <p:cTn id="14" dur="2000" fill="hold"/>
                                        <p:tgtEl>
                                          <p:spTgt spid="37"/>
                                        </p:tgtEl>
                                        <p:attrNameLst>
                                          <p:attrName>ppt_w</p:attrName>
                                        </p:attrNameLst>
                                      </p:cBhvr>
                                      <p:tavLst>
                                        <p:tav tm="0">
                                          <p:val>
                                            <p:strVal val="#ppt_w*0.70"/>
                                          </p:val>
                                        </p:tav>
                                        <p:tav tm="100000">
                                          <p:val>
                                            <p:strVal val="#ppt_w"/>
                                          </p:val>
                                        </p:tav>
                                      </p:tavLst>
                                    </p:anim>
                                    <p:anim calcmode="lin" valueType="num">
                                      <p:cBhvr>
                                        <p:cTn id="15" dur="2000" fill="hold"/>
                                        <p:tgtEl>
                                          <p:spTgt spid="37"/>
                                        </p:tgtEl>
                                        <p:attrNameLst>
                                          <p:attrName>ppt_h</p:attrName>
                                        </p:attrNameLst>
                                      </p:cBhvr>
                                      <p:tavLst>
                                        <p:tav tm="0">
                                          <p:val>
                                            <p:strVal val="#ppt_h"/>
                                          </p:val>
                                        </p:tav>
                                        <p:tav tm="100000">
                                          <p:val>
                                            <p:strVal val="#ppt_h"/>
                                          </p:val>
                                        </p:tav>
                                      </p:tavLst>
                                    </p:anim>
                                    <p:animEffect transition="in" filter="fade">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2000"/>
                                  </p:stCondLst>
                                  <p:childTnLst>
                                    <p:set>
                                      <p:cBhvr>
                                        <p:cTn id="20" dur="1" fill="hold">
                                          <p:stCondLst>
                                            <p:cond delay="0"/>
                                          </p:stCondLst>
                                        </p:cTn>
                                        <p:tgtEl>
                                          <p:spTgt spid="40"/>
                                        </p:tgtEl>
                                        <p:attrNameLst>
                                          <p:attrName>style.visibility</p:attrName>
                                        </p:attrNameLst>
                                      </p:cBhvr>
                                      <p:to>
                                        <p:strVal val="visible"/>
                                      </p:to>
                                    </p:set>
                                    <p:anim calcmode="lin" valueType="num">
                                      <p:cBhvr>
                                        <p:cTn id="21" dur="2000" fill="hold"/>
                                        <p:tgtEl>
                                          <p:spTgt spid="40"/>
                                        </p:tgtEl>
                                        <p:attrNameLst>
                                          <p:attrName>ppt_w</p:attrName>
                                        </p:attrNameLst>
                                      </p:cBhvr>
                                      <p:tavLst>
                                        <p:tav tm="0">
                                          <p:val>
                                            <p:strVal val="#ppt_w*0.70"/>
                                          </p:val>
                                        </p:tav>
                                        <p:tav tm="100000">
                                          <p:val>
                                            <p:strVal val="#ppt_w"/>
                                          </p:val>
                                        </p:tav>
                                      </p:tavLst>
                                    </p:anim>
                                    <p:anim calcmode="lin" valueType="num">
                                      <p:cBhvr>
                                        <p:cTn id="22" dur="2000" fill="hold"/>
                                        <p:tgtEl>
                                          <p:spTgt spid="40"/>
                                        </p:tgtEl>
                                        <p:attrNameLst>
                                          <p:attrName>ppt_h</p:attrName>
                                        </p:attrNameLst>
                                      </p:cBhvr>
                                      <p:tavLst>
                                        <p:tav tm="0">
                                          <p:val>
                                            <p:strVal val="#ppt_h"/>
                                          </p:val>
                                        </p:tav>
                                        <p:tav tm="100000">
                                          <p:val>
                                            <p:strVal val="#ppt_h"/>
                                          </p:val>
                                        </p:tav>
                                      </p:tavLst>
                                    </p:anim>
                                    <p:animEffect transition="in" filter="fade">
                                      <p:cBhvr>
                                        <p:cTn id="23" dur="20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nodeType="clickEffect">
                                  <p:stCondLst>
                                    <p:cond delay="40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3000" fill="hold"/>
                                        <p:tgtEl>
                                          <p:spTgt spid="16"/>
                                        </p:tgtEl>
                                        <p:attrNameLst>
                                          <p:attrName>ppt_x</p:attrName>
                                        </p:attrNameLst>
                                      </p:cBhvr>
                                      <p:tavLst>
                                        <p:tav tm="0">
                                          <p:val>
                                            <p:strVal val="0-#ppt_w/2"/>
                                          </p:val>
                                        </p:tav>
                                        <p:tav tm="100000">
                                          <p:val>
                                            <p:strVal val="#ppt_x"/>
                                          </p:val>
                                        </p:tav>
                                      </p:tavLst>
                                    </p:anim>
                                    <p:anim calcmode="lin" valueType="num">
                                      <p:cBhvr additive="base">
                                        <p:cTn id="29" dur="3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100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4098837" y="3649662"/>
            <a:ext cx="18964536" cy="3819647"/>
          </a:xfrm>
          <a:prstGeom prst="roundRect">
            <a:avLst>
              <a:gd name="adj" fmla="val 1570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757249" y="2115306"/>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57249" y="2115306"/>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p:cNvSpPr txBox="1">
            <a:spLocks noChangeArrowheads="1"/>
          </p:cNvSpPr>
          <p:nvPr/>
        </p:nvSpPr>
        <p:spPr>
          <a:xfrm>
            <a:off x="2151525" y="9141297"/>
            <a:ext cx="17039289" cy="232089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3388" dirty="0">
                <a:latin typeface="Arial" panose="020B0604020202020204" pitchFamily="34" charset="0"/>
                <a:cs typeface="Arial" panose="020B0604020202020204" pitchFamily="34" charset="0"/>
              </a:rPr>
              <a:t/>
            </a:r>
            <a:br>
              <a:rPr lang="en-US" sz="3388" dirty="0">
                <a:latin typeface="Arial" panose="020B0604020202020204" pitchFamily="34" charset="0"/>
                <a:cs typeface="Arial" panose="020B0604020202020204" pitchFamily="34" charset="0"/>
              </a:rPr>
            </a:br>
            <a:endParaRPr lang="en-US" sz="3388" dirty="0">
              <a:latin typeface="Arial" panose="020B0604020202020204" pitchFamily="34" charset="0"/>
              <a:cs typeface="Arial" panose="020B0604020202020204" pitchFamily="34" charset="0"/>
            </a:endParaRPr>
          </a:p>
        </p:txBody>
      </p:sp>
      <p:sp>
        <p:nvSpPr>
          <p:cNvPr id="20" name="Rectangle 3"/>
          <p:cNvSpPr>
            <a:spLocks noChangeArrowheads="1"/>
          </p:cNvSpPr>
          <p:nvPr/>
        </p:nvSpPr>
        <p:spPr bwMode="auto">
          <a:xfrm>
            <a:off x="89" y="373062"/>
            <a:ext cx="23407511" cy="1407123"/>
          </a:xfrm>
          <a:prstGeom prst="rect">
            <a:avLst/>
          </a:prstGeom>
          <a:noFill/>
          <a:ln w="0">
            <a:noFill/>
            <a:miter lim="800000"/>
            <a:headEnd/>
            <a:tailEnd/>
          </a:ln>
          <a:effectLst/>
        </p:spPr>
        <p:txBody>
          <a:bodyPr wrap="square" lIns="154765" tIns="77378" rIns="154765" bIns="77378">
            <a:spAutoFit/>
          </a:bodyPr>
          <a:lstStyle/>
          <a:p>
            <a:pPr algn="ctr">
              <a:defRPr/>
            </a:pPr>
            <a:r>
              <a:rPr lang="en-US" sz="4064" dirty="0">
                <a:latin typeface="Arial Black" panose="020B0A04020102020204" pitchFamily="34" charset="0"/>
              </a:rPr>
              <a:t>User </a:t>
            </a:r>
            <a:r>
              <a:rPr lang="en-US" sz="4064" dirty="0" smtClean="0">
                <a:latin typeface="Arial Black" panose="020B0A04020102020204" pitchFamily="34" charset="0"/>
              </a:rPr>
              <a:t>Testimonial, </a:t>
            </a:r>
            <a:r>
              <a:rPr lang="en-US" sz="4064" dirty="0">
                <a:latin typeface="Arial Black" panose="020B0A04020102020204" pitchFamily="34" charset="0"/>
              </a:rPr>
              <a:t>Board Chairman, National Bank of Canada</a:t>
            </a:r>
          </a:p>
          <a:p>
            <a:pPr algn="ctr">
              <a:defRPr/>
            </a:pPr>
            <a:r>
              <a:rPr lang="en-US" sz="4064" dirty="0">
                <a:latin typeface="Arial Black" panose="020B0A04020102020204" pitchFamily="34" charset="0"/>
              </a:rPr>
              <a:t>The Bank Has Been a 25-Year Distinguished User of Harvard</a:t>
            </a:r>
            <a:r>
              <a:rPr lang="en-US" sz="4064" baseline="30000" dirty="0">
                <a:latin typeface="Arial Black" panose="020B0A04020102020204" pitchFamily="34" charset="0"/>
              </a:rPr>
              <a:t>®</a:t>
            </a:r>
            <a:r>
              <a:rPr lang="en-US" sz="4064" dirty="0">
                <a:latin typeface="Arial Black" panose="020B0A04020102020204" pitchFamily="34" charset="0"/>
              </a:rPr>
              <a:t> Products</a:t>
            </a:r>
            <a:endParaRPr lang="en-US" sz="4064" b="0" baseline="30000" dirty="0">
              <a:latin typeface="Arial Black" panose="020B0A04020102020204" pitchFamily="34" charset="0"/>
            </a:endParaRPr>
          </a:p>
        </p:txBody>
      </p:sp>
      <p:sp>
        <p:nvSpPr>
          <p:cNvPr id="27" name="Rectangle 26"/>
          <p:cNvSpPr/>
          <p:nvPr/>
        </p:nvSpPr>
        <p:spPr>
          <a:xfrm>
            <a:off x="4274345" y="7662455"/>
            <a:ext cx="14916470" cy="1143903"/>
          </a:xfrm>
          <a:prstGeom prst="rect">
            <a:avLst/>
          </a:prstGeom>
        </p:spPr>
        <p:txBody>
          <a:bodyPr wrap="square">
            <a:spAutoFit/>
          </a:bodyPr>
          <a:lstStyle/>
          <a:p>
            <a:pPr>
              <a:lnSpc>
                <a:spcPts val="4100"/>
              </a:lnSpc>
              <a:spcAft>
                <a:spcPts val="3049"/>
              </a:spcAft>
            </a:pPr>
            <a:r>
              <a:rPr lang="en-US" sz="3600" spc="-30" dirty="0" smtClean="0"/>
              <a:t>Our </a:t>
            </a:r>
            <a:r>
              <a:rPr lang="en-US" sz="3600" spc="-30" dirty="0"/>
              <a:t>partnership with the </a:t>
            </a:r>
            <a:r>
              <a:rPr lang="en-US" sz="3600" spc="-30" dirty="0" smtClean="0"/>
              <a:t>Bank</a:t>
            </a:r>
            <a:r>
              <a:rPr lang="en-US" sz="3600" spc="-30" dirty="0"/>
              <a:t>, as a distinguished client and </a:t>
            </a:r>
            <a:r>
              <a:rPr lang="en-US" sz="3600" spc="-30" dirty="0" smtClean="0"/>
              <a:t>user</a:t>
            </a:r>
            <a:br>
              <a:rPr lang="en-US" sz="3600" spc="-30" dirty="0" smtClean="0"/>
            </a:br>
            <a:r>
              <a:rPr lang="en-US" sz="3600" spc="-100" dirty="0" smtClean="0"/>
              <a:t>of </a:t>
            </a:r>
            <a:r>
              <a:rPr lang="en-US" sz="3600" spc="-100" dirty="0"/>
              <a:t>Harvard</a:t>
            </a:r>
            <a:r>
              <a:rPr lang="en-US" altLang="en-US" sz="3600" spc="-100" baseline="30000" dirty="0">
                <a:latin typeface="Arial Black" panose="020B0A04020102020204" pitchFamily="34" charset="0"/>
                <a:cs typeface="Arial" panose="020B0604020202020204" pitchFamily="34" charset="0"/>
              </a:rPr>
              <a:t>®</a:t>
            </a:r>
            <a:r>
              <a:rPr lang="en-US" sz="3600" spc="-100" dirty="0" smtClean="0"/>
              <a:t> products, has </a:t>
            </a:r>
            <a:r>
              <a:rPr lang="en-US" sz="3600" spc="-100" dirty="0"/>
              <a:t>been long lasting (25 years </a:t>
            </a:r>
            <a:r>
              <a:rPr lang="en-US" sz="3600" spc="-100" dirty="0" smtClean="0"/>
              <a:t>till COVID-19).</a:t>
            </a:r>
            <a:endParaRPr lang="en-US" sz="3600" spc="-100" dirty="0"/>
          </a:p>
        </p:txBody>
      </p:sp>
      <p:grpSp>
        <p:nvGrpSpPr>
          <p:cNvPr id="28" name="Group 27"/>
          <p:cNvGrpSpPr/>
          <p:nvPr/>
        </p:nvGrpSpPr>
        <p:grpSpPr>
          <a:xfrm>
            <a:off x="-831964" y="1935162"/>
            <a:ext cx="5735469" cy="9616493"/>
            <a:chOff x="6010811" y="2104075"/>
            <a:chExt cx="2910840" cy="4289438"/>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496" y="2104075"/>
              <a:ext cx="1754148" cy="3810000"/>
            </a:xfrm>
            <a:prstGeom prst="rect">
              <a:avLst/>
            </a:prstGeom>
          </p:spPr>
        </p:pic>
        <p:sp>
          <p:nvSpPr>
            <p:cNvPr id="31" name="Rectangle 30"/>
            <p:cNvSpPr/>
            <p:nvPr/>
          </p:nvSpPr>
          <p:spPr>
            <a:xfrm>
              <a:off x="6010811" y="5933698"/>
              <a:ext cx="2910840" cy="459815"/>
            </a:xfrm>
            <a:prstGeom prst="rect">
              <a:avLst/>
            </a:prstGeom>
          </p:spPr>
          <p:txBody>
            <a:bodyPr wrap="square">
              <a:spAutoFit/>
            </a:bodyPr>
            <a:lstStyle/>
            <a:p>
              <a:pPr lvl="0" algn="ctr">
                <a:buClr>
                  <a:srgbClr val="C00000"/>
                </a:buClr>
                <a:buSzPct val="220000"/>
              </a:pPr>
              <a:r>
                <a:rPr lang="en-US" sz="2033" dirty="0"/>
                <a:t>National-Bank Tower</a:t>
              </a:r>
              <a:br>
                <a:rPr lang="en-US" sz="2033" dirty="0"/>
              </a:br>
              <a:r>
                <a:rPr lang="en-US" sz="2033" b="0" dirty="0"/>
                <a:t>PierreCommons5018</a:t>
              </a:r>
              <a:br>
                <a:rPr lang="en-US" sz="2033" b="0" dirty="0"/>
              </a:br>
              <a:r>
                <a:rPr lang="en-US" sz="2033" b="0" dirty="0" smtClean="0"/>
                <a:t>Wikimedia</a:t>
              </a:r>
              <a:r>
                <a:rPr lang="en-US" sz="2033" b="0" dirty="0" smtClean="0">
                  <a:hlinkClick r:id="rId5"/>
                </a:rPr>
                <a:t>,</a:t>
              </a:r>
              <a:endParaRPr lang="en-US" sz="2033" b="0" dirty="0"/>
            </a:p>
          </p:txBody>
        </p:sp>
      </p:grpSp>
      <p:grpSp>
        <p:nvGrpSpPr>
          <p:cNvPr id="10" name="Group 9"/>
          <p:cNvGrpSpPr/>
          <p:nvPr/>
        </p:nvGrpSpPr>
        <p:grpSpPr>
          <a:xfrm>
            <a:off x="4336484" y="3753754"/>
            <a:ext cx="18575963" cy="3879614"/>
            <a:chOff x="4336484" y="2004679"/>
            <a:chExt cx="18575963" cy="2896317"/>
          </a:xfrm>
        </p:grpSpPr>
        <p:sp>
          <p:nvSpPr>
            <p:cNvPr id="25" name="Rectangle 24"/>
            <p:cNvSpPr/>
            <p:nvPr/>
          </p:nvSpPr>
          <p:spPr>
            <a:xfrm>
              <a:off x="9565374" y="4316221"/>
              <a:ext cx="12958870" cy="584775"/>
            </a:xfrm>
            <a:prstGeom prst="rect">
              <a:avLst/>
            </a:prstGeom>
          </p:spPr>
          <p:txBody>
            <a:bodyPr wrap="square">
              <a:spAutoFit/>
            </a:bodyPr>
            <a:lstStyle/>
            <a:p>
              <a:pPr algn="r">
                <a:spcAft>
                  <a:spcPts val="3049"/>
                </a:spcAft>
              </a:pPr>
              <a:r>
                <a:rPr lang="en-US" sz="3200" dirty="0">
                  <a:solidFill>
                    <a:schemeClr val="bg1"/>
                  </a:solidFill>
                </a:rPr>
                <a:t>André </a:t>
              </a:r>
              <a:r>
                <a:rPr lang="en-US" sz="3200" dirty="0" err="1">
                  <a:solidFill>
                    <a:schemeClr val="bg1"/>
                  </a:solidFill>
                </a:rPr>
                <a:t>Bérard</a:t>
              </a:r>
              <a:r>
                <a:rPr lang="en-US" sz="3200" dirty="0">
                  <a:solidFill>
                    <a:schemeClr val="bg1"/>
                  </a:solidFill>
                </a:rPr>
                <a:t>,  Chairman of the Board, National Bank of Canada</a:t>
              </a:r>
            </a:p>
          </p:txBody>
        </p:sp>
        <p:sp>
          <p:nvSpPr>
            <p:cNvPr id="22" name="Rectangle 21"/>
            <p:cNvSpPr/>
            <p:nvPr/>
          </p:nvSpPr>
          <p:spPr>
            <a:xfrm>
              <a:off x="4336484" y="2004679"/>
              <a:ext cx="18575963" cy="2481515"/>
            </a:xfrm>
            <a:prstGeom prst="rect">
              <a:avLst/>
            </a:prstGeom>
          </p:spPr>
          <p:txBody>
            <a:bodyPr wrap="square">
              <a:spAutoFit/>
            </a:bodyPr>
            <a:lstStyle/>
            <a:p>
              <a:pPr algn="just">
                <a:lnSpc>
                  <a:spcPts val="4100"/>
                </a:lnSpc>
                <a:spcAft>
                  <a:spcPts val="0"/>
                </a:spcAft>
              </a:pPr>
              <a:r>
                <a:rPr lang="en-US" sz="3600" spc="-70" dirty="0" smtClean="0">
                  <a:solidFill>
                    <a:schemeClr val="bg1"/>
                  </a:solidFill>
                </a:rPr>
                <a:t>“In today's turbulent business environment, decision-makers in global companies, particularly financial institutions, need a clear vision, effective strategies and state-of-the-art execution. In [the book </a:t>
              </a:r>
              <a:r>
                <a:rPr lang="en-US" sz="3600" i="1" spc="-70" dirty="0" smtClean="0">
                  <a:solidFill>
                    <a:schemeClr val="bg1"/>
                  </a:solidFill>
                </a:rPr>
                <a:t>Harnessing the Power of Intelligence, Counterintelligence and Surprise Events</a:t>
              </a:r>
              <a:r>
                <a:rPr lang="en-US" sz="3600" spc="-70" dirty="0" smtClean="0">
                  <a:solidFill>
                    <a:schemeClr val="bg1"/>
                  </a:solidFill>
                </a:rPr>
                <a:t>], Alain Martin provides thought-provoking analyses, a practical </a:t>
              </a:r>
              <a:r>
                <a:rPr lang="en-US" sz="3600" spc="-120" dirty="0" smtClean="0">
                  <a:solidFill>
                    <a:schemeClr val="bg1"/>
                  </a:solidFill>
                </a:rPr>
                <a:t>framework and concrete examples of how to develop the business intelligence required to</a:t>
              </a:r>
              <a:r>
                <a:rPr lang="en-US" sz="3000" spc="-120" dirty="0" smtClean="0">
                  <a:solidFill>
                    <a:schemeClr val="bg1"/>
                  </a:solidFill>
                </a:rPr>
                <a:t> </a:t>
              </a:r>
              <a:r>
                <a:rPr lang="en-US" sz="3600" spc="-100" dirty="0" smtClean="0">
                  <a:solidFill>
                    <a:schemeClr val="bg1"/>
                  </a:solidFill>
                </a:rPr>
                <a:t>support</a:t>
              </a:r>
              <a:r>
                <a:rPr lang="en-US" sz="3000" spc="-100" dirty="0" smtClean="0">
                  <a:solidFill>
                    <a:schemeClr val="bg1"/>
                  </a:solidFill>
                </a:rPr>
                <a:t> </a:t>
              </a:r>
              <a:r>
                <a:rPr lang="en-US" sz="3600" spc="-100" dirty="0" smtClean="0">
                  <a:solidFill>
                    <a:schemeClr val="bg1"/>
                  </a:solidFill>
                </a:rPr>
                <a:t>these</a:t>
              </a:r>
              <a:r>
                <a:rPr lang="en-US" sz="3000" spc="-100" dirty="0" smtClean="0">
                  <a:solidFill>
                    <a:schemeClr val="bg1"/>
                  </a:solidFill>
                </a:rPr>
                <a:t> </a:t>
              </a:r>
              <a:r>
                <a:rPr lang="en-US" sz="3600" spc="-100" dirty="0" smtClean="0">
                  <a:solidFill>
                    <a:schemeClr val="bg1"/>
                  </a:solidFill>
                </a:rPr>
                <a:t>three</a:t>
              </a:r>
              <a:r>
                <a:rPr lang="en-US" sz="3000" spc="-100" dirty="0" smtClean="0">
                  <a:solidFill>
                    <a:schemeClr val="bg1"/>
                  </a:solidFill>
                </a:rPr>
                <a:t> </a:t>
              </a:r>
              <a:r>
                <a:rPr lang="en-US" sz="3600" spc="-100" dirty="0" smtClean="0">
                  <a:solidFill>
                    <a:schemeClr val="bg1"/>
                  </a:solidFill>
                </a:rPr>
                <a:t>major</a:t>
              </a:r>
              <a:r>
                <a:rPr lang="en-US" sz="3000" spc="-100" dirty="0" smtClean="0">
                  <a:solidFill>
                    <a:schemeClr val="bg1"/>
                  </a:solidFill>
                </a:rPr>
                <a:t> </a:t>
              </a:r>
              <a:r>
                <a:rPr lang="en-US" sz="3600" spc="-100" dirty="0" smtClean="0">
                  <a:solidFill>
                    <a:schemeClr val="bg1"/>
                  </a:solidFill>
                </a:rPr>
                <a:t>challenges.</a:t>
              </a:r>
              <a:r>
                <a:rPr lang="en-US" sz="3000" spc="-100" dirty="0" smtClean="0">
                  <a:solidFill>
                    <a:schemeClr val="bg1"/>
                  </a:solidFill>
                </a:rPr>
                <a:t> </a:t>
              </a:r>
              <a:r>
                <a:rPr lang="en-US" sz="3600" spc="-100" dirty="0" smtClean="0">
                  <a:solidFill>
                    <a:schemeClr val="bg1"/>
                  </a:solidFill>
                </a:rPr>
                <a:t>Highly</a:t>
              </a:r>
              <a:r>
                <a:rPr lang="en-US" sz="3000" spc="-100" dirty="0" smtClean="0">
                  <a:solidFill>
                    <a:schemeClr val="bg1"/>
                  </a:solidFill>
                </a:rPr>
                <a:t> </a:t>
              </a:r>
              <a:r>
                <a:rPr lang="en-US" sz="3600" spc="-100" dirty="0" smtClean="0">
                  <a:solidFill>
                    <a:schemeClr val="bg1"/>
                  </a:solidFill>
                </a:rPr>
                <a:t>recommended</a:t>
              </a:r>
              <a:r>
                <a:rPr lang="en-US" sz="3000" spc="-100" dirty="0" smtClean="0">
                  <a:solidFill>
                    <a:schemeClr val="bg1"/>
                  </a:solidFill>
                </a:rPr>
                <a:t> </a:t>
              </a:r>
              <a:r>
                <a:rPr lang="en-US" sz="3600" spc="-100" dirty="0" smtClean="0">
                  <a:solidFill>
                    <a:schemeClr val="bg1"/>
                  </a:solidFill>
                </a:rPr>
                <a:t>reading</a:t>
              </a:r>
              <a:r>
                <a:rPr lang="en-US" sz="3000" spc="-100" dirty="0" smtClean="0">
                  <a:solidFill>
                    <a:schemeClr val="bg1"/>
                  </a:solidFill>
                </a:rPr>
                <a:t> </a:t>
              </a:r>
              <a:r>
                <a:rPr lang="en-US" sz="3600" spc="-100" dirty="0" smtClean="0">
                  <a:solidFill>
                    <a:schemeClr val="bg1"/>
                  </a:solidFill>
                </a:rPr>
                <a:t>before</a:t>
              </a:r>
              <a:r>
                <a:rPr lang="en-US" sz="3000" spc="-100" dirty="0" smtClean="0">
                  <a:solidFill>
                    <a:schemeClr val="bg1"/>
                  </a:solidFill>
                </a:rPr>
                <a:t> </a:t>
              </a:r>
              <a:r>
                <a:rPr lang="en-US" sz="3600" spc="-100" dirty="0" smtClean="0">
                  <a:solidFill>
                    <a:schemeClr val="bg1"/>
                  </a:solidFill>
                </a:rPr>
                <a:t>taking</a:t>
              </a:r>
              <a:r>
                <a:rPr lang="en-US" sz="3000" spc="-100" dirty="0" smtClean="0">
                  <a:solidFill>
                    <a:schemeClr val="bg1"/>
                  </a:solidFill>
                </a:rPr>
                <a:t> </a:t>
              </a:r>
              <a:r>
                <a:rPr lang="en-US" sz="3600" spc="-100" dirty="0" smtClean="0">
                  <a:solidFill>
                    <a:schemeClr val="bg1"/>
                  </a:solidFill>
                </a:rPr>
                <a:t>action.”</a:t>
              </a:r>
              <a:endParaRPr lang="en-US" sz="3600" spc="-100" dirty="0">
                <a:solidFill>
                  <a:schemeClr val="bg1"/>
                </a:solidFill>
              </a:endParaRPr>
            </a:p>
          </p:txBody>
        </p:sp>
      </p:grpSp>
      <p:grpSp>
        <p:nvGrpSpPr>
          <p:cNvPr id="9" name="Group 8"/>
          <p:cNvGrpSpPr/>
          <p:nvPr/>
        </p:nvGrpSpPr>
        <p:grpSpPr>
          <a:xfrm rot="201827">
            <a:off x="11909920" y="9021238"/>
            <a:ext cx="10997431" cy="4334901"/>
            <a:chOff x="12097475" y="7264448"/>
            <a:chExt cx="10341447" cy="3788007"/>
          </a:xfrm>
        </p:grpSpPr>
        <p:sp>
          <p:nvSpPr>
            <p:cNvPr id="7" name="Rectangle 6"/>
            <p:cNvSpPr/>
            <p:nvPr/>
          </p:nvSpPr>
          <p:spPr>
            <a:xfrm rot="21240000">
              <a:off x="12097475" y="7264448"/>
              <a:ext cx="10168128" cy="1001672"/>
            </a:xfrm>
            <a:prstGeom prst="rect">
              <a:avLst/>
            </a:prstGeom>
            <a:solidFill>
              <a:srgbClr val="D2B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2128153" y="7409967"/>
              <a:ext cx="10310769" cy="3642488"/>
              <a:chOff x="12128153" y="7423756"/>
              <a:chExt cx="10310769" cy="3642488"/>
            </a:xfrm>
          </p:grpSpPr>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51778"/>
              <a:stretch/>
            </p:blipFill>
            <p:spPr>
              <a:xfrm rot="21253959">
                <a:off x="12263443" y="7737727"/>
                <a:ext cx="10175479" cy="3328517"/>
              </a:xfrm>
              <a:prstGeom prst="rect">
                <a:avLst/>
              </a:prstGeom>
            </p:spPr>
          </p:pic>
          <p:sp>
            <p:nvSpPr>
              <p:cNvPr id="26" name="Rectangle 25"/>
              <p:cNvSpPr/>
              <p:nvPr/>
            </p:nvSpPr>
            <p:spPr>
              <a:xfrm rot="21232433">
                <a:off x="12128153" y="7423756"/>
                <a:ext cx="8854641" cy="855252"/>
              </a:xfrm>
              <a:prstGeom prst="rect">
                <a:avLst/>
              </a:prstGeom>
            </p:spPr>
            <p:txBody>
              <a:bodyPr wrap="square">
                <a:spAutoFit/>
              </a:bodyPr>
              <a:lstStyle/>
              <a:p>
                <a:pPr algn="ctr">
                  <a:lnSpc>
                    <a:spcPct val="90000"/>
                  </a:lnSpc>
                  <a:spcAft>
                    <a:spcPts val="3049"/>
                  </a:spcAft>
                </a:pPr>
                <a:r>
                  <a:rPr lang="en-US" sz="3200" dirty="0" smtClean="0">
                    <a:solidFill>
                      <a:schemeClr val="bg1"/>
                    </a:solidFill>
                    <a:latin typeface="Arial Black" panose="020B0A04020102020204" pitchFamily="34" charset="0"/>
                  </a:rPr>
                  <a:t>Harnessing the Power of Intelligence, </a:t>
                </a:r>
                <a:br>
                  <a:rPr lang="en-US" sz="3200" dirty="0" smtClean="0">
                    <a:solidFill>
                      <a:schemeClr val="bg1"/>
                    </a:solidFill>
                    <a:latin typeface="Arial Black" panose="020B0A04020102020204" pitchFamily="34" charset="0"/>
                  </a:rPr>
                </a:br>
                <a:r>
                  <a:rPr lang="en-US" sz="3200" dirty="0" smtClean="0">
                    <a:solidFill>
                      <a:schemeClr val="bg1"/>
                    </a:solidFill>
                    <a:latin typeface="Arial Black" panose="020B0A04020102020204" pitchFamily="34" charset="0"/>
                  </a:rPr>
                  <a:t>Counterintelligence &amp; Surprise Events</a:t>
                </a:r>
                <a:endParaRPr lang="en-US" sz="3200" dirty="0">
                  <a:solidFill>
                    <a:schemeClr val="bg1"/>
                  </a:solidFill>
                  <a:latin typeface="Arial Black" panose="020B0A04020102020204" pitchFamily="34" charset="0"/>
                </a:endParaRPr>
              </a:p>
            </p:txBody>
          </p:sp>
        </p:grpSp>
      </p:grpSp>
      <p:sp>
        <p:nvSpPr>
          <p:cNvPr id="29" name="Oval 28"/>
          <p:cNvSpPr/>
          <p:nvPr/>
        </p:nvSpPr>
        <p:spPr>
          <a:xfrm rot="-120000">
            <a:off x="12214081" y="10010359"/>
            <a:ext cx="9475311" cy="103497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307873" y="1820862"/>
            <a:ext cx="18460051" cy="1754326"/>
          </a:xfrm>
          <a:prstGeom prst="rect">
            <a:avLst/>
          </a:prstGeom>
        </p:spPr>
        <p:txBody>
          <a:bodyPr wrap="square">
            <a:spAutoFit/>
          </a:bodyPr>
          <a:lstStyle/>
          <a:p>
            <a:pPr lvl="0" algn="just"/>
            <a:r>
              <a:rPr lang="en-US" sz="3600" spc="-40" dirty="0" smtClean="0"/>
              <a:t>The Bank is </a:t>
            </a:r>
            <a:r>
              <a:rPr lang="en-US" sz="3600" spc="-40" dirty="0"/>
              <a:t>among </a:t>
            </a:r>
            <a:r>
              <a:rPr lang="en-US" sz="3600" spc="-40" dirty="0" smtClean="0"/>
              <a:t>world’s top ten strongest banks (Bloomberg) and </a:t>
            </a:r>
            <a:r>
              <a:rPr lang="en-US" sz="3600" spc="-40" dirty="0"/>
              <a:t>best performers </a:t>
            </a:r>
            <a:r>
              <a:rPr lang="en-US" sz="3600" spc="-60" dirty="0" smtClean="0"/>
              <a:t>(balanced revenue portfolio, capital adequacy, profitability, asset quality, rigorous </a:t>
            </a:r>
            <a:r>
              <a:rPr lang="en-US" sz="3600" spc="-30" dirty="0" smtClean="0"/>
              <a:t>risk </a:t>
            </a:r>
            <a:r>
              <a:rPr lang="en-US" sz="3600" spc="-30" dirty="0"/>
              <a:t>management and </a:t>
            </a:r>
            <a:r>
              <a:rPr lang="en-US" sz="3600" spc="-30" dirty="0" smtClean="0"/>
              <a:t>sustainable </a:t>
            </a:r>
            <a:r>
              <a:rPr lang="en-US" sz="3600" spc="-30" dirty="0"/>
              <a:t>growth).</a:t>
            </a:r>
            <a:endParaRPr lang="en-US" sz="3600" spc="-30" dirty="0">
              <a:cs typeface="Arial" panose="020B0604020202020204" pitchFamily="34" charset="0"/>
            </a:endParaRPr>
          </a:p>
        </p:txBody>
      </p:sp>
      <p:grpSp>
        <p:nvGrpSpPr>
          <p:cNvPr id="5" name="Group 4"/>
          <p:cNvGrpSpPr/>
          <p:nvPr/>
        </p:nvGrpSpPr>
        <p:grpSpPr>
          <a:xfrm>
            <a:off x="131644" y="11688762"/>
            <a:ext cx="1210740" cy="1329445"/>
            <a:chOff x="108250" y="11744584"/>
            <a:chExt cx="1210740" cy="1329445"/>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23" name="Rectangle 22"/>
            <p:cNvSpPr/>
            <p:nvPr/>
          </p:nvSpPr>
          <p:spPr>
            <a:xfrm>
              <a:off x="1004480" y="11744584"/>
              <a:ext cx="314510" cy="253916"/>
            </a:xfrm>
            <a:prstGeom prst="rect">
              <a:avLst/>
            </a:prstGeom>
          </p:spPr>
          <p:txBody>
            <a:bodyPr wrap="none">
              <a:spAutoFit/>
            </a:bodyPr>
            <a:lstStyle/>
            <a:p>
              <a:r>
                <a:rPr lang="fr-FR" sz="1050" baseline="30000" dirty="0" smtClean="0"/>
                <a:t>TM</a:t>
              </a:r>
              <a:endParaRPr lang="en-US" sz="1050" dirty="0"/>
            </a:p>
          </p:txBody>
        </p:sp>
      </p:grpSp>
      <p:sp>
        <p:nvSpPr>
          <p:cNvPr id="34" name="Rectangle 33"/>
          <p:cNvSpPr/>
          <p:nvPr/>
        </p:nvSpPr>
        <p:spPr>
          <a:xfrm>
            <a:off x="4041667" y="9317275"/>
            <a:ext cx="7780159" cy="3323987"/>
          </a:xfrm>
          <a:prstGeom prst="rect">
            <a:avLst/>
          </a:prstGeom>
        </p:spPr>
        <p:txBody>
          <a:bodyPr wrap="square">
            <a:spAutoFit/>
          </a:bodyPr>
          <a:lstStyle/>
          <a:p>
            <a:pPr algn="just">
              <a:spcAft>
                <a:spcPts val="3049"/>
              </a:spcAft>
            </a:pPr>
            <a:r>
              <a:rPr lang="en-US" sz="3500" spc="-30" dirty="0" smtClean="0"/>
              <a:t>For years, Mr. Martin advised the Sr. V.P. Audit and Human Resources, on </a:t>
            </a:r>
            <a:r>
              <a:rPr lang="en-US" sz="3500" spc="-140" dirty="0" smtClean="0"/>
              <a:t>governance, exemplary leadership and </a:t>
            </a:r>
            <a:r>
              <a:rPr lang="en-US" sz="3500" spc="70" dirty="0" smtClean="0"/>
              <a:t>strategy, and in her three previous </a:t>
            </a:r>
            <a:r>
              <a:rPr lang="en-US" sz="3500" dirty="0" smtClean="0"/>
              <a:t>positions</a:t>
            </a:r>
            <a:r>
              <a:rPr lang="en-US" sz="3500" dirty="0"/>
              <a:t>, </a:t>
            </a:r>
            <a:r>
              <a:rPr lang="en-US" sz="3500" dirty="0" smtClean="0"/>
              <a:t>both as deputy minister and at the Executive Board.</a:t>
            </a:r>
            <a:endParaRPr lang="en-US" sz="3500" dirty="0"/>
          </a:p>
        </p:txBody>
      </p:sp>
      <p:sp>
        <p:nvSpPr>
          <p:cNvPr id="3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4247429528"/>
      </p:ext>
    </p:extLst>
  </p:cSld>
  <p:clrMapOvr>
    <a:masterClrMapping/>
  </p:clrMapOvr>
  <p:transition spd="slow" advTm="104318">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2500"/>
                                  </p:stCondLst>
                                  <p:childTnLst>
                                    <p:set>
                                      <p:cBhvr>
                                        <p:cTn id="6" dur="1" fill="hold">
                                          <p:stCondLst>
                                            <p:cond delay="0"/>
                                          </p:stCondLst>
                                        </p:cTn>
                                        <p:tgtEl>
                                          <p:spTgt spid="32"/>
                                        </p:tgtEl>
                                        <p:attrNameLst>
                                          <p:attrName>style.visibility</p:attrName>
                                        </p:attrNameLst>
                                      </p:cBhvr>
                                      <p:to>
                                        <p:strVal val="visible"/>
                                      </p:to>
                                    </p:set>
                                    <p:anim calcmode="lin" valueType="num">
                                      <p:cBhvr>
                                        <p:cTn id="7" dur="2000" fill="hold"/>
                                        <p:tgtEl>
                                          <p:spTgt spid="32"/>
                                        </p:tgtEl>
                                        <p:attrNameLst>
                                          <p:attrName>ppt_w</p:attrName>
                                        </p:attrNameLst>
                                      </p:cBhvr>
                                      <p:tavLst>
                                        <p:tav tm="0">
                                          <p:val>
                                            <p:strVal val="#ppt_w*0.70"/>
                                          </p:val>
                                        </p:tav>
                                        <p:tav tm="100000">
                                          <p:val>
                                            <p:strVal val="#ppt_w"/>
                                          </p:val>
                                        </p:tav>
                                      </p:tavLst>
                                    </p:anim>
                                    <p:anim calcmode="lin" valueType="num">
                                      <p:cBhvr>
                                        <p:cTn id="8" dur="2000" fill="hold"/>
                                        <p:tgtEl>
                                          <p:spTgt spid="32"/>
                                        </p:tgtEl>
                                        <p:attrNameLst>
                                          <p:attrName>ppt_h</p:attrName>
                                        </p:attrNameLst>
                                      </p:cBhvr>
                                      <p:tavLst>
                                        <p:tav tm="0">
                                          <p:val>
                                            <p:strVal val="#ppt_h"/>
                                          </p:val>
                                        </p:tav>
                                        <p:tav tm="100000">
                                          <p:val>
                                            <p:strVal val="#ppt_h"/>
                                          </p:val>
                                        </p:tav>
                                      </p:tavLst>
                                    </p:anim>
                                    <p:animEffect transition="in" filter="fade">
                                      <p:cBhvr>
                                        <p:cTn id="9" dur="2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50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strVal val="#ppt_w*0.70"/>
                                          </p:val>
                                        </p:tav>
                                        <p:tav tm="100000">
                                          <p:val>
                                            <p:strVal val="#ppt_w"/>
                                          </p:val>
                                        </p:tav>
                                      </p:tavLst>
                                    </p:anim>
                                    <p:anim calcmode="lin" valueType="num">
                                      <p:cBhvr>
                                        <p:cTn id="15" dur="2000" fill="hold"/>
                                        <p:tgtEl>
                                          <p:spTgt spid="10"/>
                                        </p:tgtEl>
                                        <p:attrNameLst>
                                          <p:attrName>ppt_h</p:attrName>
                                        </p:attrNameLst>
                                      </p:cBhvr>
                                      <p:tavLst>
                                        <p:tav tm="0">
                                          <p:val>
                                            <p:strVal val="#ppt_h"/>
                                          </p:val>
                                        </p:tav>
                                        <p:tav tm="100000">
                                          <p:val>
                                            <p:strVal val="#ppt_h"/>
                                          </p:val>
                                        </p:tav>
                                      </p:tavLst>
                                    </p:anim>
                                    <p:animEffect transition="in" filter="fade">
                                      <p:cBhvr>
                                        <p:cTn id="16" dur="2000"/>
                                        <p:tgtEl>
                                          <p:spTgt spid="10"/>
                                        </p:tgtEl>
                                      </p:cBhvr>
                                    </p:animEffect>
                                  </p:childTnLst>
                                </p:cTn>
                              </p:par>
                              <p:par>
                                <p:cTn id="17" presetID="55" presetClass="entr" presetSubtype="0" fill="hold" grpId="0" nodeType="withEffect">
                                  <p:stCondLst>
                                    <p:cond delay="2000"/>
                                  </p:stCondLst>
                                  <p:childTnLst>
                                    <p:set>
                                      <p:cBhvr>
                                        <p:cTn id="18" dur="1" fill="hold">
                                          <p:stCondLst>
                                            <p:cond delay="0"/>
                                          </p:stCondLst>
                                        </p:cTn>
                                        <p:tgtEl>
                                          <p:spTgt spid="4"/>
                                        </p:tgtEl>
                                        <p:attrNameLst>
                                          <p:attrName>style.visibility</p:attrName>
                                        </p:attrNameLst>
                                      </p:cBhvr>
                                      <p:to>
                                        <p:strVal val="visible"/>
                                      </p:to>
                                    </p:set>
                                    <p:anim calcmode="lin" valueType="num">
                                      <p:cBhvr>
                                        <p:cTn id="19" dur="2000" fill="hold"/>
                                        <p:tgtEl>
                                          <p:spTgt spid="4"/>
                                        </p:tgtEl>
                                        <p:attrNameLst>
                                          <p:attrName>ppt_w</p:attrName>
                                        </p:attrNameLst>
                                      </p:cBhvr>
                                      <p:tavLst>
                                        <p:tav tm="0">
                                          <p:val>
                                            <p:strVal val="#ppt_w*0.70"/>
                                          </p:val>
                                        </p:tav>
                                        <p:tav tm="100000">
                                          <p:val>
                                            <p:strVal val="#ppt_w"/>
                                          </p:val>
                                        </p:tav>
                                      </p:tavLst>
                                    </p:anim>
                                    <p:anim calcmode="lin" valueType="num">
                                      <p:cBhvr>
                                        <p:cTn id="20" dur="2000" fill="hold"/>
                                        <p:tgtEl>
                                          <p:spTgt spid="4"/>
                                        </p:tgtEl>
                                        <p:attrNameLst>
                                          <p:attrName>ppt_h</p:attrName>
                                        </p:attrNameLst>
                                      </p:cBhvr>
                                      <p:tavLst>
                                        <p:tav tm="0">
                                          <p:val>
                                            <p:strVal val="#ppt_h"/>
                                          </p:val>
                                        </p:tav>
                                        <p:tav tm="100000">
                                          <p:val>
                                            <p:strVal val="#ppt_h"/>
                                          </p:val>
                                        </p:tav>
                                      </p:tavLst>
                                    </p:anim>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2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anim calcmode="lin" valueType="num">
                                      <p:cBhvr>
                                        <p:cTn id="27" dur="2000" fill="hold"/>
                                        <p:tgtEl>
                                          <p:spTgt spid="9"/>
                                        </p:tgtEl>
                                        <p:attrNameLst>
                                          <p:attrName>ppt_x</p:attrName>
                                        </p:attrNameLst>
                                      </p:cBhvr>
                                      <p:tavLst>
                                        <p:tav tm="0">
                                          <p:val>
                                            <p:strVal val="#ppt_x"/>
                                          </p:val>
                                        </p:tav>
                                        <p:tav tm="100000">
                                          <p:val>
                                            <p:strVal val="#ppt_x"/>
                                          </p:val>
                                        </p:tav>
                                      </p:tavLst>
                                    </p:anim>
                                    <p:anim calcmode="lin" valueType="num">
                                      <p:cBhvr>
                                        <p:cTn id="28" dur="2000" fill="hold"/>
                                        <p:tgtEl>
                                          <p:spTgt spid="9"/>
                                        </p:tgtEl>
                                        <p:attrNameLst>
                                          <p:attrName>ppt_y</p:attrName>
                                        </p:attrNameLst>
                                      </p:cBhvr>
                                      <p:tavLst>
                                        <p:tav tm="0">
                                          <p:val>
                                            <p:strVal val="#ppt_y+.1"/>
                                          </p:val>
                                        </p:tav>
                                        <p:tav tm="100000">
                                          <p:val>
                                            <p:strVal val="#ppt_y"/>
                                          </p:val>
                                        </p:tav>
                                      </p:tavLst>
                                    </p:anim>
                                  </p:childTnLst>
                                </p:cTn>
                              </p:par>
                              <p:par>
                                <p:cTn id="29" presetID="21" presetClass="entr" presetSubtype="1" fill="hold" grpId="0" nodeType="withEffect">
                                  <p:stCondLst>
                                    <p:cond delay="2000"/>
                                  </p:stCondLst>
                                  <p:childTnLst>
                                    <p:set>
                                      <p:cBhvr>
                                        <p:cTn id="30" dur="1" fill="hold">
                                          <p:stCondLst>
                                            <p:cond delay="0"/>
                                          </p:stCondLst>
                                        </p:cTn>
                                        <p:tgtEl>
                                          <p:spTgt spid="29"/>
                                        </p:tgtEl>
                                        <p:attrNameLst>
                                          <p:attrName>style.visibility</p:attrName>
                                        </p:attrNameLst>
                                      </p:cBhvr>
                                      <p:to>
                                        <p:strVal val="visible"/>
                                      </p:to>
                                    </p:set>
                                    <p:animEffect transition="in" filter="wheel(1)">
                                      <p:cBhvr>
                                        <p:cTn id="31" dur="2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850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000"/>
                                        <p:tgtEl>
                                          <p:spTgt spid="27"/>
                                        </p:tgtEl>
                                      </p:cBhvr>
                                    </p:animEffect>
                                    <p:anim calcmode="lin" valueType="num">
                                      <p:cBhvr>
                                        <p:cTn id="37" dur="2000" fill="hold"/>
                                        <p:tgtEl>
                                          <p:spTgt spid="27"/>
                                        </p:tgtEl>
                                        <p:attrNameLst>
                                          <p:attrName>ppt_x</p:attrName>
                                        </p:attrNameLst>
                                      </p:cBhvr>
                                      <p:tavLst>
                                        <p:tav tm="0">
                                          <p:val>
                                            <p:strVal val="#ppt_x"/>
                                          </p:val>
                                        </p:tav>
                                        <p:tav tm="100000">
                                          <p:val>
                                            <p:strVal val="#ppt_x"/>
                                          </p:val>
                                        </p:tav>
                                      </p:tavLst>
                                    </p:anim>
                                    <p:anim calcmode="lin" valueType="num">
                                      <p:cBhvr>
                                        <p:cTn id="38" dur="2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75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2000"/>
                                        <p:tgtEl>
                                          <p:spTgt spid="34"/>
                                        </p:tgtEl>
                                      </p:cBhvr>
                                    </p:animEffect>
                                    <p:anim calcmode="lin" valueType="num">
                                      <p:cBhvr>
                                        <p:cTn id="44" dur="2000" fill="hold"/>
                                        <p:tgtEl>
                                          <p:spTgt spid="34"/>
                                        </p:tgtEl>
                                        <p:attrNameLst>
                                          <p:attrName>ppt_x</p:attrName>
                                        </p:attrNameLst>
                                      </p:cBhvr>
                                      <p:tavLst>
                                        <p:tav tm="0">
                                          <p:val>
                                            <p:strVal val="#ppt_x"/>
                                          </p:val>
                                        </p:tav>
                                        <p:tav tm="100000">
                                          <p:val>
                                            <p:strVal val="#ppt_x"/>
                                          </p:val>
                                        </p:tav>
                                      </p:tavLst>
                                    </p:anim>
                                    <p:anim calcmode="lin" valueType="num">
                                      <p:cBhvr>
                                        <p:cTn id="45" dur="2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12" fill="hold" nodeType="clickEffect">
                                  <p:stCondLst>
                                    <p:cond delay="350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2000" fill="hold"/>
                                        <p:tgtEl>
                                          <p:spTgt spid="5"/>
                                        </p:tgtEl>
                                        <p:attrNameLst>
                                          <p:attrName>ppt_x</p:attrName>
                                        </p:attrNameLst>
                                      </p:cBhvr>
                                      <p:tavLst>
                                        <p:tav tm="0">
                                          <p:val>
                                            <p:strVal val="0-#ppt_w/2"/>
                                          </p:val>
                                        </p:tav>
                                        <p:tav tm="100000">
                                          <p:val>
                                            <p:strVal val="#ppt_x"/>
                                          </p:val>
                                        </p:tav>
                                      </p:tavLst>
                                    </p:anim>
                                    <p:anim calcmode="lin" valueType="num">
                                      <p:cBhvr additive="base">
                                        <p:cTn id="5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1000"/>
                                  </p:stCondLst>
                                  <p:childTnLst>
                                    <p:set>
                                      <p:cBhvr>
                                        <p:cTn id="5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p:bldP spid="29" grpId="0" animBg="1"/>
      <p:bldP spid="32" grpId="0"/>
      <p:bldP spid="34"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84" t="5781" r="6060" b="29446"/>
          <a:stretch/>
        </p:blipFill>
        <p:spPr>
          <a:xfrm rot="16200000">
            <a:off x="13119664" y="100244"/>
            <a:ext cx="8953500" cy="11175537"/>
          </a:xfrm>
          <a:prstGeom prst="rect">
            <a:avLst/>
          </a:prstGeom>
        </p:spPr>
      </p:pic>
      <p:sp>
        <p:nvSpPr>
          <p:cNvPr id="8" name="Rectangle 7"/>
          <p:cNvSpPr/>
          <p:nvPr/>
        </p:nvSpPr>
        <p:spPr>
          <a:xfrm>
            <a:off x="426244" y="-122238"/>
            <a:ext cx="11201400" cy="3139321"/>
          </a:xfrm>
          <a:prstGeom prst="rect">
            <a:avLst/>
          </a:prstGeom>
        </p:spPr>
        <p:txBody>
          <a:bodyPr wrap="square">
            <a:spAutoFit/>
          </a:bodyPr>
          <a:lstStyle/>
          <a:p>
            <a:pPr algn="just"/>
            <a:r>
              <a:rPr lang="en-US" sz="3300" spc="-100" dirty="0" smtClean="0">
                <a:solidFill>
                  <a:schemeClr val="bg1"/>
                </a:solidFill>
              </a:rPr>
              <a:t>Following a meeting at Harvard University with Canada’s </a:t>
            </a:r>
            <a:r>
              <a:rPr lang="en-US" sz="3300" spc="-140" dirty="0" smtClean="0">
                <a:solidFill>
                  <a:schemeClr val="bg1"/>
                </a:solidFill>
              </a:rPr>
              <a:t>Privy Council’s Minister Marcel </a:t>
            </a:r>
            <a:r>
              <a:rPr lang="en-US" sz="3300" spc="-140" dirty="0" err="1" smtClean="0">
                <a:solidFill>
                  <a:schemeClr val="bg1"/>
                </a:solidFill>
              </a:rPr>
              <a:t>Massé</a:t>
            </a:r>
            <a:r>
              <a:rPr lang="en-US" sz="3300" spc="-140" dirty="0" smtClean="0">
                <a:solidFill>
                  <a:schemeClr val="bg1"/>
                </a:solidFill>
              </a:rPr>
              <a:t>, Alain Martin agreed </a:t>
            </a:r>
            <a:r>
              <a:rPr lang="en-US" sz="3300" spc="-60" dirty="0" smtClean="0">
                <a:solidFill>
                  <a:schemeClr val="bg1"/>
                </a:solidFill>
              </a:rPr>
              <a:t>to serve as a non-partisan pro-bono member of the Prime </a:t>
            </a:r>
            <a:r>
              <a:rPr lang="en-US" sz="3300" spc="-10" dirty="0" smtClean="0">
                <a:solidFill>
                  <a:schemeClr val="bg1"/>
                </a:solidFill>
              </a:rPr>
              <a:t>Minister’s Committee on Government Reform; and later </a:t>
            </a:r>
            <a:r>
              <a:rPr lang="en-US" sz="3300" spc="-160" dirty="0" smtClean="0">
                <a:solidFill>
                  <a:schemeClr val="bg1"/>
                </a:solidFill>
              </a:rPr>
              <a:t>the Public Service Committee. He also led pro-bono sessions </a:t>
            </a:r>
            <a:r>
              <a:rPr lang="en-US" sz="3300" spc="-100" dirty="0" smtClean="0">
                <a:solidFill>
                  <a:schemeClr val="bg1"/>
                </a:solidFill>
              </a:rPr>
              <a:t>on Building a Great Nation, unrelated to the above roles.</a:t>
            </a:r>
            <a:endParaRPr lang="en-US" sz="3300" spc="-100" dirty="0">
              <a:solidFill>
                <a:schemeClr val="bg1"/>
              </a:solidFill>
            </a:endParaRPr>
          </a:p>
        </p:txBody>
      </p:sp>
      <p:sp>
        <p:nvSpPr>
          <p:cNvPr id="5" name="Rectangle 4"/>
          <p:cNvSpPr/>
          <p:nvPr/>
        </p:nvSpPr>
        <p:spPr>
          <a:xfrm>
            <a:off x="412873" y="3344862"/>
            <a:ext cx="11214771" cy="7709803"/>
          </a:xfrm>
          <a:prstGeom prst="rect">
            <a:avLst/>
          </a:prstGeom>
        </p:spPr>
        <p:txBody>
          <a:bodyPr wrap="square">
            <a:spAutoFit/>
          </a:bodyPr>
          <a:lstStyle/>
          <a:p>
            <a:pPr algn="just"/>
            <a:r>
              <a:rPr lang="en-US" sz="3300" spc="-140" dirty="0" smtClean="0">
                <a:solidFill>
                  <a:schemeClr val="bg1"/>
                </a:solidFill>
              </a:rPr>
              <a:t>A lawyer by profession, Mr</a:t>
            </a:r>
            <a:r>
              <a:rPr lang="en-US" sz="3300" spc="-140" dirty="0">
                <a:solidFill>
                  <a:schemeClr val="bg1"/>
                </a:solidFill>
              </a:rPr>
              <a:t>. Jean </a:t>
            </a:r>
            <a:r>
              <a:rPr lang="en-US" sz="3300" spc="-140" dirty="0" smtClean="0">
                <a:solidFill>
                  <a:schemeClr val="bg1"/>
                </a:solidFill>
              </a:rPr>
              <a:t>Chrétien </a:t>
            </a:r>
            <a:r>
              <a:rPr lang="en-US" sz="3300" spc="-140" dirty="0">
                <a:solidFill>
                  <a:schemeClr val="bg1"/>
                </a:solidFill>
              </a:rPr>
              <a:t>was </a:t>
            </a:r>
            <a:r>
              <a:rPr lang="en-US" sz="3300" spc="-140" dirty="0" smtClean="0">
                <a:solidFill>
                  <a:schemeClr val="bg1"/>
                </a:solidFill>
              </a:rPr>
              <a:t>elected </a:t>
            </a:r>
            <a:r>
              <a:rPr lang="en-US" sz="3300" spc="-130" dirty="0">
                <a:solidFill>
                  <a:schemeClr val="bg1"/>
                </a:solidFill>
              </a:rPr>
              <a:t>to </a:t>
            </a:r>
            <a:r>
              <a:rPr lang="en-US" sz="3300" spc="-70" dirty="0">
                <a:solidFill>
                  <a:schemeClr val="bg1"/>
                </a:solidFill>
              </a:rPr>
              <a:t>parliament</a:t>
            </a:r>
            <a:r>
              <a:rPr lang="en-US" sz="3300" spc="-70" dirty="0" smtClean="0">
                <a:solidFill>
                  <a:schemeClr val="bg1"/>
                </a:solidFill>
              </a:rPr>
              <a:t> in 1963, </a:t>
            </a:r>
            <a:r>
              <a:rPr lang="en-US" sz="3300" spc="-70" dirty="0">
                <a:solidFill>
                  <a:schemeClr val="bg1"/>
                </a:solidFill>
              </a:rPr>
              <a:t>at the </a:t>
            </a:r>
            <a:r>
              <a:rPr lang="en-US" sz="3300" spc="-70" dirty="0" smtClean="0">
                <a:solidFill>
                  <a:schemeClr val="bg1"/>
                </a:solidFill>
              </a:rPr>
              <a:t>age of 29. From </a:t>
            </a:r>
            <a:r>
              <a:rPr lang="en-US" sz="3300" spc="-70" dirty="0">
                <a:solidFill>
                  <a:schemeClr val="bg1"/>
                </a:solidFill>
              </a:rPr>
              <a:t>1967 to </a:t>
            </a:r>
            <a:r>
              <a:rPr lang="en-US" sz="3300" spc="-70" dirty="0" smtClean="0">
                <a:solidFill>
                  <a:schemeClr val="bg1"/>
                </a:solidFill>
              </a:rPr>
              <a:t>1984, he </a:t>
            </a:r>
            <a:r>
              <a:rPr lang="en-US" sz="3300" spc="-130" dirty="0" smtClean="0">
                <a:solidFill>
                  <a:schemeClr val="bg1"/>
                </a:solidFill>
              </a:rPr>
              <a:t>served as minister </a:t>
            </a:r>
            <a:r>
              <a:rPr lang="en-US" sz="3300" spc="-80" dirty="0" smtClean="0">
                <a:solidFill>
                  <a:schemeClr val="bg1"/>
                </a:solidFill>
              </a:rPr>
              <a:t>of important </a:t>
            </a:r>
            <a:r>
              <a:rPr lang="en-US" sz="3300" spc="-80" dirty="0">
                <a:solidFill>
                  <a:schemeClr val="bg1"/>
                </a:solidFill>
              </a:rPr>
              <a:t>cabinet portfolios (Energy, </a:t>
            </a:r>
            <a:r>
              <a:rPr lang="en-US" sz="3300" spc="-230" dirty="0">
                <a:solidFill>
                  <a:schemeClr val="bg1"/>
                </a:solidFill>
              </a:rPr>
              <a:t>Mines</a:t>
            </a:r>
            <a:r>
              <a:rPr lang="en-US" sz="2900" spc="-230" dirty="0">
                <a:solidFill>
                  <a:schemeClr val="bg1"/>
                </a:solidFill>
              </a:rPr>
              <a:t> </a:t>
            </a:r>
            <a:r>
              <a:rPr lang="en-US" sz="3000" spc="-230" dirty="0">
                <a:solidFill>
                  <a:schemeClr val="bg1"/>
                </a:solidFill>
              </a:rPr>
              <a:t>&amp; </a:t>
            </a:r>
            <a:r>
              <a:rPr lang="en-US" sz="3300" spc="-230" dirty="0">
                <a:solidFill>
                  <a:schemeClr val="bg1"/>
                </a:solidFill>
              </a:rPr>
              <a:t>Resou</a:t>
            </a:r>
            <a:r>
              <a:rPr lang="en-US" sz="3300" spc="-150" dirty="0">
                <a:solidFill>
                  <a:schemeClr val="bg1"/>
                </a:solidFill>
              </a:rPr>
              <a:t>r</a:t>
            </a:r>
            <a:r>
              <a:rPr lang="en-US" sz="3300" spc="-230" dirty="0">
                <a:solidFill>
                  <a:schemeClr val="bg1"/>
                </a:solidFill>
              </a:rPr>
              <a:t>ces,</a:t>
            </a:r>
            <a:r>
              <a:rPr lang="en-US" sz="2900" spc="-230" dirty="0">
                <a:solidFill>
                  <a:schemeClr val="bg1"/>
                </a:solidFill>
              </a:rPr>
              <a:t> </a:t>
            </a:r>
            <a:r>
              <a:rPr lang="en-US" sz="3300" spc="-230" dirty="0">
                <a:solidFill>
                  <a:schemeClr val="bg1"/>
                </a:solidFill>
              </a:rPr>
              <a:t>Finance,</a:t>
            </a:r>
            <a:r>
              <a:rPr lang="en-US" sz="3000" spc="-230" dirty="0">
                <a:solidFill>
                  <a:schemeClr val="bg1"/>
                </a:solidFill>
              </a:rPr>
              <a:t> </a:t>
            </a:r>
            <a:r>
              <a:rPr lang="en-US" sz="3300" spc="-230" dirty="0">
                <a:solidFill>
                  <a:schemeClr val="bg1"/>
                </a:solidFill>
              </a:rPr>
              <a:t>Fo</a:t>
            </a:r>
            <a:r>
              <a:rPr lang="en-US" sz="3300" spc="-160" dirty="0">
                <a:solidFill>
                  <a:schemeClr val="bg1"/>
                </a:solidFill>
              </a:rPr>
              <a:t>r</a:t>
            </a:r>
            <a:r>
              <a:rPr lang="en-US" sz="3300" spc="-230" dirty="0">
                <a:solidFill>
                  <a:schemeClr val="bg1"/>
                </a:solidFill>
              </a:rPr>
              <a:t>eign</a:t>
            </a:r>
            <a:r>
              <a:rPr lang="en-US" sz="3000" spc="-230" dirty="0">
                <a:solidFill>
                  <a:schemeClr val="bg1"/>
                </a:solidFill>
              </a:rPr>
              <a:t> </a:t>
            </a:r>
            <a:r>
              <a:rPr lang="en-US" sz="3300" spc="-230" dirty="0" smtClean="0">
                <a:solidFill>
                  <a:schemeClr val="bg1"/>
                </a:solidFill>
              </a:rPr>
              <a:t>A</a:t>
            </a:r>
            <a:r>
              <a:rPr lang="en-US" sz="3300" spc="-160" dirty="0" smtClean="0">
                <a:solidFill>
                  <a:schemeClr val="bg1"/>
                </a:solidFill>
              </a:rPr>
              <a:t>ff</a:t>
            </a:r>
            <a:r>
              <a:rPr lang="en-US" sz="3300" spc="-230" dirty="0" smtClean="0">
                <a:solidFill>
                  <a:schemeClr val="bg1"/>
                </a:solidFill>
              </a:rPr>
              <a:t>airs,</a:t>
            </a:r>
            <a:r>
              <a:rPr lang="en-US" sz="3000" spc="-230" dirty="0" smtClean="0">
                <a:solidFill>
                  <a:schemeClr val="bg1"/>
                </a:solidFill>
              </a:rPr>
              <a:t> </a:t>
            </a:r>
            <a:r>
              <a:rPr lang="en-US" sz="3300" spc="-230" dirty="0" smtClean="0">
                <a:solidFill>
                  <a:schemeClr val="bg1"/>
                </a:solidFill>
              </a:rPr>
              <a:t>Indigenous</a:t>
            </a:r>
            <a:r>
              <a:rPr lang="en-US" sz="3000" spc="-230" dirty="0" smtClean="0">
                <a:solidFill>
                  <a:schemeClr val="bg1"/>
                </a:solidFill>
              </a:rPr>
              <a:t> </a:t>
            </a:r>
            <a:r>
              <a:rPr lang="en-US" sz="3300" spc="-230" dirty="0" smtClean="0">
                <a:solidFill>
                  <a:schemeClr val="bg1"/>
                </a:solidFill>
              </a:rPr>
              <a:t>A</a:t>
            </a:r>
            <a:r>
              <a:rPr lang="en-US" sz="3300" spc="-130" dirty="0" smtClean="0">
                <a:solidFill>
                  <a:schemeClr val="bg1"/>
                </a:solidFill>
              </a:rPr>
              <a:t>ff</a:t>
            </a:r>
            <a:r>
              <a:rPr lang="en-US" sz="3300" spc="-230" dirty="0" smtClean="0">
                <a:solidFill>
                  <a:schemeClr val="bg1"/>
                </a:solidFill>
              </a:rPr>
              <a:t>ai</a:t>
            </a:r>
            <a:r>
              <a:rPr lang="en-US" sz="3300" spc="-160" dirty="0" smtClean="0">
                <a:solidFill>
                  <a:schemeClr val="bg1"/>
                </a:solidFill>
              </a:rPr>
              <a:t>rs</a:t>
            </a:r>
            <a:r>
              <a:rPr lang="en-US" sz="3300" spc="-230" dirty="0">
                <a:solidFill>
                  <a:schemeClr val="bg1"/>
                </a:solidFill>
              </a:rPr>
              <a:t>, </a:t>
            </a:r>
            <a:r>
              <a:rPr lang="en-US" sz="3300" spc="-200" dirty="0">
                <a:solidFill>
                  <a:schemeClr val="bg1"/>
                </a:solidFill>
              </a:rPr>
              <a:t>Indus</a:t>
            </a:r>
            <a:r>
              <a:rPr lang="en-US" sz="3300" spc="-130" dirty="0">
                <a:solidFill>
                  <a:schemeClr val="bg1"/>
                </a:solidFill>
              </a:rPr>
              <a:t>tr</a:t>
            </a:r>
            <a:r>
              <a:rPr lang="en-US" sz="3300" spc="-200" dirty="0">
                <a:solidFill>
                  <a:schemeClr val="bg1"/>
                </a:solidFill>
              </a:rPr>
              <a:t>y, Trade &amp; Comme</a:t>
            </a:r>
            <a:r>
              <a:rPr lang="en-US" sz="3300" spc="-100" dirty="0">
                <a:solidFill>
                  <a:schemeClr val="bg1"/>
                </a:solidFill>
              </a:rPr>
              <a:t>r</a:t>
            </a:r>
            <a:r>
              <a:rPr lang="en-US" sz="3300" spc="-200" dirty="0">
                <a:solidFill>
                  <a:schemeClr val="bg1"/>
                </a:solidFill>
              </a:rPr>
              <a:t>ce, Jus</a:t>
            </a:r>
            <a:r>
              <a:rPr lang="en-US" sz="3300" spc="-110" dirty="0">
                <a:solidFill>
                  <a:schemeClr val="bg1"/>
                </a:solidFill>
              </a:rPr>
              <a:t>ti</a:t>
            </a:r>
            <a:r>
              <a:rPr lang="en-US" sz="3300" spc="-200" dirty="0">
                <a:solidFill>
                  <a:schemeClr val="bg1"/>
                </a:solidFill>
              </a:rPr>
              <a:t>ce and </a:t>
            </a:r>
            <a:r>
              <a:rPr lang="en-US" sz="3300" spc="-120" dirty="0" smtClean="0">
                <a:solidFill>
                  <a:schemeClr val="bg1"/>
                </a:solidFill>
              </a:rPr>
              <a:t>th</a:t>
            </a:r>
            <a:r>
              <a:rPr lang="en-US" sz="3300" spc="-200" dirty="0" smtClean="0">
                <a:solidFill>
                  <a:schemeClr val="bg1"/>
                </a:solidFill>
              </a:rPr>
              <a:t>e T</a:t>
            </a:r>
            <a:r>
              <a:rPr lang="en-US" sz="3300" spc="-80" dirty="0" smtClean="0">
                <a:solidFill>
                  <a:schemeClr val="bg1"/>
                </a:solidFill>
              </a:rPr>
              <a:t>r</a:t>
            </a:r>
            <a:r>
              <a:rPr lang="en-US" sz="3300" spc="-200" dirty="0" smtClean="0">
                <a:solidFill>
                  <a:schemeClr val="bg1"/>
                </a:solidFill>
              </a:rPr>
              <a:t>easury </a:t>
            </a:r>
            <a:r>
              <a:rPr lang="en-US" sz="3300" spc="-200" dirty="0">
                <a:solidFill>
                  <a:schemeClr val="bg1"/>
                </a:solidFill>
              </a:rPr>
              <a:t>Board), </a:t>
            </a:r>
            <a:r>
              <a:rPr lang="en-US" sz="3300" spc="-130" dirty="0">
                <a:solidFill>
                  <a:schemeClr val="bg1"/>
                </a:solidFill>
              </a:rPr>
              <a:t>as well as </a:t>
            </a:r>
            <a:r>
              <a:rPr lang="en-US" sz="3300" spc="-130" dirty="0" smtClean="0">
                <a:solidFill>
                  <a:schemeClr val="bg1"/>
                </a:solidFill>
              </a:rPr>
              <a:t>opposition </a:t>
            </a:r>
            <a:r>
              <a:rPr lang="en-US" sz="3300" spc="-130" dirty="0">
                <a:solidFill>
                  <a:schemeClr val="bg1"/>
                </a:solidFill>
              </a:rPr>
              <a:t>leader for three years. </a:t>
            </a:r>
            <a:r>
              <a:rPr lang="en-US" sz="3300" spc="-130" dirty="0" smtClean="0">
                <a:solidFill>
                  <a:schemeClr val="bg1"/>
                </a:solidFill>
              </a:rPr>
              <a:t>As a minister of Justice, he </a:t>
            </a:r>
            <a:r>
              <a:rPr lang="en-US" sz="3300" spc="-130" dirty="0">
                <a:solidFill>
                  <a:schemeClr val="bg1"/>
                </a:solidFill>
              </a:rPr>
              <a:t>played a </a:t>
            </a:r>
            <a:r>
              <a:rPr lang="en-US" sz="3300" spc="-130" dirty="0" smtClean="0">
                <a:solidFill>
                  <a:schemeClr val="bg1"/>
                </a:solidFill>
              </a:rPr>
              <a:t>crucial and historic role in repatriating </a:t>
            </a:r>
            <a:r>
              <a:rPr lang="en-US" sz="3300" spc="-80" dirty="0" smtClean="0">
                <a:solidFill>
                  <a:schemeClr val="bg1"/>
                </a:solidFill>
              </a:rPr>
              <a:t>and modernizing the Canadian Constitution, including the creation </a:t>
            </a:r>
            <a:r>
              <a:rPr lang="en-US" sz="3300" spc="-80" dirty="0">
                <a:solidFill>
                  <a:schemeClr val="bg1"/>
                </a:solidFill>
              </a:rPr>
              <a:t>of  </a:t>
            </a:r>
            <a:r>
              <a:rPr lang="en-US" sz="3300" spc="-80" dirty="0" smtClean="0">
                <a:solidFill>
                  <a:schemeClr val="bg1"/>
                </a:solidFill>
              </a:rPr>
              <a:t>the Charter </a:t>
            </a:r>
            <a:r>
              <a:rPr lang="en-US" sz="3300" spc="-80" dirty="0">
                <a:solidFill>
                  <a:schemeClr val="bg1"/>
                </a:solidFill>
              </a:rPr>
              <a:t>of Rights and Freedoms.</a:t>
            </a:r>
          </a:p>
          <a:p>
            <a:pPr algn="just"/>
            <a:endParaRPr lang="en-US" sz="3300" spc="-80" dirty="0" smtClean="0">
              <a:solidFill>
                <a:schemeClr val="bg1"/>
              </a:solidFill>
            </a:endParaRPr>
          </a:p>
          <a:p>
            <a:pPr algn="just"/>
            <a:r>
              <a:rPr lang="en-US" sz="3300" spc="-180" dirty="0" smtClean="0">
                <a:solidFill>
                  <a:schemeClr val="bg1"/>
                </a:solidFill>
              </a:rPr>
              <a:t>Known as a pragmatic, caring and experienced public-service </a:t>
            </a:r>
            <a:r>
              <a:rPr lang="en-US" sz="3300" spc="-110" dirty="0" smtClean="0">
                <a:solidFill>
                  <a:schemeClr val="bg1"/>
                </a:solidFill>
              </a:rPr>
              <a:t>leader, Prime Minister Jean Chrétien (1993-2003) won three </a:t>
            </a:r>
            <a:r>
              <a:rPr lang="en-US" sz="3300" spc="-130" dirty="0" smtClean="0">
                <a:solidFill>
                  <a:schemeClr val="bg1"/>
                </a:solidFill>
              </a:rPr>
              <a:t>elections with a </a:t>
            </a:r>
            <a:r>
              <a:rPr lang="en-US" sz="3300" spc="-130" dirty="0">
                <a:solidFill>
                  <a:schemeClr val="bg1"/>
                </a:solidFill>
              </a:rPr>
              <a:t>parliamentary </a:t>
            </a:r>
            <a:r>
              <a:rPr lang="en-US" sz="3300" spc="-130" dirty="0" smtClean="0">
                <a:solidFill>
                  <a:schemeClr val="bg1"/>
                </a:solidFill>
              </a:rPr>
              <a:t>majority. His team </a:t>
            </a:r>
            <a:r>
              <a:rPr lang="en-US" sz="3300" spc="-130" dirty="0">
                <a:solidFill>
                  <a:schemeClr val="bg1"/>
                </a:solidFill>
              </a:rPr>
              <a:t>restored </a:t>
            </a:r>
            <a:r>
              <a:rPr lang="en-US" sz="3300" spc="-30" dirty="0">
                <a:solidFill>
                  <a:schemeClr val="bg1"/>
                </a:solidFill>
              </a:rPr>
              <a:t>fiscal discipline while pursuing responsible </a:t>
            </a:r>
            <a:r>
              <a:rPr lang="en-US" sz="3300" spc="-30" dirty="0" smtClean="0">
                <a:solidFill>
                  <a:schemeClr val="bg1"/>
                </a:solidFill>
              </a:rPr>
              <a:t>progressive </a:t>
            </a:r>
            <a:r>
              <a:rPr lang="en-US" sz="3300" spc="-60" dirty="0" smtClean="0">
                <a:solidFill>
                  <a:schemeClr val="bg1"/>
                </a:solidFill>
              </a:rPr>
              <a:t>policies; turning </a:t>
            </a:r>
            <a:r>
              <a:rPr lang="en-US" sz="3300" spc="-60" dirty="0">
                <a:solidFill>
                  <a:schemeClr val="bg1"/>
                </a:solidFill>
              </a:rPr>
              <a:t>alarming </a:t>
            </a:r>
            <a:r>
              <a:rPr lang="en-US" sz="3300" spc="-60" dirty="0" smtClean="0">
                <a:solidFill>
                  <a:schemeClr val="bg1"/>
                </a:solidFill>
              </a:rPr>
              <a:t>deficits into modest surpluses.</a:t>
            </a:r>
            <a:endParaRPr lang="en-US" sz="3300" spc="-60" dirty="0">
              <a:solidFill>
                <a:schemeClr val="bg1"/>
              </a:solidFill>
            </a:endParaRPr>
          </a:p>
        </p:txBody>
      </p:sp>
      <p:sp>
        <p:nvSpPr>
          <p:cNvPr id="9" name="Rectangle 8"/>
          <p:cNvSpPr/>
          <p:nvPr/>
        </p:nvSpPr>
        <p:spPr>
          <a:xfrm>
            <a:off x="13418344" y="11383962"/>
            <a:ext cx="9217010" cy="369332"/>
          </a:xfrm>
          <a:prstGeom prst="rect">
            <a:avLst/>
          </a:prstGeom>
        </p:spPr>
        <p:txBody>
          <a:bodyPr wrap="none">
            <a:spAutoFit/>
          </a:bodyPr>
          <a:lstStyle/>
          <a:p>
            <a:r>
              <a:rPr lang="en-US" dirty="0">
                <a:solidFill>
                  <a:schemeClr val="bg1"/>
                </a:solidFill>
              </a:rPr>
              <a:t>Harnessing the Power of Caring, </a:t>
            </a:r>
            <a:r>
              <a:rPr lang="en-US" dirty="0" err="1">
                <a:solidFill>
                  <a:schemeClr val="bg1"/>
                </a:solidFill>
              </a:rPr>
              <a:t>sm</a:t>
            </a:r>
            <a:r>
              <a:rPr lang="en-US" dirty="0">
                <a:solidFill>
                  <a:schemeClr val="bg1"/>
                </a:solidFill>
              </a:rPr>
              <a:t> for the Federalism and Global Alliances over </a:t>
            </a:r>
            <a:r>
              <a:rPr lang="en-US" dirty="0" smtClean="0">
                <a:solidFill>
                  <a:schemeClr val="bg1"/>
                </a:solidFill>
              </a:rPr>
              <a:t>I</a:t>
            </a:r>
            <a:endParaRPr lang="en-US" dirty="0">
              <a:solidFill>
                <a:schemeClr val="bg1"/>
              </a:solidFill>
            </a:endParaRPr>
          </a:p>
        </p:txBody>
      </p:sp>
    </p:spTree>
    <p:extLst>
      <p:ext uri="{BB962C8B-B14F-4D97-AF65-F5344CB8AC3E}">
        <p14:creationId xmlns:p14="http://schemas.microsoft.com/office/powerpoint/2010/main" val="37014733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3"/>
          <p:cNvSpPr>
            <a:spLocks noChangeArrowheads="1"/>
          </p:cNvSpPr>
          <p:nvPr/>
        </p:nvSpPr>
        <p:spPr bwMode="auto">
          <a:xfrm>
            <a:off x="0" y="1173292"/>
            <a:ext cx="23407689" cy="833376"/>
          </a:xfrm>
          <a:prstGeom prst="rect">
            <a:avLst/>
          </a:prstGeom>
          <a:noFill/>
          <a:ln w="0">
            <a:noFill/>
            <a:miter lim="800000"/>
            <a:headEnd/>
            <a:tailEnd/>
          </a:ln>
          <a:effectLst/>
        </p:spPr>
        <p:txBody>
          <a:bodyPr wrap="square" lIns="154764" tIns="77378" rIns="154764" bIns="77378">
            <a:spAutoFit/>
          </a:bodyPr>
          <a:lstStyle/>
          <a:p>
            <a:pPr algn="ctr">
              <a:defRPr/>
            </a:pPr>
            <a:r>
              <a:rPr lang="en-US" sz="4400" dirty="0">
                <a:latin typeface="Arial Black" panose="020B0A04020102020204" pitchFamily="34" charset="0"/>
              </a:rPr>
              <a:t>T</a:t>
            </a:r>
            <a:r>
              <a:rPr lang="en-US" sz="4400" dirty="0" smtClean="0">
                <a:latin typeface="Arial Black" panose="020B0A04020102020204" pitchFamily="34" charset="0"/>
              </a:rPr>
              <a:t>he Journey Toward </a:t>
            </a:r>
            <a:r>
              <a:rPr lang="en-US" sz="4400" dirty="0">
                <a:latin typeface="Arial Black" panose="020B0A04020102020204" pitchFamily="34" charset="0"/>
              </a:rPr>
              <a:t>a </a:t>
            </a:r>
            <a:r>
              <a:rPr lang="en-US" sz="4400" dirty="0" smtClean="0">
                <a:latin typeface="Arial Black" panose="020B0A04020102020204" pitchFamily="34" charset="0"/>
              </a:rPr>
              <a:t>Socioeconomically</a:t>
            </a:r>
            <a:r>
              <a:rPr lang="en-US" sz="4400" b="0" baseline="30000" dirty="0" smtClean="0">
                <a:latin typeface="Arial Black" panose="020B0A04020102020204" pitchFamily="34" charset="0"/>
              </a:rPr>
              <a:t> </a:t>
            </a:r>
            <a:r>
              <a:rPr lang="en-US" sz="4400" dirty="0" smtClean="0">
                <a:latin typeface="Arial Black" panose="020B0A04020102020204" pitchFamily="34" charset="0"/>
              </a:rPr>
              <a:t>Vibrant Nation</a:t>
            </a:r>
            <a:endParaRPr lang="en-US" sz="4400" b="0" baseline="30000" dirty="0">
              <a:latin typeface="Arial Black" panose="020B0A04020102020204" pitchFamily="34" charset="0"/>
            </a:endParaRPr>
          </a:p>
        </p:txBody>
      </p:sp>
      <p:sp>
        <p:nvSpPr>
          <p:cNvPr id="27" name="Rectangle 2"/>
          <p:cNvSpPr txBox="1">
            <a:spLocks noChangeArrowheads="1"/>
          </p:cNvSpPr>
          <p:nvPr/>
        </p:nvSpPr>
        <p:spPr>
          <a:xfrm>
            <a:off x="0" y="487362"/>
            <a:ext cx="23407689" cy="76200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20000"/>
              </a:lnSpc>
              <a:defRPr/>
            </a:pPr>
            <a:r>
              <a:rPr lang="en-US" sz="3727" dirty="0" smtClean="0">
                <a:solidFill>
                  <a:schemeClr val="tx1">
                    <a:lumMod val="50000"/>
                  </a:schemeClr>
                </a:solidFill>
                <a:latin typeface="Arial Black" panose="020B0A04020102020204" pitchFamily="34" charset="0"/>
                <a:cs typeface="Times New Roman" pitchFamily="18" charset="0"/>
              </a:rPr>
              <a:t>Harvard </a:t>
            </a:r>
            <a:r>
              <a:rPr lang="en-US" sz="3727" dirty="0">
                <a:solidFill>
                  <a:schemeClr val="tx1">
                    <a:lumMod val="50000"/>
                  </a:schemeClr>
                </a:solidFill>
                <a:latin typeface="Arial Black" panose="020B0A04020102020204" pitchFamily="34" charset="0"/>
                <a:cs typeface="Times New Roman" pitchFamily="18" charset="0"/>
              </a:rPr>
              <a:t>University Global System</a:t>
            </a:r>
            <a:r>
              <a:rPr lang="en-US" sz="3727" dirty="0" smtClean="0">
                <a:solidFill>
                  <a:schemeClr val="tx1">
                    <a:lumMod val="50000"/>
                  </a:schemeClr>
                </a:solidFill>
                <a:latin typeface="Arial Black" panose="020B0A04020102020204" pitchFamily="34" charset="0"/>
                <a:cs typeface="Times New Roman" pitchFamily="18" charset="0"/>
              </a:rPr>
              <a:t>™ (HUGS)</a:t>
            </a:r>
            <a:endParaRPr lang="en-US" sz="3727" dirty="0">
              <a:solidFill>
                <a:schemeClr val="tx1">
                  <a:lumMod val="50000"/>
                </a:schemeClr>
              </a:solidFill>
              <a:latin typeface="Arial Black" panose="020B0A04020102020204" pitchFamily="34" charset="0"/>
            </a:endParaRPr>
          </a:p>
        </p:txBody>
      </p:sp>
      <p:grpSp>
        <p:nvGrpSpPr>
          <p:cNvPr id="3" name="Group 2"/>
          <p:cNvGrpSpPr/>
          <p:nvPr/>
        </p:nvGrpSpPr>
        <p:grpSpPr>
          <a:xfrm>
            <a:off x="180361" y="11662435"/>
            <a:ext cx="1236483" cy="1321727"/>
            <a:chOff x="108250" y="11752302"/>
            <a:chExt cx="1236483" cy="1321727"/>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9" name="Rectangle 18"/>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grpSp>
        <p:nvGrpSpPr>
          <p:cNvPr id="10" name="Group 9"/>
          <p:cNvGrpSpPr/>
          <p:nvPr/>
        </p:nvGrpSpPr>
        <p:grpSpPr>
          <a:xfrm>
            <a:off x="10471287" y="1820862"/>
            <a:ext cx="12510155" cy="7351712"/>
            <a:chOff x="10242687" y="2203450"/>
            <a:chExt cx="12510155" cy="7351712"/>
          </a:xfrm>
        </p:grpSpPr>
        <p:grpSp>
          <p:nvGrpSpPr>
            <p:cNvPr id="8" name="Group 7"/>
            <p:cNvGrpSpPr/>
            <p:nvPr/>
          </p:nvGrpSpPr>
          <p:grpSpPr>
            <a:xfrm>
              <a:off x="10242687" y="2643476"/>
              <a:ext cx="12510155" cy="6911686"/>
              <a:chOff x="10242687" y="2643476"/>
              <a:chExt cx="12510155" cy="6911686"/>
            </a:xfrm>
          </p:grpSpPr>
          <p:grpSp>
            <p:nvGrpSpPr>
              <p:cNvPr id="5" name="Group 4"/>
              <p:cNvGrpSpPr/>
              <p:nvPr/>
            </p:nvGrpSpPr>
            <p:grpSpPr>
              <a:xfrm>
                <a:off x="10244956" y="9160059"/>
                <a:ext cx="12507886" cy="395103"/>
                <a:chOff x="10202622" y="9608184"/>
                <a:chExt cx="12485064" cy="395103"/>
              </a:xfrm>
            </p:grpSpPr>
            <p:sp>
              <p:nvSpPr>
                <p:cNvPr id="25" name="Rectangle 24"/>
                <p:cNvSpPr/>
                <p:nvPr/>
              </p:nvSpPr>
              <p:spPr>
                <a:xfrm>
                  <a:off x="10202622" y="9608184"/>
                  <a:ext cx="12388979" cy="347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108414" y="9633955"/>
                  <a:ext cx="6579272" cy="369332"/>
                </a:xfrm>
                <a:prstGeom prst="rect">
                  <a:avLst/>
                </a:prstGeom>
              </p:spPr>
              <p:txBody>
                <a:bodyPr wrap="square">
                  <a:spAutoFit/>
                </a:bodyPr>
                <a:lstStyle/>
                <a:p>
                  <a:pPr algn="ctr"/>
                  <a:r>
                    <a:rPr lang="en-US" spc="-50" dirty="0" smtClean="0">
                      <a:cs typeface="Arial" panose="020B0604020202020204" pitchFamily="34" charset="0"/>
                    </a:rPr>
                    <a:t>Cropped Photo. </a:t>
                  </a:r>
                  <a:r>
                    <a:rPr lang="en-US" spc="-50" dirty="0">
                      <a:cs typeface="Arial" panose="020B0604020202020204" pitchFamily="34" charset="0"/>
                    </a:rPr>
                    <a:t>©</a:t>
                  </a:r>
                  <a:r>
                    <a:rPr lang="en-US" spc="-50" baseline="-25000" dirty="0" smtClean="0">
                      <a:cs typeface="Arial" panose="020B0604020202020204" pitchFamily="34" charset="0"/>
                    </a:rPr>
                    <a:t> </a:t>
                  </a:r>
                  <a:r>
                    <a:rPr lang="en-US" spc="-50" dirty="0" smtClean="0">
                      <a:cs typeface="Arial" panose="020B0604020202020204" pitchFamily="34" charset="0"/>
                    </a:rPr>
                    <a:t>Jean-Marc </a:t>
                  </a:r>
                  <a:r>
                    <a:rPr lang="en-US" spc="-50" dirty="0" err="1" smtClean="0">
                      <a:cs typeface="Arial" panose="020B0604020202020204" pitchFamily="34" charset="0"/>
                    </a:rPr>
                    <a:t>Carisse</a:t>
                  </a:r>
                  <a:r>
                    <a:rPr lang="en-US" spc="-50" dirty="0" smtClean="0">
                      <a:cs typeface="Arial" panose="020B0604020202020204" pitchFamily="34" charset="0"/>
                    </a:rPr>
                    <a:t>. www.carissephoto.com</a:t>
                  </a:r>
                  <a:endParaRPr lang="en-US" spc="-50" dirty="0">
                    <a:cs typeface="Arial" panose="020B0604020202020204" pitchFamily="34" charset="0"/>
                  </a:endParaRPr>
                </a:p>
              </p:txBody>
            </p:sp>
          </p:grpSp>
          <p:pic>
            <p:nvPicPr>
              <p:cNvPr id="30" name="Picture 29"/>
              <p:cNvPicPr>
                <a:picLocks noChangeAspect="1"/>
              </p:cNvPicPr>
              <p:nvPr/>
            </p:nvPicPr>
            <p:blipFill rotWithShape="1">
              <a:blip r:embed="rId5" cstate="print">
                <a:lum bright="8000"/>
                <a:extLst>
                  <a:ext uri="{28A0092B-C50C-407E-A947-70E740481C1C}">
                    <a14:useLocalDpi xmlns:a14="http://schemas.microsoft.com/office/drawing/2010/main" val="0"/>
                  </a:ext>
                </a:extLst>
              </a:blip>
              <a:srcRect l="2686" b="26332"/>
              <a:stretch/>
            </p:blipFill>
            <p:spPr>
              <a:xfrm>
                <a:off x="10242687" y="2643476"/>
                <a:ext cx="12411178" cy="6530686"/>
              </a:xfrm>
              <a:prstGeom prst="rect">
                <a:avLst/>
              </a:prstGeom>
              <a:gradFill>
                <a:gsLst>
                  <a:gs pos="100000">
                    <a:srgbClr val="6F492C"/>
                  </a:gs>
                  <a:gs pos="68000">
                    <a:srgbClr val="4C3B29"/>
                  </a:gs>
                </a:gsLst>
                <a:lin ang="5400000" scaled="1"/>
              </a:gradFill>
            </p:spPr>
          </p:pic>
        </p:grpSp>
        <p:sp>
          <p:nvSpPr>
            <p:cNvPr id="9" name="Isosceles Triangle 8"/>
            <p:cNvSpPr/>
            <p:nvPr/>
          </p:nvSpPr>
          <p:spPr>
            <a:xfrm rot="20700000">
              <a:off x="17022412" y="2203450"/>
              <a:ext cx="4804476" cy="1042548"/>
            </a:xfrm>
            <a:prstGeom prst="triangle">
              <a:avLst>
                <a:gd name="adj" fmla="val 4346"/>
              </a:avLst>
            </a:prstGeom>
            <a:gradFill>
              <a:gsLst>
                <a:gs pos="100000">
                  <a:srgbClr val="7D5A32"/>
                </a:gs>
                <a:gs pos="5000">
                  <a:srgbClr val="523D2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249517" y="2640827"/>
              <a:ext cx="7063822" cy="2011433"/>
            </a:xfrm>
            <a:prstGeom prst="rect">
              <a:avLst/>
            </a:prstGeom>
            <a:gradFill>
              <a:gsLst>
                <a:gs pos="100000">
                  <a:srgbClr val="845F33"/>
                </a:gs>
                <a:gs pos="6000">
                  <a:srgbClr val="4D3A2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Rectangle 20"/>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a:t> </a:t>
            </a:r>
            <a:r>
              <a:rPr lang="en-US" sz="2372" dirty="0">
                <a:solidFill>
                  <a:prstClr val="white"/>
                </a:solidFill>
                <a:ea typeface="Calibri" panose="020F0502020204030204" pitchFamily="34" charset="0"/>
                <a:cs typeface="Arial" panose="020B0604020202020204" pitchFamily="34" charset="0"/>
              </a:rPr>
              <a:t>© Alain Paul Martin, 2023. All rights reserved</a:t>
            </a:r>
            <a:endParaRPr lang="en-US" sz="2372" dirty="0"/>
          </a:p>
        </p:txBody>
      </p:sp>
      <p:sp>
        <p:nvSpPr>
          <p:cNvPr id="22" name="Rectangle 21"/>
          <p:cNvSpPr/>
          <p:nvPr/>
        </p:nvSpPr>
        <p:spPr>
          <a:xfrm>
            <a:off x="10471287" y="9364662"/>
            <a:ext cx="12662557" cy="3043910"/>
          </a:xfrm>
          <a:prstGeom prst="rect">
            <a:avLst/>
          </a:prstGeom>
        </p:spPr>
        <p:txBody>
          <a:bodyPr wrap="square">
            <a:spAutoFit/>
          </a:bodyPr>
          <a:lstStyle/>
          <a:p>
            <a:pPr algn="just"/>
            <a:r>
              <a:rPr lang="en-US" sz="2800" spc="-20" dirty="0" smtClean="0">
                <a:cs typeface="Arial" panose="020B0604020202020204" pitchFamily="34" charset="0"/>
              </a:rPr>
              <a:t>Assisted by Prime Minister Jean Chrétien during an address on “Building</a:t>
            </a:r>
            <a:r>
              <a:rPr lang="en-US" sz="2800" spc="-120" dirty="0" smtClean="0">
                <a:cs typeface="Arial" panose="020B0604020202020204" pitchFamily="34" charset="0"/>
              </a:rPr>
              <a:t/>
            </a:r>
            <a:br>
              <a:rPr lang="en-US" sz="2800" spc="-120" dirty="0" smtClean="0">
                <a:cs typeface="Arial" panose="020B0604020202020204" pitchFamily="34" charset="0"/>
              </a:rPr>
            </a:br>
            <a:r>
              <a:rPr lang="en-US" sz="2800" spc="-120" dirty="0" smtClean="0">
                <a:cs typeface="Arial" panose="020B0604020202020204" pitchFamily="34" charset="0"/>
              </a:rPr>
              <a:t>a Great Nation” to Liberal members of Parliament, Alain Paul Martin describes </a:t>
            </a:r>
            <a:r>
              <a:rPr lang="en-US" sz="2800" spc="-150" dirty="0" smtClean="0">
                <a:cs typeface="Arial" panose="020B0604020202020204" pitchFamily="34" charset="0"/>
              </a:rPr>
              <a:t>Harvard University </a:t>
            </a:r>
            <a:r>
              <a:rPr lang="en-US" sz="2800" spc="-150" dirty="0">
                <a:cs typeface="Arial" panose="020B0604020202020204" pitchFamily="34" charset="0"/>
              </a:rPr>
              <a:t>Global </a:t>
            </a:r>
            <a:r>
              <a:rPr lang="fr-CA" sz="2800" spc="-150" dirty="0">
                <a:cs typeface="Arial" panose="020B0604020202020204" pitchFamily="34" charset="0"/>
              </a:rPr>
              <a:t>S</a:t>
            </a:r>
            <a:r>
              <a:rPr lang="en-US" sz="2800" spc="-150" dirty="0" err="1">
                <a:cs typeface="Arial" panose="020B0604020202020204" pitchFamily="34" charset="0"/>
              </a:rPr>
              <a:t>ystem</a:t>
            </a:r>
            <a:r>
              <a:rPr lang="en-US" sz="2800" spc="-150" dirty="0">
                <a:cs typeface="Arial" panose="020B0604020202020204" pitchFamily="34" charset="0"/>
              </a:rPr>
              <a:t>™’s instruments </a:t>
            </a:r>
            <a:r>
              <a:rPr lang="en-US" sz="2800" spc="-150" dirty="0" smtClean="0">
                <a:cs typeface="Arial" panose="020B0604020202020204" pitchFamily="34" charset="0"/>
              </a:rPr>
              <a:t>used to support </a:t>
            </a:r>
            <a:r>
              <a:rPr lang="en-US" sz="2800" spc="-150" dirty="0">
                <a:cs typeface="Arial" panose="020B0604020202020204" pitchFamily="34" charset="0"/>
              </a:rPr>
              <a:t>policy making </a:t>
            </a:r>
            <a:r>
              <a:rPr lang="en-US" sz="2800" spc="-130" dirty="0" smtClean="0">
                <a:cs typeface="Arial" panose="020B0604020202020204" pitchFamily="34" charset="0"/>
              </a:rPr>
              <a:t>and innovation </a:t>
            </a:r>
            <a:r>
              <a:rPr lang="en-US" sz="2800" spc="-60" dirty="0" smtClean="0">
                <a:cs typeface="Arial" panose="020B0604020202020204" pitchFamily="34" charset="0"/>
              </a:rPr>
              <a:t>in a caring nation, early during </a:t>
            </a:r>
            <a:r>
              <a:rPr lang="en-US" sz="2800" spc="-60" dirty="0">
                <a:cs typeface="Arial" panose="020B0604020202020204" pitchFamily="34" charset="0"/>
              </a:rPr>
              <a:t>the incubation of national </a:t>
            </a:r>
            <a:r>
              <a:rPr lang="en-US" sz="2800" spc="-60" dirty="0" smtClean="0">
                <a:cs typeface="Arial" panose="020B0604020202020204" pitchFamily="34" charset="0"/>
              </a:rPr>
              <a:t>and geopolitical </a:t>
            </a:r>
            <a:r>
              <a:rPr lang="en-US" sz="2800" spc="-60" dirty="0">
                <a:cs typeface="Arial" panose="020B0604020202020204" pitchFamily="34" charset="0"/>
              </a:rPr>
              <a:t>issues</a:t>
            </a:r>
            <a:r>
              <a:rPr lang="en-US" sz="2590" spc="-60" dirty="0">
                <a:cs typeface="Arial" panose="020B0604020202020204" pitchFamily="34" charset="0"/>
              </a:rPr>
              <a:t>. </a:t>
            </a:r>
            <a:r>
              <a:rPr lang="en-US" sz="2590" spc="-60" dirty="0" smtClean="0">
                <a:cs typeface="Arial" panose="020B0604020202020204" pitchFamily="34" charset="0"/>
              </a:rPr>
              <a:t>Here, the focus was on critical-mass formation. This pro-bono session was requested by the Liberal Caucus. As non-partisan, Mr. Martin delivered other sessions to parliamentarians and business leaders, across North America. </a:t>
            </a:r>
            <a:endParaRPr lang="en-US" sz="2590" spc="-60" dirty="0">
              <a:cs typeface="Arial" panose="020B0604020202020204" pitchFamily="34" charset="0"/>
            </a:endParaRPr>
          </a:p>
        </p:txBody>
      </p:sp>
      <p:sp>
        <p:nvSpPr>
          <p:cNvPr id="24" name="Rectangle 23"/>
          <p:cNvSpPr/>
          <p:nvPr/>
        </p:nvSpPr>
        <p:spPr>
          <a:xfrm>
            <a:off x="537618" y="3992562"/>
            <a:ext cx="9504000" cy="2062103"/>
          </a:xfrm>
          <a:prstGeom prst="rect">
            <a:avLst/>
          </a:prstGeom>
        </p:spPr>
        <p:txBody>
          <a:bodyPr wrap="square">
            <a:spAutoFit/>
          </a:bodyPr>
          <a:lstStyle/>
          <a:p>
            <a:pPr algn="just"/>
            <a:r>
              <a:rPr lang="en-US" sz="3200" spc="-130" dirty="0">
                <a:cs typeface="Arial" panose="020B0604020202020204" pitchFamily="34" charset="0"/>
              </a:rPr>
              <a:t>N</a:t>
            </a:r>
            <a:r>
              <a:rPr lang="en-US" sz="3200" spc="-130" dirty="0" smtClean="0">
                <a:cs typeface="Arial" panose="020B0604020202020204" pitchFamily="34" charset="0"/>
              </a:rPr>
              <a:t>o panacea exists; but, the precursor jurisdictions with a culture of </a:t>
            </a:r>
            <a:r>
              <a:rPr lang="en-US" sz="3200" spc="-130" dirty="0">
                <a:cs typeface="Arial" panose="020B0604020202020204" pitchFamily="34" charset="0"/>
              </a:rPr>
              <a:t>power </a:t>
            </a:r>
            <a:r>
              <a:rPr lang="en-US" sz="3200" spc="-130" dirty="0" smtClean="0">
                <a:cs typeface="Arial" panose="020B0604020202020204" pitchFamily="34" charset="0"/>
              </a:rPr>
              <a:t>sharing, </a:t>
            </a:r>
            <a:r>
              <a:rPr lang="en-US" sz="3200" spc="-130" dirty="0">
                <a:cs typeface="Arial" panose="020B0604020202020204" pitchFamily="34" charset="0"/>
              </a:rPr>
              <a:t>consensus </a:t>
            </a:r>
            <a:r>
              <a:rPr lang="en-US" sz="3200" spc="-130" dirty="0" smtClean="0">
                <a:cs typeface="Arial" panose="020B0604020202020204" pitchFamily="34" charset="0"/>
              </a:rPr>
              <a:t>building, collaboration, </a:t>
            </a:r>
            <a:r>
              <a:rPr lang="en-US" sz="3200" spc="-100" dirty="0" smtClean="0">
                <a:cs typeface="Arial" panose="020B0604020202020204" pitchFamily="34" charset="0"/>
              </a:rPr>
              <a:t>community-wide participation, </a:t>
            </a:r>
            <a:r>
              <a:rPr lang="en-US" sz="3200" spc="-130" dirty="0" smtClean="0">
                <a:cs typeface="Arial" panose="020B0604020202020204" pitchFamily="34" charset="0"/>
              </a:rPr>
              <a:t>caring </a:t>
            </a:r>
            <a:r>
              <a:rPr lang="en-US" sz="3200" spc="-160" dirty="0" smtClean="0">
                <a:cs typeface="Arial" panose="020B0604020202020204" pitchFamily="34" charset="0"/>
              </a:rPr>
              <a:t>and responsible team leadership tend to lead the rest. </a:t>
            </a:r>
            <a:endParaRPr lang="en-US" sz="3200" spc="-160" dirty="0">
              <a:cs typeface="Arial" panose="020B0604020202020204" pitchFamily="34" charset="0"/>
            </a:endParaRPr>
          </a:p>
        </p:txBody>
      </p:sp>
      <p:sp>
        <p:nvSpPr>
          <p:cNvPr id="23" name="Rectangle 22"/>
          <p:cNvSpPr/>
          <p:nvPr/>
        </p:nvSpPr>
        <p:spPr>
          <a:xfrm>
            <a:off x="536400" y="2125662"/>
            <a:ext cx="9505218" cy="1538883"/>
          </a:xfrm>
          <a:prstGeom prst="rect">
            <a:avLst/>
          </a:prstGeom>
        </p:spPr>
        <p:txBody>
          <a:bodyPr wrap="square">
            <a:spAutoFit/>
          </a:bodyPr>
          <a:lstStyle/>
          <a:p>
            <a:pPr algn="just"/>
            <a:r>
              <a:rPr lang="en-US" sz="3150" spc="-70" dirty="0" smtClean="0">
                <a:cs typeface="Arial" panose="020B0604020202020204" pitchFamily="34" charset="0"/>
              </a:rPr>
              <a:t>“Building an inclusive, just, diverse, innovative </a:t>
            </a:r>
            <a:r>
              <a:rPr lang="en-US" sz="3100" spc="-70" dirty="0" smtClean="0">
                <a:cs typeface="Arial" panose="020B0604020202020204" pitchFamily="34" charset="0"/>
              </a:rPr>
              <a:t>and </a:t>
            </a:r>
            <a:r>
              <a:rPr lang="en-US" sz="3100" spc="-100" dirty="0">
                <a:cs typeface="Arial" panose="020B0604020202020204" pitchFamily="34" charset="0"/>
              </a:rPr>
              <a:t>economically </a:t>
            </a:r>
            <a:r>
              <a:rPr lang="en-US" sz="3100" spc="-100" dirty="0" smtClean="0">
                <a:cs typeface="Arial" panose="020B0604020202020204" pitchFamily="34" charset="0"/>
              </a:rPr>
              <a:t>vibrant nation is more challenging than </a:t>
            </a:r>
            <a:r>
              <a:rPr lang="en-US" sz="3150" spc="-120" dirty="0" smtClean="0">
                <a:cs typeface="Arial" panose="020B0604020202020204" pitchFamily="34" charset="0"/>
              </a:rPr>
              <a:t>ever, even in countries where democracy flourishes.</a:t>
            </a:r>
            <a:endParaRPr lang="en-US" sz="3150" spc="-120" dirty="0">
              <a:cs typeface="Arial" panose="020B0604020202020204" pitchFamily="34" charset="0"/>
            </a:endParaRPr>
          </a:p>
        </p:txBody>
      </p:sp>
      <p:sp>
        <p:nvSpPr>
          <p:cNvPr id="29" name="Rectangle 28"/>
          <p:cNvSpPr/>
          <p:nvPr/>
        </p:nvSpPr>
        <p:spPr>
          <a:xfrm>
            <a:off x="537618" y="6316662"/>
            <a:ext cx="9504000" cy="4031873"/>
          </a:xfrm>
          <a:prstGeom prst="rect">
            <a:avLst/>
          </a:prstGeom>
        </p:spPr>
        <p:txBody>
          <a:bodyPr wrap="square">
            <a:spAutoFit/>
          </a:bodyPr>
          <a:lstStyle/>
          <a:p>
            <a:pPr algn="just"/>
            <a:r>
              <a:rPr lang="en-US" sz="3200" spc="-80" dirty="0" smtClean="0">
                <a:cs typeface="Arial" panose="020B0604020202020204" pitchFamily="34" charset="0"/>
              </a:rPr>
              <a:t>These leaders excel when they cultivate and retain co</a:t>
            </a:r>
            <a:r>
              <a:rPr lang="en-US" sz="3200" dirty="0" smtClean="0"/>
              <a:t>‑</a:t>
            </a:r>
            <a:r>
              <a:rPr lang="en-US" sz="3200" spc="-80" dirty="0" smtClean="0">
                <a:cs typeface="Arial" panose="020B0604020202020204" pitchFamily="34" charset="0"/>
              </a:rPr>
              <a:t>elevating teams, characterized by competence, </a:t>
            </a:r>
            <a:r>
              <a:rPr lang="en-US" sz="3200" spc="-130" dirty="0" smtClean="0">
                <a:cs typeface="Arial" panose="020B0604020202020204" pitchFamily="34" charset="0"/>
              </a:rPr>
              <a:t>lifelong learning, ethics and solid commitment to mission. </a:t>
            </a:r>
            <a:r>
              <a:rPr lang="en-US" sz="3200" spc="-70" dirty="0">
                <a:cs typeface="Arial" panose="020B0604020202020204" pitchFamily="34" charset="0"/>
              </a:rPr>
              <a:t>E</a:t>
            </a:r>
            <a:r>
              <a:rPr lang="en-US" sz="3200" spc="-70" dirty="0" smtClean="0">
                <a:cs typeface="Arial" panose="020B0604020202020204" pitchFamily="34" charset="0"/>
              </a:rPr>
              <a:t>quipped </a:t>
            </a:r>
            <a:r>
              <a:rPr lang="en-US" sz="3200" spc="-20" dirty="0" smtClean="0">
                <a:cs typeface="Arial" panose="020B0604020202020204" pitchFamily="34" charset="0"/>
              </a:rPr>
              <a:t>with </a:t>
            </a:r>
            <a:r>
              <a:rPr lang="en-US" sz="3200" spc="-30" dirty="0" smtClean="0">
                <a:cs typeface="Arial" panose="020B0604020202020204" pitchFamily="34" charset="0"/>
              </a:rPr>
              <a:t>flexible decision-support systems, </a:t>
            </a:r>
            <a:r>
              <a:rPr lang="en-US" sz="3200" spc="-100" dirty="0" smtClean="0">
                <a:cs typeface="Arial" panose="020B0604020202020204" pitchFamily="34" charset="0"/>
              </a:rPr>
              <a:t>these teams spare no effort to deliver quality, reduce the carbon footprint, lift biodiversity, </a:t>
            </a:r>
            <a:r>
              <a:rPr lang="en-US" sz="3200" spc="-40" dirty="0" smtClean="0">
                <a:cs typeface="Arial" panose="020B0604020202020204" pitchFamily="34" charset="0"/>
              </a:rPr>
              <a:t>and forge strong </a:t>
            </a:r>
            <a:r>
              <a:rPr lang="en-US" sz="3200" spc="-20" dirty="0" smtClean="0">
                <a:cs typeface="Arial" panose="020B0604020202020204" pitchFamily="34" charset="0"/>
              </a:rPr>
              <a:t>stakeholder alliances, </a:t>
            </a:r>
            <a:r>
              <a:rPr lang="en-US" sz="3200" spc="-20" dirty="0">
                <a:cs typeface="Arial" panose="020B0604020202020204" pitchFamily="34" charset="0"/>
              </a:rPr>
              <a:t>within </a:t>
            </a:r>
            <a:r>
              <a:rPr lang="en-US" sz="3200" spc="-20" dirty="0" smtClean="0">
                <a:cs typeface="Arial" panose="020B0604020202020204" pitchFamily="34" charset="0"/>
              </a:rPr>
              <a:t>and beyond their organization and country.”</a:t>
            </a:r>
            <a:endParaRPr lang="en-US" sz="3200" spc="-100" dirty="0">
              <a:cs typeface="Arial" panose="020B0604020202020204" pitchFamily="34" charset="0"/>
            </a:endParaRPr>
          </a:p>
        </p:txBody>
      </p:sp>
      <p:sp>
        <p:nvSpPr>
          <p:cNvPr id="31" name="Rectangle 30"/>
          <p:cNvSpPr/>
          <p:nvPr/>
        </p:nvSpPr>
        <p:spPr>
          <a:xfrm>
            <a:off x="537618" y="10279062"/>
            <a:ext cx="9504000" cy="584775"/>
          </a:xfrm>
          <a:prstGeom prst="rect">
            <a:avLst/>
          </a:prstGeom>
        </p:spPr>
        <p:txBody>
          <a:bodyPr wrap="square">
            <a:spAutoFit/>
          </a:bodyPr>
          <a:lstStyle/>
          <a:p>
            <a:pPr algn="r"/>
            <a:r>
              <a:rPr lang="en-US" sz="3200" dirty="0" smtClean="0">
                <a:cs typeface="Arial" panose="020B0604020202020204" pitchFamily="34" charset="0"/>
              </a:rPr>
              <a:t>Alain Paul Martin</a:t>
            </a:r>
          </a:p>
        </p:txBody>
      </p:sp>
      <p:sp>
        <p:nvSpPr>
          <p:cNvPr id="3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2637744902"/>
      </p:ext>
    </p:extLst>
  </p:cSld>
  <p:clrMapOvr>
    <a:masterClrMapping/>
  </p:clrMapOvr>
  <p:transition spd="slow" advTm="88317">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100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strVal val="#ppt_w*0.70"/>
                                          </p:val>
                                        </p:tav>
                                        <p:tav tm="100000">
                                          <p:val>
                                            <p:strVal val="#ppt_w"/>
                                          </p:val>
                                        </p:tav>
                                      </p:tavLst>
                                    </p:anim>
                                    <p:anim calcmode="lin" valueType="num">
                                      <p:cBhvr>
                                        <p:cTn id="8" dur="2000" fill="hold"/>
                                        <p:tgtEl>
                                          <p:spTgt spid="23"/>
                                        </p:tgtEl>
                                        <p:attrNameLst>
                                          <p:attrName>ppt_h</p:attrName>
                                        </p:attrNameLst>
                                      </p:cBhvr>
                                      <p:tavLst>
                                        <p:tav tm="0">
                                          <p:val>
                                            <p:strVal val="#ppt_h"/>
                                          </p:val>
                                        </p:tav>
                                        <p:tav tm="100000">
                                          <p:val>
                                            <p:strVal val="#ppt_h"/>
                                          </p:val>
                                        </p:tav>
                                      </p:tavLst>
                                    </p:anim>
                                    <p:animEffect transition="in" filter="fade">
                                      <p:cBhvr>
                                        <p:cTn id="9" dur="2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2500"/>
                                  </p:stCondLst>
                                  <p:childTnLst>
                                    <p:set>
                                      <p:cBhvr>
                                        <p:cTn id="13" dur="1" fill="hold">
                                          <p:stCondLst>
                                            <p:cond delay="0"/>
                                          </p:stCondLst>
                                        </p:cTn>
                                        <p:tgtEl>
                                          <p:spTgt spid="24"/>
                                        </p:tgtEl>
                                        <p:attrNameLst>
                                          <p:attrName>style.visibility</p:attrName>
                                        </p:attrNameLst>
                                      </p:cBhvr>
                                      <p:to>
                                        <p:strVal val="visible"/>
                                      </p:to>
                                    </p:set>
                                    <p:anim calcmode="lin" valueType="num">
                                      <p:cBhvr>
                                        <p:cTn id="14" dur="2000" fill="hold"/>
                                        <p:tgtEl>
                                          <p:spTgt spid="24"/>
                                        </p:tgtEl>
                                        <p:attrNameLst>
                                          <p:attrName>ppt_w</p:attrName>
                                        </p:attrNameLst>
                                      </p:cBhvr>
                                      <p:tavLst>
                                        <p:tav tm="0">
                                          <p:val>
                                            <p:strVal val="#ppt_w*0.70"/>
                                          </p:val>
                                        </p:tav>
                                        <p:tav tm="100000">
                                          <p:val>
                                            <p:strVal val="#ppt_w"/>
                                          </p:val>
                                        </p:tav>
                                      </p:tavLst>
                                    </p:anim>
                                    <p:anim calcmode="lin" valueType="num">
                                      <p:cBhvr>
                                        <p:cTn id="15" dur="2000" fill="hold"/>
                                        <p:tgtEl>
                                          <p:spTgt spid="24"/>
                                        </p:tgtEl>
                                        <p:attrNameLst>
                                          <p:attrName>ppt_h</p:attrName>
                                        </p:attrNameLst>
                                      </p:cBhvr>
                                      <p:tavLst>
                                        <p:tav tm="0">
                                          <p:val>
                                            <p:strVal val="#ppt_h"/>
                                          </p:val>
                                        </p:tav>
                                        <p:tav tm="100000">
                                          <p:val>
                                            <p:strVal val="#ppt_h"/>
                                          </p:val>
                                        </p:tav>
                                      </p:tavLst>
                                    </p:anim>
                                    <p:animEffect transition="in" filter="fade">
                                      <p:cBhvr>
                                        <p:cTn id="16" dur="2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4500"/>
                                  </p:stCondLst>
                                  <p:childTnLst>
                                    <p:set>
                                      <p:cBhvr>
                                        <p:cTn id="20" dur="1" fill="hold">
                                          <p:stCondLst>
                                            <p:cond delay="0"/>
                                          </p:stCondLst>
                                        </p:cTn>
                                        <p:tgtEl>
                                          <p:spTgt spid="29"/>
                                        </p:tgtEl>
                                        <p:attrNameLst>
                                          <p:attrName>style.visibility</p:attrName>
                                        </p:attrNameLst>
                                      </p:cBhvr>
                                      <p:to>
                                        <p:strVal val="visible"/>
                                      </p:to>
                                    </p:set>
                                    <p:anim calcmode="lin" valueType="num">
                                      <p:cBhvr>
                                        <p:cTn id="21" dur="2000" fill="hold"/>
                                        <p:tgtEl>
                                          <p:spTgt spid="29"/>
                                        </p:tgtEl>
                                        <p:attrNameLst>
                                          <p:attrName>ppt_w</p:attrName>
                                        </p:attrNameLst>
                                      </p:cBhvr>
                                      <p:tavLst>
                                        <p:tav tm="0">
                                          <p:val>
                                            <p:strVal val="#ppt_w*0.70"/>
                                          </p:val>
                                        </p:tav>
                                        <p:tav tm="100000">
                                          <p:val>
                                            <p:strVal val="#ppt_w"/>
                                          </p:val>
                                        </p:tav>
                                      </p:tavLst>
                                    </p:anim>
                                    <p:anim calcmode="lin" valueType="num">
                                      <p:cBhvr>
                                        <p:cTn id="22" dur="2000" fill="hold"/>
                                        <p:tgtEl>
                                          <p:spTgt spid="29"/>
                                        </p:tgtEl>
                                        <p:attrNameLst>
                                          <p:attrName>ppt_h</p:attrName>
                                        </p:attrNameLst>
                                      </p:cBhvr>
                                      <p:tavLst>
                                        <p:tav tm="0">
                                          <p:val>
                                            <p:strVal val="#ppt_h"/>
                                          </p:val>
                                        </p:tav>
                                        <p:tav tm="100000">
                                          <p:val>
                                            <p:strVal val="#ppt_h"/>
                                          </p:val>
                                        </p:tav>
                                      </p:tavLst>
                                    </p:anim>
                                    <p:animEffect transition="in" filter="fade">
                                      <p:cBhvr>
                                        <p:cTn id="23" dur="20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10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2000" fill="hold"/>
                                        <p:tgtEl>
                                          <p:spTgt spid="31"/>
                                        </p:tgtEl>
                                        <p:attrNameLst>
                                          <p:attrName>ppt_w</p:attrName>
                                        </p:attrNameLst>
                                      </p:cBhvr>
                                      <p:tavLst>
                                        <p:tav tm="0">
                                          <p:val>
                                            <p:strVal val="#ppt_w*0.70"/>
                                          </p:val>
                                        </p:tav>
                                        <p:tav tm="100000">
                                          <p:val>
                                            <p:strVal val="#ppt_w"/>
                                          </p:val>
                                        </p:tav>
                                      </p:tavLst>
                                    </p:anim>
                                    <p:anim calcmode="lin" valueType="num">
                                      <p:cBhvr>
                                        <p:cTn id="29" dur="2000" fill="hold"/>
                                        <p:tgtEl>
                                          <p:spTgt spid="31"/>
                                        </p:tgtEl>
                                        <p:attrNameLst>
                                          <p:attrName>ppt_h</p:attrName>
                                        </p:attrNameLst>
                                      </p:cBhvr>
                                      <p:tavLst>
                                        <p:tav tm="0">
                                          <p:val>
                                            <p:strVal val="#ppt_h"/>
                                          </p:val>
                                        </p:tav>
                                        <p:tav tm="100000">
                                          <p:val>
                                            <p:strVal val="#ppt_h"/>
                                          </p:val>
                                        </p:tav>
                                      </p:tavLst>
                                    </p:anim>
                                    <p:animEffect transition="in" filter="fade">
                                      <p:cBhvr>
                                        <p:cTn id="30" dur="2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2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2000" fill="hold"/>
                                        <p:tgtEl>
                                          <p:spTgt spid="10"/>
                                        </p:tgtEl>
                                        <p:attrNameLst>
                                          <p:attrName>ppt_w</p:attrName>
                                        </p:attrNameLst>
                                      </p:cBhvr>
                                      <p:tavLst>
                                        <p:tav tm="0">
                                          <p:val>
                                            <p:strVal val="#ppt_w*0.70"/>
                                          </p:val>
                                        </p:tav>
                                        <p:tav tm="100000">
                                          <p:val>
                                            <p:strVal val="#ppt_w"/>
                                          </p:val>
                                        </p:tav>
                                      </p:tavLst>
                                    </p:anim>
                                    <p:anim calcmode="lin" valueType="num">
                                      <p:cBhvr>
                                        <p:cTn id="36" dur="2000" fill="hold"/>
                                        <p:tgtEl>
                                          <p:spTgt spid="10"/>
                                        </p:tgtEl>
                                        <p:attrNameLst>
                                          <p:attrName>ppt_h</p:attrName>
                                        </p:attrNameLst>
                                      </p:cBhvr>
                                      <p:tavLst>
                                        <p:tav tm="0">
                                          <p:val>
                                            <p:strVal val="#ppt_h"/>
                                          </p:val>
                                        </p:tav>
                                        <p:tav tm="100000">
                                          <p:val>
                                            <p:strVal val="#ppt_h"/>
                                          </p:val>
                                        </p:tav>
                                      </p:tavLst>
                                    </p:anim>
                                    <p:animEffect transition="in" filter="fade">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1500"/>
                                  </p:stCondLst>
                                  <p:childTnLst>
                                    <p:set>
                                      <p:cBhvr>
                                        <p:cTn id="41" dur="1" fill="hold">
                                          <p:stCondLst>
                                            <p:cond delay="0"/>
                                          </p:stCondLst>
                                        </p:cTn>
                                        <p:tgtEl>
                                          <p:spTgt spid="22"/>
                                        </p:tgtEl>
                                        <p:attrNameLst>
                                          <p:attrName>style.visibility</p:attrName>
                                        </p:attrNameLst>
                                      </p:cBhvr>
                                      <p:to>
                                        <p:strVal val="visible"/>
                                      </p:to>
                                    </p:set>
                                    <p:anim calcmode="lin" valueType="num">
                                      <p:cBhvr>
                                        <p:cTn id="42" dur="2000" fill="hold"/>
                                        <p:tgtEl>
                                          <p:spTgt spid="22"/>
                                        </p:tgtEl>
                                        <p:attrNameLst>
                                          <p:attrName>ppt_w</p:attrName>
                                        </p:attrNameLst>
                                      </p:cBhvr>
                                      <p:tavLst>
                                        <p:tav tm="0">
                                          <p:val>
                                            <p:strVal val="#ppt_w*0.70"/>
                                          </p:val>
                                        </p:tav>
                                        <p:tav tm="100000">
                                          <p:val>
                                            <p:strVal val="#ppt_w"/>
                                          </p:val>
                                        </p:tav>
                                      </p:tavLst>
                                    </p:anim>
                                    <p:anim calcmode="lin" valueType="num">
                                      <p:cBhvr>
                                        <p:cTn id="43" dur="2000" fill="hold"/>
                                        <p:tgtEl>
                                          <p:spTgt spid="22"/>
                                        </p:tgtEl>
                                        <p:attrNameLst>
                                          <p:attrName>ppt_h</p:attrName>
                                        </p:attrNameLst>
                                      </p:cBhvr>
                                      <p:tavLst>
                                        <p:tav tm="0">
                                          <p:val>
                                            <p:strVal val="#ppt_h"/>
                                          </p:val>
                                        </p:tav>
                                        <p:tav tm="100000">
                                          <p:val>
                                            <p:strVal val="#ppt_h"/>
                                          </p:val>
                                        </p:tav>
                                      </p:tavLst>
                                    </p:anim>
                                    <p:animEffect transition="in" filter="fade">
                                      <p:cBhvr>
                                        <p:cTn id="44" dur="2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200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2000" fill="hold"/>
                                        <p:tgtEl>
                                          <p:spTgt spid="3"/>
                                        </p:tgtEl>
                                        <p:attrNameLst>
                                          <p:attrName>ppt_x</p:attrName>
                                        </p:attrNameLst>
                                      </p:cBhvr>
                                      <p:tavLst>
                                        <p:tav tm="0">
                                          <p:val>
                                            <p:strVal val="0-#ppt_w/2"/>
                                          </p:val>
                                        </p:tav>
                                        <p:tav tm="100000">
                                          <p:val>
                                            <p:strVal val="#ppt_x"/>
                                          </p:val>
                                        </p:tav>
                                      </p:tavLst>
                                    </p:anim>
                                    <p:anim calcmode="lin" valueType="num">
                                      <p:cBhvr additive="base">
                                        <p:cTn id="50"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100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3" grpId="0"/>
      <p:bldP spid="29" grpId="0"/>
      <p:bldP spid="31"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17"/>
          <p:cNvSpPr/>
          <p:nvPr/>
        </p:nvSpPr>
        <p:spPr>
          <a:xfrm>
            <a:off x="3070467" y="2503134"/>
            <a:ext cx="13700677" cy="2951266"/>
          </a:xfrm>
          <a:custGeom>
            <a:avLst/>
            <a:gdLst>
              <a:gd name="connsiteX0" fmla="*/ 2779776 w 13953744"/>
              <a:gd name="connsiteY0" fmla="*/ 91440 h 3017520"/>
              <a:gd name="connsiteX1" fmla="*/ 18288 w 13953744"/>
              <a:gd name="connsiteY1" fmla="*/ 1243584 h 3017520"/>
              <a:gd name="connsiteX2" fmla="*/ 0 w 13953744"/>
              <a:gd name="connsiteY2" fmla="*/ 2999232 h 3017520"/>
              <a:gd name="connsiteX3" fmla="*/ 13953744 w 13953744"/>
              <a:gd name="connsiteY3" fmla="*/ 3017520 h 3017520"/>
              <a:gd name="connsiteX4" fmla="*/ 13898880 w 13953744"/>
              <a:gd name="connsiteY4" fmla="*/ 0 h 3017520"/>
              <a:gd name="connsiteX5" fmla="*/ 2779776 w 13953744"/>
              <a:gd name="connsiteY5" fmla="*/ 9144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53744" h="3017520">
                <a:moveTo>
                  <a:pt x="2779776" y="91440"/>
                </a:moveTo>
                <a:lnTo>
                  <a:pt x="18288" y="1243584"/>
                </a:lnTo>
                <a:lnTo>
                  <a:pt x="0" y="2999232"/>
                </a:lnTo>
                <a:lnTo>
                  <a:pt x="13953744" y="3017520"/>
                </a:lnTo>
                <a:lnTo>
                  <a:pt x="13898880" y="0"/>
                </a:lnTo>
                <a:lnTo>
                  <a:pt x="2779776" y="91440"/>
                </a:lnTo>
                <a:close/>
              </a:path>
            </a:pathLst>
          </a:custGeom>
          <a:solidFill>
            <a:srgbClr val="213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sp>
        <p:nvSpPr>
          <p:cNvPr id="2" name="Oval 1"/>
          <p:cNvSpPr/>
          <p:nvPr/>
        </p:nvSpPr>
        <p:spPr>
          <a:xfrm>
            <a:off x="8229762" y="2264390"/>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229762" y="2264390"/>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p:cNvSpPr txBox="1">
            <a:spLocks noChangeArrowheads="1"/>
          </p:cNvSpPr>
          <p:nvPr/>
        </p:nvSpPr>
        <p:spPr>
          <a:xfrm>
            <a:off x="2624038" y="9290380"/>
            <a:ext cx="17039289" cy="232089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3388" dirty="0">
                <a:latin typeface="Arial" panose="020B0604020202020204" pitchFamily="34" charset="0"/>
                <a:cs typeface="Arial" panose="020B0604020202020204" pitchFamily="34" charset="0"/>
              </a:rPr>
              <a:t/>
            </a:r>
            <a:br>
              <a:rPr lang="en-US" sz="3388" dirty="0">
                <a:latin typeface="Arial" panose="020B0604020202020204" pitchFamily="34" charset="0"/>
                <a:cs typeface="Arial" panose="020B0604020202020204" pitchFamily="34" charset="0"/>
              </a:rPr>
            </a:br>
            <a:endParaRPr lang="en-US" sz="3388" dirty="0">
              <a:latin typeface="Arial" panose="020B0604020202020204" pitchFamily="34" charset="0"/>
              <a:cs typeface="Arial" panose="020B0604020202020204" pitchFamily="34" charset="0"/>
            </a:endParaRPr>
          </a:p>
        </p:txBody>
      </p:sp>
      <p:sp>
        <p:nvSpPr>
          <p:cNvPr id="19" name="Rectangle 18"/>
          <p:cNvSpPr/>
          <p:nvPr/>
        </p:nvSpPr>
        <p:spPr>
          <a:xfrm>
            <a:off x="987552" y="8462149"/>
            <a:ext cx="15898731" cy="2862322"/>
          </a:xfrm>
          <a:prstGeom prst="rect">
            <a:avLst/>
          </a:prstGeom>
        </p:spPr>
        <p:txBody>
          <a:bodyPr wrap="square">
            <a:spAutoFit/>
          </a:bodyPr>
          <a:lstStyle/>
          <a:p>
            <a:pPr lvl="0" algn="r"/>
            <a:r>
              <a:rPr lang="en-US" sz="3000" spc="-100" dirty="0"/>
              <a:t>SKANSKA</a:t>
            </a:r>
            <a:r>
              <a:rPr lang="en-US" sz="3000" spc="-100" dirty="0" smtClean="0">
                <a:cs typeface="Arial" panose="020B0604020202020204" pitchFamily="34" charset="0"/>
              </a:rPr>
              <a:t>’s executives and project leaders took Alain Paul Martin’s workshops in Atlanta </a:t>
            </a:r>
            <a:r>
              <a:rPr lang="en-US" sz="3000" spc="-50" dirty="0" smtClean="0">
                <a:cs typeface="Arial" panose="020B0604020202020204" pitchFamily="34" charset="0"/>
              </a:rPr>
              <a:t>and Stockholm. Then, </a:t>
            </a:r>
            <a:r>
              <a:rPr lang="en-US" sz="3000" spc="-50" dirty="0"/>
              <a:t>SKANSKA</a:t>
            </a:r>
            <a:r>
              <a:rPr lang="en-US" sz="3000" spc="-50" dirty="0" smtClean="0">
                <a:cs typeface="Arial" panose="020B0604020202020204" pitchFamily="34" charset="0"/>
              </a:rPr>
              <a:t> anchored and supported PDI digital strategy and</a:t>
            </a:r>
            <a:r>
              <a:rPr lang="en-US" sz="3000" spc="-30" dirty="0" smtClean="0">
                <a:cs typeface="Arial" panose="020B0604020202020204" pitchFamily="34" charset="0"/>
              </a:rPr>
              <a:t/>
            </a:r>
            <a:br>
              <a:rPr lang="en-US" sz="3000" spc="-30" dirty="0" smtClean="0">
                <a:cs typeface="Arial" panose="020B0604020202020204" pitchFamily="34" charset="0"/>
              </a:rPr>
            </a:br>
            <a:r>
              <a:rPr lang="en-US" sz="3000" dirty="0" smtClean="0">
                <a:cs typeface="Arial" panose="020B0604020202020204" pitchFamily="34" charset="0"/>
              </a:rPr>
              <a:t> software development. After using the software in its Swedish headquarters</a:t>
            </a:r>
          </a:p>
          <a:p>
            <a:pPr lvl="0" algn="r"/>
            <a:r>
              <a:rPr lang="en-US" sz="3000" spc="-50" dirty="0" smtClean="0">
                <a:cs typeface="Arial" panose="020B0604020202020204" pitchFamily="34" charset="0"/>
              </a:rPr>
              <a:t>and abroad; the firm distributed it in Finland, Germany, Norway, Sweden</a:t>
            </a:r>
          </a:p>
          <a:p>
            <a:pPr lvl="0" algn="r"/>
            <a:r>
              <a:rPr lang="en-US" sz="3000" dirty="0" smtClean="0">
                <a:cs typeface="Arial" panose="020B0604020202020204" pitchFamily="34" charset="0"/>
              </a:rPr>
              <a:t> and </a:t>
            </a:r>
            <a:r>
              <a:rPr lang="en-US" sz="3000" dirty="0">
                <a:cs typeface="Arial" panose="020B0604020202020204" pitchFamily="34" charset="0"/>
              </a:rPr>
              <a:t>the </a:t>
            </a:r>
            <a:r>
              <a:rPr lang="en-US" sz="3000" dirty="0" smtClean="0">
                <a:cs typeface="Arial" panose="020B0604020202020204" pitchFamily="34" charset="0"/>
              </a:rPr>
              <a:t>United Kingdom, among other countries, </a:t>
            </a:r>
            <a:br>
              <a:rPr lang="en-US" sz="3000" dirty="0" smtClean="0">
                <a:cs typeface="Arial" panose="020B0604020202020204" pitchFamily="34" charset="0"/>
              </a:rPr>
            </a:br>
            <a:r>
              <a:rPr lang="en-US" sz="3000" dirty="0" smtClean="0">
                <a:cs typeface="Arial" panose="020B0604020202020204" pitchFamily="34" charset="0"/>
              </a:rPr>
              <a:t>as the exclusive European distributor.</a:t>
            </a:r>
            <a:endParaRPr lang="en-US" sz="3000" dirty="0">
              <a:cs typeface="Arial" panose="020B0604020202020204" pitchFamily="34" charset="0"/>
            </a:endParaRPr>
          </a:p>
        </p:txBody>
      </p:sp>
      <p:sp>
        <p:nvSpPr>
          <p:cNvPr id="20" name="Rectangle 3"/>
          <p:cNvSpPr>
            <a:spLocks noChangeArrowheads="1"/>
          </p:cNvSpPr>
          <p:nvPr/>
        </p:nvSpPr>
        <p:spPr bwMode="auto">
          <a:xfrm>
            <a:off x="89" y="270649"/>
            <a:ext cx="23407511" cy="1532798"/>
          </a:xfrm>
          <a:prstGeom prst="rect">
            <a:avLst/>
          </a:prstGeom>
          <a:noFill/>
          <a:ln w="0">
            <a:noFill/>
            <a:miter lim="800000"/>
            <a:headEnd/>
            <a:tailEnd/>
          </a:ln>
          <a:effectLst/>
        </p:spPr>
        <p:txBody>
          <a:bodyPr wrap="square" lIns="154765" tIns="77378" rIns="154765" bIns="77378">
            <a:spAutoFit/>
          </a:bodyPr>
          <a:lstStyle/>
          <a:p>
            <a:pPr algn="ctr">
              <a:lnSpc>
                <a:spcPct val="120000"/>
              </a:lnSpc>
              <a:spcBef>
                <a:spcPts val="1016"/>
              </a:spcBef>
            </a:pPr>
            <a:r>
              <a:rPr lang="en-US" sz="3727" dirty="0" smtClean="0">
                <a:latin typeface="Arial Black" panose="020B0A04020102020204" pitchFamily="34" charset="0"/>
              </a:rPr>
              <a:t>Testimonial </a:t>
            </a:r>
            <a:r>
              <a:rPr lang="en-US" sz="3727" dirty="0">
                <a:latin typeface="Arial Black" panose="020B0A04020102020204" pitchFamily="34" charset="0"/>
              </a:rPr>
              <a:t>from SKANSKA, the First </a:t>
            </a:r>
            <a:r>
              <a:rPr lang="en-US" sz="3727" dirty="0" smtClean="0">
                <a:latin typeface="Arial Black" panose="020B0A04020102020204" pitchFamily="34" charset="0"/>
              </a:rPr>
              <a:t>Global Firm Applying the Global-Method™</a:t>
            </a:r>
            <a:r>
              <a:rPr lang="en-US" sz="3727" dirty="0">
                <a:latin typeface="Arial Black" panose="020B0A04020102020204" pitchFamily="34" charset="0"/>
              </a:rPr>
              <a:t/>
            </a:r>
            <a:br>
              <a:rPr lang="en-US" sz="3727" dirty="0">
                <a:latin typeface="Arial Black" panose="020B0A04020102020204" pitchFamily="34" charset="0"/>
              </a:rPr>
            </a:br>
            <a:r>
              <a:rPr lang="en-US" sz="3727" dirty="0" smtClean="0">
                <a:latin typeface="Arial Black" panose="020B0A04020102020204" pitchFamily="34" charset="0"/>
              </a:rPr>
              <a:t>That Is </a:t>
            </a:r>
            <a:r>
              <a:rPr lang="en-US" sz="3727" dirty="0">
                <a:latin typeface="Arial Black" panose="020B0A04020102020204" pitchFamily="34" charset="0"/>
              </a:rPr>
              <a:t>the Foundation of </a:t>
            </a:r>
            <a:r>
              <a:rPr lang="en-US" sz="3727" dirty="0" smtClean="0">
                <a:latin typeface="Arial Black" panose="020B0A04020102020204" pitchFamily="34" charset="0"/>
              </a:rPr>
              <a:t>Harvard </a:t>
            </a:r>
            <a:r>
              <a:rPr lang="en-US" sz="3727" dirty="0">
                <a:latin typeface="Arial Black" panose="020B0A04020102020204" pitchFamily="34" charset="0"/>
              </a:rPr>
              <a:t>University Global System™</a:t>
            </a:r>
            <a:endParaRPr lang="en-US" sz="3727" b="0" baseline="30000" dirty="0">
              <a:latin typeface="Arial Black" panose="020B0A04020102020204" pitchFamily="34" charset="0"/>
            </a:endParaRPr>
          </a:p>
        </p:txBody>
      </p:sp>
      <p:sp>
        <p:nvSpPr>
          <p:cNvPr id="26" name="Rectangle 25"/>
          <p:cNvSpPr/>
          <p:nvPr/>
        </p:nvSpPr>
        <p:spPr>
          <a:xfrm>
            <a:off x="142259" y="5680849"/>
            <a:ext cx="16712043" cy="1015663"/>
          </a:xfrm>
          <a:prstGeom prst="rect">
            <a:avLst/>
          </a:prstGeom>
        </p:spPr>
        <p:txBody>
          <a:bodyPr wrap="square">
            <a:spAutoFit/>
          </a:bodyPr>
          <a:lstStyle/>
          <a:p>
            <a:pPr algn="r">
              <a:spcBef>
                <a:spcPts val="2033"/>
              </a:spcBef>
            </a:pPr>
            <a:r>
              <a:rPr lang="en-US" sz="3000" spc="20" dirty="0" smtClean="0">
                <a:cs typeface="Arial" panose="020B0604020202020204" pitchFamily="34" charset="0"/>
              </a:rPr>
              <a:t>“[A] world leading project-development and construction group”, SKANSKA is today</a:t>
            </a:r>
            <a:br>
              <a:rPr lang="en-US" sz="3000" spc="20" dirty="0" smtClean="0">
                <a:cs typeface="Arial" panose="020B0604020202020204" pitchFamily="34" charset="0"/>
              </a:rPr>
            </a:br>
            <a:r>
              <a:rPr lang="en-US" sz="3000" spc="30" dirty="0" smtClean="0">
                <a:cs typeface="Arial" panose="020B0604020202020204" pitchFamily="34" charset="0"/>
              </a:rPr>
              <a:t>“the greenest contractor in the world” and “the first to implement ISO 14000 globally”. </a:t>
            </a:r>
            <a:endParaRPr lang="en-US" sz="3000" spc="30" dirty="0">
              <a:cs typeface="Arial" panose="020B0604020202020204" pitchFamily="34" charset="0"/>
            </a:endParaRPr>
          </a:p>
        </p:txBody>
      </p:sp>
      <p:grpSp>
        <p:nvGrpSpPr>
          <p:cNvPr id="7" name="Group 6"/>
          <p:cNvGrpSpPr/>
          <p:nvPr/>
        </p:nvGrpSpPr>
        <p:grpSpPr>
          <a:xfrm>
            <a:off x="17226360" y="4186628"/>
            <a:ext cx="4421583" cy="6218621"/>
            <a:chOff x="16403094" y="4327303"/>
            <a:chExt cx="4275793" cy="592198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5938" y="4327303"/>
              <a:ext cx="3527757" cy="4961159"/>
            </a:xfrm>
            <a:prstGeom prst="rect">
              <a:avLst/>
            </a:prstGeom>
          </p:spPr>
        </p:pic>
        <p:sp>
          <p:nvSpPr>
            <p:cNvPr id="6" name="Rectangle 5"/>
            <p:cNvSpPr/>
            <p:nvPr/>
          </p:nvSpPr>
          <p:spPr>
            <a:xfrm>
              <a:off x="16403094" y="9325953"/>
              <a:ext cx="4275793" cy="923330"/>
            </a:xfrm>
            <a:prstGeom prst="rect">
              <a:avLst/>
            </a:prstGeom>
          </p:spPr>
          <p:txBody>
            <a:bodyPr wrap="square">
              <a:spAutoFit/>
            </a:bodyPr>
            <a:lstStyle/>
            <a:p>
              <a:r>
                <a:rPr lang="en-US" dirty="0"/>
                <a:t>CN </a:t>
              </a:r>
              <a:r>
                <a:rPr lang="en-US" dirty="0" smtClean="0"/>
                <a:t>Tower, Wikipedia Commons</a:t>
              </a:r>
              <a:br>
                <a:rPr lang="en-US" dirty="0" smtClean="0"/>
              </a:br>
              <a:r>
                <a:rPr lang="en-US" dirty="0" smtClean="0"/>
                <a:t>            </a:t>
              </a:r>
              <a:r>
                <a:rPr lang="en-US" dirty="0" err="1" smtClean="0"/>
                <a:t>Wladyslaw</a:t>
              </a:r>
              <a:r>
                <a:rPr lang="en-US" dirty="0" smtClean="0"/>
                <a:t> </a:t>
              </a:r>
              <a:r>
                <a:rPr lang="en-US" dirty="0" err="1" smtClean="0"/>
                <a:t>Sojka</a:t>
              </a:r>
              <a:r>
                <a:rPr lang="en-US" dirty="0" smtClean="0"/>
                <a:t>.</a:t>
              </a:r>
            </a:p>
            <a:p>
              <a:r>
                <a:rPr lang="en-US" dirty="0"/>
                <a:t> </a:t>
              </a:r>
              <a:r>
                <a:rPr lang="en-US" dirty="0" smtClean="0"/>
                <a:t>           www.sojka.photo</a:t>
              </a:r>
              <a:endParaRPr lang="en-US" dirty="0"/>
            </a:p>
          </p:txBody>
        </p:sp>
      </p:grpSp>
      <p:sp>
        <p:nvSpPr>
          <p:cNvPr id="28" name="Rectangle 27"/>
          <p:cNvSpPr/>
          <p:nvPr/>
        </p:nvSpPr>
        <p:spPr>
          <a:xfrm>
            <a:off x="533585" y="6747649"/>
            <a:ext cx="16320717" cy="1477328"/>
          </a:xfrm>
          <a:prstGeom prst="rect">
            <a:avLst/>
          </a:prstGeom>
        </p:spPr>
        <p:txBody>
          <a:bodyPr wrap="square">
            <a:spAutoFit/>
          </a:bodyPr>
          <a:lstStyle/>
          <a:p>
            <a:pPr algn="just">
              <a:spcBef>
                <a:spcPts val="2033"/>
              </a:spcBef>
            </a:pPr>
            <a:r>
              <a:rPr lang="en-US" sz="3000" spc="-100" dirty="0" smtClean="0"/>
              <a:t> SKANSKA built the iconic Harvard’s new Art Museum, New York’s Second-Avenue Subway</a:t>
            </a:r>
            <a:br>
              <a:rPr lang="en-US" sz="3000" spc="-100" dirty="0" smtClean="0"/>
            </a:br>
            <a:r>
              <a:rPr lang="en-US" sz="3000" spc="-50" dirty="0" smtClean="0"/>
              <a:t>  line, MetLife Stadium, London’s Gherkin, Lund’s European Spallation Source, the world’s</a:t>
            </a:r>
            <a:r>
              <a:rPr lang="en-US" sz="3000" dirty="0" smtClean="0"/>
              <a:t/>
            </a:r>
            <a:br>
              <a:rPr lang="en-US" sz="3000" dirty="0" smtClean="0"/>
            </a:br>
            <a:r>
              <a:rPr lang="en-US" sz="3000" dirty="0" smtClean="0"/>
              <a:t>     most-modern research facility and </a:t>
            </a:r>
            <a:endParaRPr lang="en-US" sz="3000" dirty="0">
              <a:cs typeface="Arial" panose="020B0604020202020204" pitchFamily="34" charset="0"/>
            </a:endParaRPr>
          </a:p>
        </p:txBody>
      </p:sp>
      <p:sp>
        <p:nvSpPr>
          <p:cNvPr id="33" name="Rectangle 32"/>
          <p:cNvSpPr/>
          <p:nvPr/>
        </p:nvSpPr>
        <p:spPr>
          <a:xfrm>
            <a:off x="7419043" y="7667664"/>
            <a:ext cx="9771201" cy="553998"/>
          </a:xfrm>
          <a:prstGeom prst="rect">
            <a:avLst/>
          </a:prstGeom>
        </p:spPr>
        <p:txBody>
          <a:bodyPr wrap="square">
            <a:spAutoFit/>
          </a:bodyPr>
          <a:lstStyle/>
          <a:p>
            <a:pPr>
              <a:spcBef>
                <a:spcPts val="2033"/>
              </a:spcBef>
            </a:pPr>
            <a:r>
              <a:rPr lang="en-US" sz="3000" spc="-100" dirty="0" smtClean="0"/>
              <a:t>Toronto’s</a:t>
            </a:r>
            <a:r>
              <a:rPr lang="en-US" sz="2600" spc="-100" dirty="0" smtClean="0"/>
              <a:t> </a:t>
            </a:r>
            <a:r>
              <a:rPr lang="en-US" sz="3000" spc="-100" dirty="0"/>
              <a:t>CN</a:t>
            </a:r>
            <a:r>
              <a:rPr lang="en-US" sz="2600" spc="-100" dirty="0"/>
              <a:t> </a:t>
            </a:r>
            <a:r>
              <a:rPr lang="en-US" sz="3000" spc="-100" dirty="0" smtClean="0"/>
              <a:t>Tower.</a:t>
            </a:r>
            <a:r>
              <a:rPr lang="en-US" sz="2800" spc="-100" dirty="0" smtClean="0"/>
              <a:t> </a:t>
            </a:r>
            <a:r>
              <a:rPr lang="en-US" sz="3000" spc="-100" dirty="0" smtClean="0">
                <a:cs typeface="Arial" panose="020B0604020202020204" pitchFamily="34" charset="0"/>
              </a:rPr>
              <a:t>See </a:t>
            </a:r>
            <a:r>
              <a:rPr lang="en-US" sz="3000" spc="-100" dirty="0">
                <a:cs typeface="Arial" panose="020B0604020202020204" pitchFamily="34" charset="0"/>
              </a:rPr>
              <a:t>next slide for </a:t>
            </a:r>
            <a:r>
              <a:rPr lang="en-US" sz="3000" spc="-100" dirty="0" smtClean="0">
                <a:cs typeface="Arial" panose="020B0604020202020204" pitchFamily="34" charset="0"/>
              </a:rPr>
              <a:t>illustrations.</a:t>
            </a:r>
            <a:endParaRPr lang="en-US" sz="3000" spc="-100" dirty="0">
              <a:cs typeface="Arial" panose="020B0604020202020204" pitchFamily="34" charset="0"/>
            </a:endParaRPr>
          </a:p>
        </p:txBody>
      </p:sp>
      <p:grpSp>
        <p:nvGrpSpPr>
          <p:cNvPr id="42" name="Group 41"/>
          <p:cNvGrpSpPr>
            <a:grpSpLocks noChangeAspect="1"/>
          </p:cNvGrpSpPr>
          <p:nvPr/>
        </p:nvGrpSpPr>
        <p:grpSpPr>
          <a:xfrm>
            <a:off x="142259" y="11536361"/>
            <a:ext cx="1325881" cy="1414004"/>
            <a:chOff x="108249" y="11752302"/>
            <a:chExt cx="1236484" cy="1409575"/>
          </a:xfrm>
        </p:grpSpPr>
        <p:pic>
          <p:nvPicPr>
            <p:cNvPr id="43" name="Picture 42"/>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108249" y="11940419"/>
              <a:ext cx="1142681" cy="1221458"/>
            </a:xfrm>
            <a:prstGeom prst="rect">
              <a:avLst/>
            </a:prstGeom>
          </p:spPr>
        </p:pic>
        <p:sp>
          <p:nvSpPr>
            <p:cNvPr id="44" name="Rectangle 43"/>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9" name="Rectangle 28"/>
          <p:cNvSpPr/>
          <p:nvPr/>
        </p:nvSpPr>
        <p:spPr>
          <a:xfrm>
            <a:off x="1441545" y="11498262"/>
            <a:ext cx="9955787" cy="1556773"/>
          </a:xfrm>
          <a:prstGeom prst="rect">
            <a:avLst/>
          </a:prstGeom>
        </p:spPr>
        <p:txBody>
          <a:bodyPr wrap="square">
            <a:spAutoFit/>
          </a:bodyPr>
          <a:lstStyle/>
          <a:p>
            <a:r>
              <a:rPr lang="en-US" sz="2372" dirty="0"/>
              <a:t>Testimonies from </a:t>
            </a:r>
            <a:r>
              <a:rPr lang="en-US" sz="2372" dirty="0" smtClean="0"/>
              <a:t>Users </a:t>
            </a:r>
            <a:endParaRPr lang="en-US" sz="2372" dirty="0"/>
          </a:p>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a:t>
            </a:r>
            <a:endParaRPr lang="en-US" sz="2372" dirty="0"/>
          </a:p>
        </p:txBody>
      </p:sp>
      <p:sp>
        <p:nvSpPr>
          <p:cNvPr id="37" name="Rectangle 36"/>
          <p:cNvSpPr/>
          <p:nvPr/>
        </p:nvSpPr>
        <p:spPr>
          <a:xfrm>
            <a:off x="8300695" y="4461649"/>
            <a:ext cx="8127549" cy="954107"/>
          </a:xfrm>
          <a:prstGeom prst="rect">
            <a:avLst/>
          </a:prstGeom>
        </p:spPr>
        <p:txBody>
          <a:bodyPr wrap="square">
            <a:spAutoFit/>
          </a:bodyPr>
          <a:lstStyle/>
          <a:p>
            <a:pPr algn="r"/>
            <a:r>
              <a:rPr lang="en-US" sz="2800" dirty="0" smtClean="0">
                <a:cs typeface="Arial" panose="020B0604020202020204" pitchFamily="34" charset="0"/>
              </a:rPr>
              <a:t>Signed by two corporate vice-presidents</a:t>
            </a:r>
            <a:br>
              <a:rPr lang="en-US" sz="2800" dirty="0" smtClean="0">
                <a:cs typeface="Arial" panose="020B0604020202020204" pitchFamily="34" charset="0"/>
              </a:rPr>
            </a:br>
            <a:r>
              <a:rPr lang="en-US" sz="2800" dirty="0" smtClean="0">
                <a:cs typeface="Arial" panose="020B0604020202020204" pitchFamily="34" charset="0"/>
              </a:rPr>
              <a:t>SKANSKA AB, Stockholm, Sweden</a:t>
            </a:r>
            <a:endParaRPr lang="en-US" sz="2800" dirty="0">
              <a:cs typeface="Arial" panose="020B0604020202020204" pitchFamily="34" charset="0"/>
            </a:endParaRPr>
          </a:p>
        </p:txBody>
      </p:sp>
      <p:sp>
        <p:nvSpPr>
          <p:cNvPr id="38" name="Rectangle 37"/>
          <p:cNvSpPr/>
          <p:nvPr/>
        </p:nvSpPr>
        <p:spPr>
          <a:xfrm>
            <a:off x="3601884" y="2556649"/>
            <a:ext cx="12788260" cy="1938992"/>
          </a:xfrm>
          <a:prstGeom prst="rect">
            <a:avLst/>
          </a:prstGeom>
        </p:spPr>
        <p:txBody>
          <a:bodyPr wrap="square">
            <a:spAutoFit/>
          </a:bodyPr>
          <a:lstStyle/>
          <a:p>
            <a:pPr lvl="0" algn="r"/>
            <a:r>
              <a:rPr lang="en-US" sz="2800" dirty="0" smtClean="0">
                <a:cs typeface="Arial" panose="020B0604020202020204" pitchFamily="34" charset="0"/>
              </a:rPr>
              <a:t>                </a:t>
            </a:r>
            <a:r>
              <a:rPr lang="en-US" sz="3000" dirty="0" smtClean="0">
                <a:cs typeface="Arial" panose="020B0604020202020204" pitchFamily="34" charset="0"/>
              </a:rPr>
              <a:t>“</a:t>
            </a:r>
            <a:r>
              <a:rPr lang="en-US" sz="3000" dirty="0">
                <a:cs typeface="Arial" panose="020B0604020202020204" pitchFamily="34" charset="0"/>
              </a:rPr>
              <a:t>Dear Mr. Martin, We are pleased to inform </a:t>
            </a:r>
            <a:r>
              <a:rPr lang="en-US" sz="3000" dirty="0" smtClean="0">
                <a:cs typeface="Arial" panose="020B0604020202020204" pitchFamily="34" charset="0"/>
              </a:rPr>
              <a:t>you that</a:t>
            </a:r>
          </a:p>
          <a:p>
            <a:pPr lvl="0" algn="r"/>
            <a:r>
              <a:rPr lang="en-US" sz="3000" dirty="0" smtClean="0">
                <a:cs typeface="Arial" panose="020B0604020202020204" pitchFamily="34" charset="0"/>
              </a:rPr>
              <a:t> we </a:t>
            </a:r>
            <a:r>
              <a:rPr lang="en-US" sz="3000" dirty="0">
                <a:cs typeface="Arial" panose="020B0604020202020204" pitchFamily="34" charset="0"/>
              </a:rPr>
              <a:t>have now </a:t>
            </a:r>
            <a:r>
              <a:rPr lang="en-US" sz="3000" dirty="0" smtClean="0">
                <a:cs typeface="Arial" panose="020B0604020202020204" pitchFamily="34" charset="0"/>
              </a:rPr>
              <a:t>been applying the </a:t>
            </a:r>
            <a:r>
              <a:rPr lang="en-US" sz="3000" dirty="0">
                <a:cs typeface="Arial" panose="020B0604020202020204" pitchFamily="34" charset="0"/>
              </a:rPr>
              <a:t>Global-Method’s approach</a:t>
            </a:r>
            <a:r>
              <a:rPr lang="en-US" sz="3000" dirty="0" smtClean="0">
                <a:cs typeface="Arial" panose="020B0604020202020204" pitchFamily="34" charset="0"/>
              </a:rPr>
              <a:t>,</a:t>
            </a:r>
          </a:p>
          <a:p>
            <a:pPr lvl="0" algn="r"/>
            <a:r>
              <a:rPr lang="en-US" sz="3000" dirty="0" smtClean="0">
                <a:cs typeface="Arial" panose="020B0604020202020204" pitchFamily="34" charset="0"/>
              </a:rPr>
              <a:t> </a:t>
            </a:r>
            <a:r>
              <a:rPr lang="en-US" sz="3000" dirty="0">
                <a:cs typeface="Arial" panose="020B0604020202020204" pitchFamily="34" charset="0"/>
              </a:rPr>
              <a:t>in project planning for almost two </a:t>
            </a:r>
            <a:r>
              <a:rPr lang="en-US" sz="3000" dirty="0" smtClean="0">
                <a:cs typeface="Arial" panose="020B0604020202020204" pitchFamily="34" charset="0"/>
              </a:rPr>
              <a:t>years, in </a:t>
            </a:r>
            <a:r>
              <a:rPr lang="en-US" sz="3000" dirty="0">
                <a:cs typeface="Arial" panose="020B0604020202020204" pitchFamily="34" charset="0"/>
              </a:rPr>
              <a:t>several </a:t>
            </a:r>
            <a:r>
              <a:rPr lang="en-US" sz="3000" dirty="0" smtClean="0">
                <a:cs typeface="Arial" panose="020B0604020202020204" pitchFamily="34" charset="0"/>
              </a:rPr>
              <a:t>projects</a:t>
            </a:r>
          </a:p>
          <a:p>
            <a:pPr lvl="0" algn="r"/>
            <a:r>
              <a:rPr lang="en-US" sz="3000" dirty="0" smtClean="0">
                <a:cs typeface="Arial" panose="020B0604020202020204" pitchFamily="34" charset="0"/>
              </a:rPr>
              <a:t> </a:t>
            </a:r>
            <a:r>
              <a:rPr lang="en-US" sz="3000" dirty="0">
                <a:cs typeface="Arial" panose="020B0604020202020204" pitchFamily="34" charset="0"/>
              </a:rPr>
              <a:t>varying in </a:t>
            </a:r>
            <a:r>
              <a:rPr lang="en-US" sz="3000" dirty="0" smtClean="0">
                <a:cs typeface="Arial" panose="020B0604020202020204" pitchFamily="34" charset="0"/>
              </a:rPr>
              <a:t>size </a:t>
            </a:r>
            <a:r>
              <a:rPr lang="en-US" sz="3000" dirty="0">
                <a:cs typeface="Arial" panose="020B0604020202020204" pitchFamily="34" charset="0"/>
              </a:rPr>
              <a:t>from a million-dollar to </a:t>
            </a:r>
            <a:r>
              <a:rPr lang="en-US" sz="3000" dirty="0" smtClean="0">
                <a:cs typeface="Arial" panose="020B0604020202020204" pitchFamily="34" charset="0"/>
              </a:rPr>
              <a:t>multi-billion </a:t>
            </a:r>
            <a:r>
              <a:rPr lang="en-US" sz="3000" dirty="0">
                <a:cs typeface="Arial" panose="020B0604020202020204" pitchFamily="34" charset="0"/>
              </a:rPr>
              <a:t>dollar projects</a:t>
            </a:r>
            <a:r>
              <a:rPr lang="en-US" sz="3000" dirty="0" smtClean="0">
                <a:cs typeface="Arial" panose="020B0604020202020204" pitchFamily="34" charset="0"/>
              </a:rPr>
              <a:t>.” </a:t>
            </a:r>
            <a:endParaRPr lang="en-US" sz="3000" dirty="0">
              <a:cs typeface="Arial" panose="020B0604020202020204" pitchFamily="34" charset="0"/>
            </a:endParaRPr>
          </a:p>
        </p:txBody>
      </p:sp>
      <p:sp>
        <p:nvSpPr>
          <p:cNvPr id="21" name="Oval 20"/>
          <p:cNvSpPr/>
          <p:nvPr/>
        </p:nvSpPr>
        <p:spPr>
          <a:xfrm>
            <a:off x="251281" y="1955847"/>
            <a:ext cx="22951440" cy="10152015"/>
          </a:xfrm>
          <a:prstGeom prst="ellipse">
            <a:avLst/>
          </a:prstGeom>
          <a:noFill/>
          <a:ln w="292100">
            <a:solidFill>
              <a:srgbClr val="FFC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4180056786"/>
      </p:ext>
    </p:extLst>
  </p:cSld>
  <p:clrMapOvr>
    <a:masterClrMapping/>
  </p:clrMapOvr>
  <p:transition spd="slow" advTm="84571">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1000" fill="hold"/>
                                        <p:tgtEl>
                                          <p:spTgt spid="38"/>
                                        </p:tgtEl>
                                        <p:attrNameLst>
                                          <p:attrName>ppt_w</p:attrName>
                                        </p:attrNameLst>
                                      </p:cBhvr>
                                      <p:tavLst>
                                        <p:tav tm="0">
                                          <p:val>
                                            <p:strVal val="#ppt_w*0.70"/>
                                          </p:val>
                                        </p:tav>
                                        <p:tav tm="100000">
                                          <p:val>
                                            <p:strVal val="#ppt_w"/>
                                          </p:val>
                                        </p:tav>
                                      </p:tavLst>
                                    </p:anim>
                                    <p:anim calcmode="lin" valueType="num">
                                      <p:cBhvr>
                                        <p:cTn id="18" dur="1000" fill="hold"/>
                                        <p:tgtEl>
                                          <p:spTgt spid="38"/>
                                        </p:tgtEl>
                                        <p:attrNameLst>
                                          <p:attrName>ppt_h</p:attrName>
                                        </p:attrNameLst>
                                      </p:cBhvr>
                                      <p:tavLst>
                                        <p:tav tm="0">
                                          <p:val>
                                            <p:strVal val="#ppt_h"/>
                                          </p:val>
                                        </p:tav>
                                        <p:tav tm="100000">
                                          <p:val>
                                            <p:strVal val="#ppt_h"/>
                                          </p:val>
                                        </p:tav>
                                      </p:tavLst>
                                    </p:anim>
                                    <p:animEffect transition="in" filter="fade">
                                      <p:cBhvr>
                                        <p:cTn id="19" dur="10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1000" fill="hold"/>
                                        <p:tgtEl>
                                          <p:spTgt spid="37"/>
                                        </p:tgtEl>
                                        <p:attrNameLst>
                                          <p:attrName>ppt_w</p:attrName>
                                        </p:attrNameLst>
                                      </p:cBhvr>
                                      <p:tavLst>
                                        <p:tav tm="0">
                                          <p:val>
                                            <p:strVal val="#ppt_w*0.70"/>
                                          </p:val>
                                        </p:tav>
                                        <p:tav tm="100000">
                                          <p:val>
                                            <p:strVal val="#ppt_w"/>
                                          </p:val>
                                        </p:tav>
                                      </p:tavLst>
                                    </p:anim>
                                    <p:anim calcmode="lin" valueType="num">
                                      <p:cBhvr>
                                        <p:cTn id="25" dur="1000" fill="hold"/>
                                        <p:tgtEl>
                                          <p:spTgt spid="37"/>
                                        </p:tgtEl>
                                        <p:attrNameLst>
                                          <p:attrName>ppt_h</p:attrName>
                                        </p:attrNameLst>
                                      </p:cBhvr>
                                      <p:tavLst>
                                        <p:tav tm="0">
                                          <p:val>
                                            <p:strVal val="#ppt_h"/>
                                          </p:val>
                                        </p:tav>
                                        <p:tav tm="100000">
                                          <p:val>
                                            <p:strVal val="#ppt_h"/>
                                          </p:val>
                                        </p:tav>
                                      </p:tavLst>
                                    </p:anim>
                                    <p:animEffect transition="in" filter="fade">
                                      <p:cBhvr>
                                        <p:cTn id="26" dur="10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2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000" fill="hold"/>
                                        <p:tgtEl>
                                          <p:spTgt spid="26"/>
                                        </p:tgtEl>
                                        <p:attrNameLst>
                                          <p:attrName>ppt_w</p:attrName>
                                        </p:attrNameLst>
                                      </p:cBhvr>
                                      <p:tavLst>
                                        <p:tav tm="0">
                                          <p:val>
                                            <p:strVal val="#ppt_w*0.70"/>
                                          </p:val>
                                        </p:tav>
                                        <p:tav tm="100000">
                                          <p:val>
                                            <p:strVal val="#ppt_w"/>
                                          </p:val>
                                        </p:tav>
                                      </p:tavLst>
                                    </p:anim>
                                    <p:anim calcmode="lin" valueType="num">
                                      <p:cBhvr>
                                        <p:cTn id="32" dur="1000" fill="hold"/>
                                        <p:tgtEl>
                                          <p:spTgt spid="26"/>
                                        </p:tgtEl>
                                        <p:attrNameLst>
                                          <p:attrName>ppt_h</p:attrName>
                                        </p:attrNameLst>
                                      </p:cBhvr>
                                      <p:tavLst>
                                        <p:tav tm="0">
                                          <p:val>
                                            <p:strVal val="#ppt_h"/>
                                          </p:val>
                                        </p:tav>
                                        <p:tav tm="100000">
                                          <p:val>
                                            <p:strVal val="#ppt_h"/>
                                          </p:val>
                                        </p:tav>
                                      </p:tavLst>
                                    </p:anim>
                                    <p:animEffect transition="in" filter="fade">
                                      <p:cBhvr>
                                        <p:cTn id="33" dur="1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4500"/>
                                  </p:stCondLst>
                                  <p:childTnLst>
                                    <p:set>
                                      <p:cBhvr>
                                        <p:cTn id="37" dur="1" fill="hold">
                                          <p:stCondLst>
                                            <p:cond delay="0"/>
                                          </p:stCondLst>
                                        </p:cTn>
                                        <p:tgtEl>
                                          <p:spTgt spid="28">
                                            <p:txEl>
                                              <p:pRg st="0" end="0"/>
                                            </p:txEl>
                                          </p:spTgt>
                                        </p:tgtEl>
                                        <p:attrNameLst>
                                          <p:attrName>style.visibility</p:attrName>
                                        </p:attrNameLst>
                                      </p:cBhvr>
                                      <p:to>
                                        <p:strVal val="visible"/>
                                      </p:to>
                                    </p:set>
                                    <p:anim calcmode="lin" valueType="num">
                                      <p:cBhvr>
                                        <p:cTn id="38" dur="1000" fill="hold"/>
                                        <p:tgtEl>
                                          <p:spTgt spid="28">
                                            <p:txEl>
                                              <p:pRg st="0" end="0"/>
                                            </p:txEl>
                                          </p:spTgt>
                                        </p:tgtEl>
                                        <p:attrNameLst>
                                          <p:attrName>ppt_w</p:attrName>
                                        </p:attrNameLst>
                                      </p:cBhvr>
                                      <p:tavLst>
                                        <p:tav tm="0">
                                          <p:val>
                                            <p:strVal val="#ppt_w*0.70"/>
                                          </p:val>
                                        </p:tav>
                                        <p:tav tm="100000">
                                          <p:val>
                                            <p:strVal val="#ppt_w"/>
                                          </p:val>
                                        </p:tav>
                                      </p:tavLst>
                                    </p:anim>
                                    <p:anim calcmode="lin" valueType="num">
                                      <p:cBhvr>
                                        <p:cTn id="39" dur="1000" fill="hold"/>
                                        <p:tgtEl>
                                          <p:spTgt spid="28">
                                            <p:txEl>
                                              <p:pRg st="0" end="0"/>
                                            </p:txEl>
                                          </p:spTgt>
                                        </p:tgtEl>
                                        <p:attrNameLst>
                                          <p:attrName>ppt_h</p:attrName>
                                        </p:attrNameLst>
                                      </p:cBhvr>
                                      <p:tavLst>
                                        <p:tav tm="0">
                                          <p:val>
                                            <p:strVal val="#ppt_h"/>
                                          </p:val>
                                        </p:tav>
                                        <p:tav tm="100000">
                                          <p:val>
                                            <p:strVal val="#ppt_h"/>
                                          </p:val>
                                        </p:tav>
                                      </p:tavLst>
                                    </p:anim>
                                    <p:animEffect transition="in" filter="fade">
                                      <p:cBhvr>
                                        <p:cTn id="40" dur="1000"/>
                                        <p:tgtEl>
                                          <p:spTgt spid="2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7000"/>
                                  </p:stCondLst>
                                  <p:childTnLst>
                                    <p:set>
                                      <p:cBhvr>
                                        <p:cTn id="44" dur="1" fill="hold">
                                          <p:stCondLst>
                                            <p:cond delay="0"/>
                                          </p:stCondLst>
                                        </p:cTn>
                                        <p:tgtEl>
                                          <p:spTgt spid="33">
                                            <p:txEl>
                                              <p:pRg st="0" end="0"/>
                                            </p:txEl>
                                          </p:spTgt>
                                        </p:tgtEl>
                                        <p:attrNameLst>
                                          <p:attrName>style.visibility</p:attrName>
                                        </p:attrNameLst>
                                      </p:cBhvr>
                                      <p:to>
                                        <p:strVal val="visible"/>
                                      </p:to>
                                    </p:set>
                                    <p:anim calcmode="lin" valueType="num">
                                      <p:cBhvr>
                                        <p:cTn id="45" dur="2000" fill="hold"/>
                                        <p:tgtEl>
                                          <p:spTgt spid="33">
                                            <p:txEl>
                                              <p:pRg st="0" end="0"/>
                                            </p:txEl>
                                          </p:spTgt>
                                        </p:tgtEl>
                                        <p:attrNameLst>
                                          <p:attrName>ppt_w</p:attrName>
                                        </p:attrNameLst>
                                      </p:cBhvr>
                                      <p:tavLst>
                                        <p:tav tm="0">
                                          <p:val>
                                            <p:strVal val="#ppt_w*0.70"/>
                                          </p:val>
                                        </p:tav>
                                        <p:tav tm="100000">
                                          <p:val>
                                            <p:strVal val="#ppt_w"/>
                                          </p:val>
                                        </p:tav>
                                      </p:tavLst>
                                    </p:anim>
                                    <p:anim calcmode="lin" valueType="num">
                                      <p:cBhvr>
                                        <p:cTn id="46" dur="2000" fill="hold"/>
                                        <p:tgtEl>
                                          <p:spTgt spid="33">
                                            <p:txEl>
                                              <p:pRg st="0" end="0"/>
                                            </p:txEl>
                                          </p:spTgt>
                                        </p:tgtEl>
                                        <p:attrNameLst>
                                          <p:attrName>ppt_h</p:attrName>
                                        </p:attrNameLst>
                                      </p:cBhvr>
                                      <p:tavLst>
                                        <p:tav tm="0">
                                          <p:val>
                                            <p:strVal val="#ppt_h"/>
                                          </p:val>
                                        </p:tav>
                                        <p:tav tm="100000">
                                          <p:val>
                                            <p:strVal val="#ppt_h"/>
                                          </p:val>
                                        </p:tav>
                                      </p:tavLst>
                                    </p:anim>
                                    <p:animEffect transition="in" filter="fade">
                                      <p:cBhvr>
                                        <p:cTn id="47" dur="2000"/>
                                        <p:tgtEl>
                                          <p:spTgt spid="33">
                                            <p:txEl>
                                              <p:pRg st="0" end="0"/>
                                            </p:txEl>
                                          </p:spTgt>
                                        </p:tgtEl>
                                      </p:cBhvr>
                                    </p:animEffect>
                                  </p:childTnLst>
                                </p:cTn>
                              </p:par>
                              <p:par>
                                <p:cTn id="48" presetID="55" presetClass="entr" presetSubtype="0" fill="hold" nodeType="withEffect">
                                  <p:stCondLst>
                                    <p:cond delay="6500"/>
                                  </p:stCondLst>
                                  <p:childTnLst>
                                    <p:set>
                                      <p:cBhvr>
                                        <p:cTn id="49" dur="1" fill="hold">
                                          <p:stCondLst>
                                            <p:cond delay="0"/>
                                          </p:stCondLst>
                                        </p:cTn>
                                        <p:tgtEl>
                                          <p:spTgt spid="7"/>
                                        </p:tgtEl>
                                        <p:attrNameLst>
                                          <p:attrName>style.visibility</p:attrName>
                                        </p:attrNameLst>
                                      </p:cBhvr>
                                      <p:to>
                                        <p:strVal val="visible"/>
                                      </p:to>
                                    </p:set>
                                    <p:anim calcmode="lin" valueType="num">
                                      <p:cBhvr>
                                        <p:cTn id="50" dur="1000" fill="hold"/>
                                        <p:tgtEl>
                                          <p:spTgt spid="7"/>
                                        </p:tgtEl>
                                        <p:attrNameLst>
                                          <p:attrName>ppt_w</p:attrName>
                                        </p:attrNameLst>
                                      </p:cBhvr>
                                      <p:tavLst>
                                        <p:tav tm="0">
                                          <p:val>
                                            <p:strVal val="#ppt_w*0.70"/>
                                          </p:val>
                                        </p:tav>
                                        <p:tav tm="100000">
                                          <p:val>
                                            <p:strVal val="#ppt_w"/>
                                          </p:val>
                                        </p:tav>
                                      </p:tavLst>
                                    </p:anim>
                                    <p:anim calcmode="lin" valueType="num">
                                      <p:cBhvr>
                                        <p:cTn id="51" dur="1000" fill="hold"/>
                                        <p:tgtEl>
                                          <p:spTgt spid="7"/>
                                        </p:tgtEl>
                                        <p:attrNameLst>
                                          <p:attrName>ppt_h</p:attrName>
                                        </p:attrNameLst>
                                      </p:cBhvr>
                                      <p:tavLst>
                                        <p:tav tm="0">
                                          <p:val>
                                            <p:strVal val="#ppt_h"/>
                                          </p:val>
                                        </p:tav>
                                        <p:tav tm="100000">
                                          <p:val>
                                            <p:strVal val="#ppt_h"/>
                                          </p:val>
                                        </p:tav>
                                      </p:tavLst>
                                    </p:anim>
                                    <p:animEffect transition="in" filter="fade">
                                      <p:cBhvr>
                                        <p:cTn id="52" dur="10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60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2000" fill="hold"/>
                                        <p:tgtEl>
                                          <p:spTgt spid="19"/>
                                        </p:tgtEl>
                                        <p:attrNameLst>
                                          <p:attrName>ppt_w</p:attrName>
                                        </p:attrNameLst>
                                      </p:cBhvr>
                                      <p:tavLst>
                                        <p:tav tm="0">
                                          <p:val>
                                            <p:strVal val="#ppt_w*0.70"/>
                                          </p:val>
                                        </p:tav>
                                        <p:tav tm="100000">
                                          <p:val>
                                            <p:strVal val="#ppt_w"/>
                                          </p:val>
                                        </p:tav>
                                      </p:tavLst>
                                    </p:anim>
                                    <p:anim calcmode="lin" valueType="num">
                                      <p:cBhvr>
                                        <p:cTn id="58" dur="2000" fill="hold"/>
                                        <p:tgtEl>
                                          <p:spTgt spid="19"/>
                                        </p:tgtEl>
                                        <p:attrNameLst>
                                          <p:attrName>ppt_h</p:attrName>
                                        </p:attrNameLst>
                                      </p:cBhvr>
                                      <p:tavLst>
                                        <p:tav tm="0">
                                          <p:val>
                                            <p:strVal val="#ppt_h"/>
                                          </p:val>
                                        </p:tav>
                                        <p:tav tm="100000">
                                          <p:val>
                                            <p:strVal val="#ppt_h"/>
                                          </p:val>
                                        </p:tav>
                                      </p:tavLst>
                                    </p:anim>
                                    <p:animEffect transition="in" filter="fade">
                                      <p:cBhvr>
                                        <p:cTn id="59" dur="20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2" fill="hold" nodeType="clickEffect">
                                  <p:stCondLst>
                                    <p:cond delay="11500"/>
                                  </p:stCondLst>
                                  <p:childTnLst>
                                    <p:set>
                                      <p:cBhvr>
                                        <p:cTn id="63" dur="1" fill="hold">
                                          <p:stCondLst>
                                            <p:cond delay="0"/>
                                          </p:stCondLst>
                                        </p:cTn>
                                        <p:tgtEl>
                                          <p:spTgt spid="42"/>
                                        </p:tgtEl>
                                        <p:attrNameLst>
                                          <p:attrName>style.visibility</p:attrName>
                                        </p:attrNameLst>
                                      </p:cBhvr>
                                      <p:to>
                                        <p:strVal val="visible"/>
                                      </p:to>
                                    </p:set>
                                    <p:anim calcmode="lin" valueType="num">
                                      <p:cBhvr additive="base">
                                        <p:cTn id="64" dur="2000" fill="hold"/>
                                        <p:tgtEl>
                                          <p:spTgt spid="42"/>
                                        </p:tgtEl>
                                        <p:attrNameLst>
                                          <p:attrName>ppt_x</p:attrName>
                                        </p:attrNameLst>
                                      </p:cBhvr>
                                      <p:tavLst>
                                        <p:tav tm="0">
                                          <p:val>
                                            <p:strVal val="0-#ppt_w/2"/>
                                          </p:val>
                                        </p:tav>
                                        <p:tav tm="100000">
                                          <p:val>
                                            <p:strVal val="#ppt_x"/>
                                          </p:val>
                                        </p:tav>
                                      </p:tavLst>
                                    </p:anim>
                                    <p:anim calcmode="lin" valueType="num">
                                      <p:cBhvr additive="base">
                                        <p:cTn id="65" dur="2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1000"/>
                                  </p:stCondLst>
                                  <p:childTnLst>
                                    <p:set>
                                      <p:cBhvr>
                                        <p:cTn id="6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6" grpId="0"/>
      <p:bldP spid="37" grpId="0"/>
      <p:bldP spid="38" grpId="0"/>
      <p:bldP spid="21"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3"/>
          <p:cNvSpPr>
            <a:spLocks noChangeArrowheads="1"/>
          </p:cNvSpPr>
          <p:nvPr/>
        </p:nvSpPr>
        <p:spPr bwMode="auto">
          <a:xfrm>
            <a:off x="0" y="754192"/>
            <a:ext cx="23407689" cy="833376"/>
          </a:xfrm>
          <a:prstGeom prst="rect">
            <a:avLst/>
          </a:prstGeom>
          <a:noFill/>
          <a:ln w="0">
            <a:noFill/>
            <a:miter lim="800000"/>
            <a:headEnd/>
            <a:tailEnd/>
          </a:ln>
          <a:effectLst/>
        </p:spPr>
        <p:txBody>
          <a:bodyPr wrap="square" lIns="154764" tIns="77378" rIns="154764" bIns="77378">
            <a:spAutoFit/>
          </a:bodyPr>
          <a:lstStyle/>
          <a:p>
            <a:pPr algn="ctr">
              <a:defRPr/>
            </a:pPr>
            <a:r>
              <a:rPr lang="en-US" sz="4400" dirty="0" smtClean="0">
                <a:latin typeface="Arial Black" panose="020B0A04020102020204" pitchFamily="34" charset="0"/>
              </a:rPr>
              <a:t>Empowering Policy-Makers and Front-Line Public Servants to Excel</a:t>
            </a:r>
            <a:endParaRPr lang="en-US" sz="4400" b="0" baseline="30000" dirty="0">
              <a:latin typeface="Arial Black" panose="020B0A04020102020204" pitchFamily="34" charset="0"/>
            </a:endParaRPr>
          </a:p>
        </p:txBody>
      </p:sp>
      <p:sp>
        <p:nvSpPr>
          <p:cNvPr id="15" name="Rectangle 14"/>
          <p:cNvSpPr/>
          <p:nvPr/>
        </p:nvSpPr>
        <p:spPr>
          <a:xfrm>
            <a:off x="346120" y="1706562"/>
            <a:ext cx="10109845" cy="2464777"/>
          </a:xfrm>
          <a:prstGeom prst="rect">
            <a:avLst/>
          </a:prstGeom>
        </p:spPr>
        <p:txBody>
          <a:bodyPr wrap="square">
            <a:spAutoFit/>
          </a:bodyPr>
          <a:lstStyle/>
          <a:p>
            <a:pPr algn="just">
              <a:lnSpc>
                <a:spcPts val="3700"/>
              </a:lnSpc>
            </a:pPr>
            <a:r>
              <a:rPr lang="en-US" sz="3200" spc="-130" dirty="0" smtClean="0">
                <a:cs typeface="Arial" panose="020B0604020202020204" pitchFamily="34" charset="0"/>
              </a:rPr>
              <a:t>Harvard</a:t>
            </a:r>
            <a:r>
              <a:rPr lang="en-US" sz="2900" spc="-130" dirty="0" smtClean="0">
                <a:cs typeface="Arial" panose="020B0604020202020204" pitchFamily="34" charset="0"/>
              </a:rPr>
              <a:t> </a:t>
            </a:r>
            <a:r>
              <a:rPr lang="en-US" sz="3200" spc="-130" dirty="0">
                <a:cs typeface="Arial" panose="020B0604020202020204" pitchFamily="34" charset="0"/>
              </a:rPr>
              <a:t>University</a:t>
            </a:r>
            <a:r>
              <a:rPr lang="en-US" sz="2900" spc="-130" dirty="0">
                <a:cs typeface="Arial" panose="020B0604020202020204" pitchFamily="34" charset="0"/>
              </a:rPr>
              <a:t> </a:t>
            </a:r>
            <a:r>
              <a:rPr lang="en-US" sz="3200" spc="-130" dirty="0">
                <a:cs typeface="Arial" panose="020B0604020202020204" pitchFamily="34" charset="0"/>
              </a:rPr>
              <a:t>Global</a:t>
            </a:r>
            <a:r>
              <a:rPr lang="en-US" sz="2900" spc="-130" dirty="0">
                <a:cs typeface="Arial" panose="020B0604020202020204" pitchFamily="34" charset="0"/>
              </a:rPr>
              <a:t> </a:t>
            </a:r>
            <a:r>
              <a:rPr lang="en-US" sz="3200" spc="-130" dirty="0" smtClean="0">
                <a:cs typeface="Arial" panose="020B0604020202020204" pitchFamily="34" charset="0"/>
              </a:rPr>
              <a:t>System™</a:t>
            </a:r>
            <a:r>
              <a:rPr lang="en-US" sz="2900" spc="-130" dirty="0" smtClean="0">
                <a:cs typeface="Arial" panose="020B0604020202020204" pitchFamily="34" charset="0"/>
              </a:rPr>
              <a:t> </a:t>
            </a:r>
            <a:r>
              <a:rPr lang="en-US" sz="3200" spc="-130" dirty="0" smtClean="0">
                <a:cs typeface="Arial" panose="020B0604020202020204" pitchFamily="34" charset="0"/>
              </a:rPr>
              <a:t>tools</a:t>
            </a:r>
            <a:r>
              <a:rPr lang="en-US" sz="2900" spc="-130" dirty="0" smtClean="0">
                <a:cs typeface="Arial" panose="020B0604020202020204" pitchFamily="34" charset="0"/>
              </a:rPr>
              <a:t> </a:t>
            </a:r>
            <a:r>
              <a:rPr lang="en-US" sz="3200" spc="-130" dirty="0" smtClean="0">
                <a:cs typeface="Arial" panose="020B0604020202020204" pitchFamily="34" charset="0"/>
              </a:rPr>
              <a:t>work in health </a:t>
            </a:r>
            <a:r>
              <a:rPr lang="en-US" sz="3200" spc="-120" dirty="0">
                <a:cs typeface="Arial" panose="020B0604020202020204" pitchFamily="34" charset="0"/>
              </a:rPr>
              <a:t>protection </a:t>
            </a:r>
            <a:r>
              <a:rPr lang="en-US" sz="3200" spc="-130" dirty="0">
                <a:cs typeface="Arial" panose="020B0604020202020204" pitchFamily="34" charset="0"/>
              </a:rPr>
              <a:t>to </a:t>
            </a:r>
            <a:r>
              <a:rPr lang="en-US" sz="3200" spc="-130" dirty="0" smtClean="0">
                <a:cs typeface="Arial" panose="020B0604020202020204" pitchFamily="34" charset="0"/>
              </a:rPr>
              <a:t>address epizootic </a:t>
            </a:r>
            <a:r>
              <a:rPr lang="en-US" sz="3200" spc="-20" dirty="0" smtClean="0">
                <a:cs typeface="Arial" panose="020B0604020202020204" pitchFamily="34" charset="0"/>
              </a:rPr>
              <a:t>diseases</a:t>
            </a:r>
            <a:r>
              <a:rPr lang="en-US" sz="3200" spc="-20">
                <a:cs typeface="Arial" panose="020B0604020202020204" pitchFamily="34" charset="0"/>
              </a:rPr>
              <a:t>;</a:t>
            </a:r>
            <a:r>
              <a:rPr lang="en-US" sz="3200" spc="-20" smtClean="0">
                <a:cs typeface="Arial" panose="020B0604020202020204" pitchFamily="34" charset="0"/>
              </a:rPr>
              <a:t> incubate </a:t>
            </a:r>
            <a:r>
              <a:rPr lang="en-US" sz="3200" spc="-20" dirty="0" smtClean="0">
                <a:cs typeface="Arial" panose="020B0604020202020204" pitchFamily="34" charset="0"/>
              </a:rPr>
              <a:t>the </a:t>
            </a:r>
            <a:r>
              <a:rPr lang="en-US" sz="3200" spc="-20" dirty="0">
                <a:cs typeface="Arial" panose="020B0604020202020204" pitchFamily="34" charset="0"/>
              </a:rPr>
              <a:t>Food Inspection </a:t>
            </a:r>
            <a:r>
              <a:rPr lang="en-US" sz="3200" spc="-20" dirty="0" smtClean="0">
                <a:cs typeface="Arial" panose="020B0604020202020204" pitchFamily="34" charset="0"/>
              </a:rPr>
              <a:t>Agency (CFIA); </a:t>
            </a:r>
            <a:r>
              <a:rPr lang="en-US" sz="3200" spc="-120" dirty="0" smtClean="0">
                <a:cs typeface="Arial" panose="020B0604020202020204" pitchFamily="34" charset="0"/>
              </a:rPr>
              <a:t>improve highway safety and develop project managers in</a:t>
            </a:r>
            <a:r>
              <a:rPr lang="en-US" sz="3200" spc="-100" dirty="0" smtClean="0">
                <a:cs typeface="Arial" panose="020B0604020202020204" pitchFamily="34" charset="0"/>
              </a:rPr>
              <a:t> </a:t>
            </a:r>
            <a:r>
              <a:rPr lang="en-US" sz="3200" spc="-100" dirty="0" err="1" smtClean="0">
                <a:cs typeface="Arial" panose="020B0604020202020204" pitchFamily="34" charset="0"/>
              </a:rPr>
              <a:t>Defence</a:t>
            </a:r>
            <a:r>
              <a:rPr lang="en-US" sz="3200" spc="-100" dirty="0" smtClean="0">
                <a:cs typeface="Arial" panose="020B0604020202020204" pitchFamily="34" charset="0"/>
              </a:rPr>
              <a:t>.</a:t>
            </a:r>
            <a:r>
              <a:rPr lang="en-US" sz="3200" spc="-130" dirty="0" smtClean="0">
                <a:cs typeface="Arial" panose="020B0604020202020204" pitchFamily="34" charset="0"/>
              </a:rPr>
              <a:t> In Europe, they </a:t>
            </a:r>
            <a:r>
              <a:rPr lang="en-US" sz="3200" spc="-120" dirty="0" smtClean="0">
                <a:cs typeface="Arial" panose="020B0604020202020204" pitchFamily="34" charset="0"/>
              </a:rPr>
              <a:t>served to </a:t>
            </a:r>
            <a:r>
              <a:rPr lang="en-US" sz="3200" spc="-120" dirty="0">
                <a:cs typeface="Arial" panose="020B0604020202020204" pitchFamily="34" charset="0"/>
              </a:rPr>
              <a:t>improve evaluation </a:t>
            </a:r>
            <a:r>
              <a:rPr lang="en-US" sz="3200" spc="-120" dirty="0" smtClean="0">
                <a:cs typeface="Arial" panose="020B0604020202020204" pitchFamily="34" charset="0"/>
              </a:rPr>
              <a:t>practices. </a:t>
            </a:r>
            <a:endParaRPr lang="en-US" sz="3200" spc="-120" dirty="0">
              <a:cs typeface="Arial" panose="020B0604020202020204" pitchFamily="34" charset="0"/>
            </a:endParaRPr>
          </a:p>
        </p:txBody>
      </p:sp>
      <p:sp>
        <p:nvSpPr>
          <p:cNvPr id="27" name="Rectangle 2"/>
          <p:cNvSpPr txBox="1">
            <a:spLocks noChangeArrowheads="1"/>
          </p:cNvSpPr>
          <p:nvPr/>
        </p:nvSpPr>
        <p:spPr>
          <a:xfrm>
            <a:off x="0" y="68262"/>
            <a:ext cx="23407689" cy="76200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20000"/>
              </a:lnSpc>
              <a:defRPr/>
            </a:pPr>
            <a:r>
              <a:rPr lang="en-US" sz="3727" dirty="0" smtClean="0">
                <a:solidFill>
                  <a:schemeClr val="tx1">
                    <a:lumMod val="50000"/>
                  </a:schemeClr>
                </a:solidFill>
                <a:latin typeface="Arial Black" panose="020B0A04020102020204" pitchFamily="34" charset="0"/>
                <a:cs typeface="Times New Roman" pitchFamily="18" charset="0"/>
              </a:rPr>
              <a:t>Harvard </a:t>
            </a:r>
            <a:r>
              <a:rPr lang="en-US" sz="3727" dirty="0">
                <a:solidFill>
                  <a:schemeClr val="tx1">
                    <a:lumMod val="50000"/>
                  </a:schemeClr>
                </a:solidFill>
                <a:latin typeface="Arial Black" panose="020B0A04020102020204" pitchFamily="34" charset="0"/>
                <a:cs typeface="Times New Roman" pitchFamily="18" charset="0"/>
              </a:rPr>
              <a:t>University Global System</a:t>
            </a:r>
            <a:r>
              <a:rPr lang="en-US" sz="3727" dirty="0" smtClean="0">
                <a:solidFill>
                  <a:schemeClr val="tx1">
                    <a:lumMod val="50000"/>
                  </a:schemeClr>
                </a:solidFill>
                <a:latin typeface="Arial Black" panose="020B0A04020102020204" pitchFamily="34" charset="0"/>
                <a:cs typeface="Times New Roman" pitchFamily="18" charset="0"/>
              </a:rPr>
              <a:t>™ (HUGS)</a:t>
            </a:r>
            <a:endParaRPr lang="en-US" sz="3727" dirty="0">
              <a:solidFill>
                <a:schemeClr val="tx1">
                  <a:lumMod val="50000"/>
                </a:schemeClr>
              </a:solidFill>
              <a:latin typeface="Arial Black" panose="020B0A04020102020204" pitchFamily="34" charset="0"/>
            </a:endParaRPr>
          </a:p>
        </p:txBody>
      </p:sp>
      <p:grpSp>
        <p:nvGrpSpPr>
          <p:cNvPr id="3" name="Group 2"/>
          <p:cNvGrpSpPr/>
          <p:nvPr/>
        </p:nvGrpSpPr>
        <p:grpSpPr>
          <a:xfrm>
            <a:off x="180361" y="11662435"/>
            <a:ext cx="1236483" cy="1321727"/>
            <a:chOff x="108250" y="11752302"/>
            <a:chExt cx="1236483" cy="1321727"/>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9" name="Rectangle 18"/>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1" name="Rectangle 20"/>
          <p:cNvSpPr/>
          <p:nvPr/>
        </p:nvSpPr>
        <p:spPr>
          <a:xfrm>
            <a:off x="1441545" y="11623367"/>
            <a:ext cx="10300399" cy="1246495"/>
          </a:xfrm>
          <a:prstGeom prst="rect">
            <a:avLst/>
          </a:prstGeom>
        </p:spPr>
        <p:txBody>
          <a:bodyPr wrap="square">
            <a:spAutoFit/>
          </a:bodyPr>
          <a:lstStyle/>
          <a:p>
            <a:r>
              <a:rPr lang="en-US" sz="2500" dirty="0" smtClean="0"/>
              <a:t>Harvard University Global System</a:t>
            </a:r>
            <a:r>
              <a:rPr lang="en-US" sz="2500" baseline="42000" dirty="0" smtClean="0">
                <a:latin typeface="Arial Black" panose="020B0A04020102020204" pitchFamily="34" charset="0"/>
                <a:cs typeface="Times New Roman" pitchFamily="18" charset="0"/>
              </a:rPr>
              <a:t>™</a:t>
            </a:r>
            <a:endParaRPr lang="en-US" sz="2500" dirty="0" smtClean="0"/>
          </a:p>
          <a:p>
            <a:r>
              <a:rPr lang="en-US" sz="2500" dirty="0" smtClean="0"/>
              <a:t>The Professional Development Institute</a:t>
            </a:r>
            <a:r>
              <a:rPr lang="en-US" sz="2500" baseline="30000" dirty="0" smtClean="0">
                <a:latin typeface="Arial Black" panose="020B0A04020102020204" pitchFamily="34" charset="0"/>
              </a:rPr>
              <a:t>®</a:t>
            </a:r>
            <a:r>
              <a:rPr lang="en-US" sz="2500" dirty="0" smtClean="0"/>
              <a:t> PDI Inc. </a:t>
            </a:r>
            <a:br>
              <a:rPr lang="en-US" sz="2500" dirty="0" smtClean="0"/>
            </a:br>
            <a:r>
              <a:rPr lang="en-US" sz="2500" dirty="0" smtClean="0"/>
              <a:t>www.eharvard.org </a:t>
            </a:r>
            <a:r>
              <a:rPr lang="en-US" sz="2500" dirty="0" smtClean="0">
                <a:solidFill>
                  <a:srgbClr val="FF0000"/>
                </a:solidFill>
              </a:rPr>
              <a:t>●</a:t>
            </a:r>
            <a:r>
              <a:rPr lang="en-US" sz="2500" dirty="0" smtClean="0"/>
              <a:t> </a:t>
            </a:r>
            <a:r>
              <a:rPr lang="en-US" sz="2500" dirty="0" smtClean="0">
                <a:solidFill>
                  <a:prstClr val="white"/>
                </a:solidFill>
                <a:ea typeface="Calibri" panose="020F0502020204030204" pitchFamily="34" charset="0"/>
                <a:cs typeface="Arial" panose="020B0604020202020204" pitchFamily="34" charset="0"/>
              </a:rPr>
              <a:t>© Alain Paul Martin, 2023. All rights reserved</a:t>
            </a:r>
            <a:endParaRPr lang="en-US" sz="2500" dirty="0"/>
          </a:p>
        </p:txBody>
      </p:sp>
      <p:sp>
        <p:nvSpPr>
          <p:cNvPr id="22" name="Rectangle 21"/>
          <p:cNvSpPr/>
          <p:nvPr/>
        </p:nvSpPr>
        <p:spPr>
          <a:xfrm>
            <a:off x="10819191" y="10736262"/>
            <a:ext cx="12238453" cy="954107"/>
          </a:xfrm>
          <a:prstGeom prst="rect">
            <a:avLst/>
          </a:prstGeom>
        </p:spPr>
        <p:txBody>
          <a:bodyPr wrap="square">
            <a:spAutoFit/>
          </a:bodyPr>
          <a:lstStyle/>
          <a:p>
            <a:pPr algn="ctr"/>
            <a:r>
              <a:rPr lang="en-US" sz="2800" spc="-120" dirty="0" smtClean="0">
                <a:cs typeface="Arial" panose="020B0604020202020204" pitchFamily="34" charset="0"/>
              </a:rPr>
              <a:t>Canada’s Prime Minister Jean Chrétien  and Alain Paul Martin</a:t>
            </a:r>
          </a:p>
          <a:p>
            <a:pPr algn="ctr"/>
            <a:r>
              <a:rPr lang="en-US" sz="2800" spc="-120" dirty="0" smtClean="0">
                <a:solidFill>
                  <a:prstClr val="white"/>
                </a:solidFill>
                <a:ea typeface="Calibri" panose="020F0502020204030204" pitchFamily="34" charset="0"/>
                <a:cs typeface="Arial" panose="020B0604020202020204" pitchFamily="34" charset="0"/>
              </a:rPr>
              <a:t>© Jean-Marc </a:t>
            </a:r>
            <a:r>
              <a:rPr lang="en-US" sz="2800" spc="-120" dirty="0" err="1" smtClean="0">
                <a:solidFill>
                  <a:prstClr val="white"/>
                </a:solidFill>
                <a:ea typeface="Calibri" panose="020F0502020204030204" pitchFamily="34" charset="0"/>
                <a:cs typeface="Arial" panose="020B0604020202020204" pitchFamily="34" charset="0"/>
              </a:rPr>
              <a:t>Carisse</a:t>
            </a:r>
            <a:r>
              <a:rPr lang="en-US" sz="2800" spc="-120" dirty="0" smtClean="0">
                <a:solidFill>
                  <a:prstClr val="white"/>
                </a:solidFill>
                <a:ea typeface="Calibri" panose="020F0502020204030204" pitchFamily="34" charset="0"/>
                <a:cs typeface="Arial" panose="020B0604020202020204" pitchFamily="34" charset="0"/>
              </a:rPr>
              <a:t>, 1998. All rights reserved. www.carissephotos.com</a:t>
            </a:r>
            <a:endParaRPr lang="en-US" sz="2750" spc="-120" dirty="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9629" y="1897062"/>
            <a:ext cx="12036628" cy="8532755"/>
          </a:xfrm>
          <a:prstGeom prst="rect">
            <a:avLst/>
          </a:prstGeom>
        </p:spPr>
      </p:pic>
      <p:sp>
        <p:nvSpPr>
          <p:cNvPr id="23" name="Rectangle 22"/>
          <p:cNvSpPr/>
          <p:nvPr/>
        </p:nvSpPr>
        <p:spPr>
          <a:xfrm>
            <a:off x="346116" y="8716962"/>
            <a:ext cx="10109849" cy="2464777"/>
          </a:xfrm>
          <a:prstGeom prst="rect">
            <a:avLst/>
          </a:prstGeom>
        </p:spPr>
        <p:txBody>
          <a:bodyPr wrap="square">
            <a:spAutoFit/>
          </a:bodyPr>
          <a:lstStyle/>
          <a:p>
            <a:pPr algn="just">
              <a:lnSpc>
                <a:spcPts val="3700"/>
              </a:lnSpc>
            </a:pPr>
            <a:r>
              <a:rPr lang="en-US" sz="3200" spc="-80" dirty="0" smtClean="0">
                <a:cs typeface="Arial" panose="020B0604020202020204" pitchFamily="34" charset="0"/>
              </a:rPr>
              <a:t>Consider our Stakeholders’ Engagement Prism™ </a:t>
            </a:r>
            <a:r>
              <a:rPr lang="en-US" sz="3200" spc="-100" dirty="0" smtClean="0">
                <a:cs typeface="Arial" panose="020B0604020202020204" pitchFamily="34" charset="0"/>
              </a:rPr>
              <a:t>to provide insights into the creation of a critical mass </a:t>
            </a:r>
            <a:r>
              <a:rPr lang="en-US" sz="3200" spc="-120" dirty="0" smtClean="0">
                <a:cs typeface="Arial" panose="020B0604020202020204" pitchFamily="34" charset="0"/>
              </a:rPr>
              <a:t>for change and collective intelligence to trade; advance </a:t>
            </a:r>
            <a:r>
              <a:rPr lang="en-US" sz="3200" spc="-130" dirty="0" smtClean="0">
                <a:cs typeface="Arial" panose="020B0604020202020204" pitchFamily="34" charset="0"/>
              </a:rPr>
              <a:t>scientific research, conflict resolution or lasting peace </a:t>
            </a:r>
            <a:r>
              <a:rPr lang="en-US" sz="3200" spc="-120" dirty="0" smtClean="0">
                <a:cs typeface="Arial" panose="020B0604020202020204" pitchFamily="34" charset="0"/>
              </a:rPr>
              <a:t>between employers </a:t>
            </a:r>
            <a:r>
              <a:rPr lang="en-US" sz="3200" dirty="0" smtClean="0">
                <a:cs typeface="Arial" panose="020B0604020202020204" pitchFamily="34" charset="0"/>
              </a:rPr>
              <a:t>and unionized employees.</a:t>
            </a:r>
            <a:endParaRPr lang="en-US" sz="3200" dirty="0">
              <a:cs typeface="Arial" panose="020B0604020202020204" pitchFamily="34" charset="0"/>
            </a:endParaRPr>
          </a:p>
        </p:txBody>
      </p:sp>
      <p:sp>
        <p:nvSpPr>
          <p:cNvPr id="29" name="Rectangle 28"/>
          <p:cNvSpPr/>
          <p:nvPr/>
        </p:nvSpPr>
        <p:spPr>
          <a:xfrm>
            <a:off x="346118" y="4447718"/>
            <a:ext cx="10109847" cy="3888244"/>
          </a:xfrm>
          <a:prstGeom prst="rect">
            <a:avLst/>
          </a:prstGeom>
        </p:spPr>
        <p:txBody>
          <a:bodyPr wrap="square">
            <a:spAutoFit/>
          </a:bodyPr>
          <a:lstStyle/>
          <a:p>
            <a:pPr algn="just">
              <a:lnSpc>
                <a:spcPts val="3700"/>
              </a:lnSpc>
            </a:pPr>
            <a:r>
              <a:rPr lang="en-US" sz="3200" spc="-60" dirty="0" smtClean="0">
                <a:cs typeface="Arial" panose="020B0604020202020204" pitchFamily="34" charset="0"/>
              </a:rPr>
              <a:t>As an illustration, we built on the U.K. experience to </a:t>
            </a:r>
            <a:r>
              <a:rPr lang="en-US" sz="3200" spc="-100" dirty="0" smtClean="0">
                <a:cs typeface="Arial" panose="020B0604020202020204" pitchFamily="34" charset="0"/>
              </a:rPr>
              <a:t>research, develop and deliver a hands-on workshop to </a:t>
            </a:r>
            <a:r>
              <a:rPr lang="en-US" sz="3200" spc="-120" dirty="0" smtClean="0">
                <a:cs typeface="Arial" panose="020B0604020202020204" pitchFamily="34" charset="0"/>
              </a:rPr>
              <a:t>mitigate the risk of mad-cow (BSE) and the new variant Creutzfeldt-Jakob diseases (</a:t>
            </a:r>
            <a:r>
              <a:rPr lang="en-US" sz="3200" spc="-120" dirty="0" err="1" smtClean="0">
                <a:cs typeface="Arial" panose="020B0604020202020204" pitchFamily="34" charset="0"/>
              </a:rPr>
              <a:t>vCJD</a:t>
            </a:r>
            <a:r>
              <a:rPr lang="en-US" sz="3200" spc="-120" dirty="0" smtClean="0">
                <a:cs typeface="Arial" panose="020B0604020202020204" pitchFamily="34" charset="0"/>
              </a:rPr>
              <a:t>), nine months before </a:t>
            </a:r>
            <a:r>
              <a:rPr lang="en-US" sz="3200" spc="-130" dirty="0" smtClean="0">
                <a:cs typeface="Arial" panose="020B0604020202020204" pitchFamily="34" charset="0"/>
              </a:rPr>
              <a:t>BSE hit our shores. In </a:t>
            </a:r>
            <a:r>
              <a:rPr lang="en-US" sz="3200" spc="-130" dirty="0">
                <a:cs typeface="Arial" panose="020B0604020202020204" pitchFamily="34" charset="0"/>
              </a:rPr>
              <a:t>the aftermath of </a:t>
            </a:r>
            <a:r>
              <a:rPr lang="en-US" sz="3200" spc="-130" dirty="0" smtClean="0">
                <a:cs typeface="Arial" panose="020B0604020202020204" pitchFamily="34" charset="0"/>
              </a:rPr>
              <a:t>that event</a:t>
            </a:r>
            <a:r>
              <a:rPr lang="en-US" sz="3200" spc="-60" dirty="0" smtClean="0">
                <a:cs typeface="Arial" panose="020B0604020202020204" pitchFamily="34" charset="0"/>
              </a:rPr>
              <a:t>, we </a:t>
            </a:r>
            <a:r>
              <a:rPr lang="en-US" sz="3200" spc="-130" dirty="0" smtClean="0">
                <a:cs typeface="Arial" panose="020B0604020202020204" pitchFamily="34" charset="0"/>
              </a:rPr>
              <a:t>played a role to address the embargo on Canadian meat </a:t>
            </a:r>
            <a:r>
              <a:rPr lang="en-US" sz="3200" spc="-90" dirty="0" smtClean="0">
                <a:cs typeface="Arial" panose="020B0604020202020204" pitchFamily="34" charset="0"/>
              </a:rPr>
              <a:t>export to Japan, China and other Asian trade partners: </a:t>
            </a:r>
            <a:r>
              <a:rPr lang="en-US" sz="3200" u="sng" spc="-130" dirty="0" smtClean="0">
                <a:cs typeface="Arial" panose="020B0604020202020204" pitchFamily="34" charset="0"/>
              </a:rPr>
              <a:t>www.eharvard.org/APMartinAdvicesCanadaPM-22K.pdf</a:t>
            </a:r>
            <a:r>
              <a:rPr lang="en-US" sz="3200" spc="-130" dirty="0" smtClean="0">
                <a:cs typeface="Arial" panose="020B0604020202020204" pitchFamily="34" charset="0"/>
              </a:rPr>
              <a:t> </a:t>
            </a:r>
            <a:endParaRPr lang="en-US" sz="3200" spc="-130" dirty="0">
              <a:cs typeface="Arial" panose="020B0604020202020204" pitchFamily="34" charset="0"/>
            </a:endParaRPr>
          </a:p>
        </p:txBody>
      </p:sp>
      <p:sp>
        <p:nvSpPr>
          <p:cNvPr id="5" name="Rectangle 4"/>
          <p:cNvSpPr/>
          <p:nvPr/>
        </p:nvSpPr>
        <p:spPr>
          <a:xfrm rot="-60000">
            <a:off x="16376557" y="3692417"/>
            <a:ext cx="4914721" cy="1714500"/>
          </a:xfrm>
          <a:prstGeom prst="rect">
            <a:avLst/>
          </a:prstGeom>
          <a:solidFill>
            <a:srgbClr val="A77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108975" y="3652643"/>
            <a:ext cx="747282" cy="1767514"/>
          </a:xfrm>
          <a:prstGeom prst="rect">
            <a:avLst/>
          </a:prstGeom>
          <a:solidFill>
            <a:srgbClr val="975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rot="-60000">
            <a:off x="16827165" y="3686807"/>
            <a:ext cx="5270500" cy="1754331"/>
          </a:xfrm>
          <a:prstGeom prst="trapezoid">
            <a:avLst>
              <a:gd name="adj" fmla="val 16187"/>
            </a:avLst>
          </a:prstGeom>
          <a:solidFill>
            <a:srgbClr val="A77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0920000">
            <a:off x="21583215" y="3659070"/>
            <a:ext cx="1068931" cy="1742964"/>
          </a:xfrm>
          <a:prstGeom prst="trapezoid">
            <a:avLst>
              <a:gd name="adj" fmla="val 25217"/>
            </a:avLst>
          </a:prstGeom>
          <a:solidFill>
            <a:srgbClr val="975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462010090"/>
      </p:ext>
    </p:extLst>
  </p:cSld>
  <p:clrMapOvr>
    <a:masterClrMapping/>
  </p:clrMapOvr>
  <p:transition spd="slow" advTm="89898">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150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strVal val="#ppt_w*0.70"/>
                                          </p:val>
                                        </p:tav>
                                        <p:tav tm="100000">
                                          <p:val>
                                            <p:strVal val="#ppt_w"/>
                                          </p:val>
                                        </p:tav>
                                      </p:tavLst>
                                    </p:anim>
                                    <p:anim calcmode="lin" valueType="num">
                                      <p:cBhvr>
                                        <p:cTn id="8" dur="2000" fill="hold"/>
                                        <p:tgtEl>
                                          <p:spTgt spid="15"/>
                                        </p:tgtEl>
                                        <p:attrNameLst>
                                          <p:attrName>ppt_h</p:attrName>
                                        </p:attrNameLst>
                                      </p:cBhvr>
                                      <p:tavLst>
                                        <p:tav tm="0">
                                          <p:val>
                                            <p:strVal val="#ppt_h"/>
                                          </p:val>
                                        </p:tav>
                                        <p:tav tm="100000">
                                          <p:val>
                                            <p:strVal val="#ppt_h"/>
                                          </p:val>
                                        </p:tav>
                                      </p:tavLst>
                                    </p:anim>
                                    <p:animEffect transition="in" filter="fade">
                                      <p:cBhvr>
                                        <p:cTn id="9" dur="2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4500"/>
                                  </p:stCondLst>
                                  <p:childTnLst>
                                    <p:set>
                                      <p:cBhvr>
                                        <p:cTn id="13" dur="1" fill="hold">
                                          <p:stCondLst>
                                            <p:cond delay="0"/>
                                          </p:stCondLst>
                                        </p:cTn>
                                        <p:tgtEl>
                                          <p:spTgt spid="29"/>
                                        </p:tgtEl>
                                        <p:attrNameLst>
                                          <p:attrName>style.visibility</p:attrName>
                                        </p:attrNameLst>
                                      </p:cBhvr>
                                      <p:to>
                                        <p:strVal val="visible"/>
                                      </p:to>
                                    </p:set>
                                    <p:anim calcmode="lin" valueType="num">
                                      <p:cBhvr>
                                        <p:cTn id="14" dur="2000" fill="hold"/>
                                        <p:tgtEl>
                                          <p:spTgt spid="29"/>
                                        </p:tgtEl>
                                        <p:attrNameLst>
                                          <p:attrName>ppt_w</p:attrName>
                                        </p:attrNameLst>
                                      </p:cBhvr>
                                      <p:tavLst>
                                        <p:tav tm="0">
                                          <p:val>
                                            <p:strVal val="#ppt_w*0.70"/>
                                          </p:val>
                                        </p:tav>
                                        <p:tav tm="100000">
                                          <p:val>
                                            <p:strVal val="#ppt_w"/>
                                          </p:val>
                                        </p:tav>
                                      </p:tavLst>
                                    </p:anim>
                                    <p:anim calcmode="lin" valueType="num">
                                      <p:cBhvr>
                                        <p:cTn id="15" dur="2000" fill="hold"/>
                                        <p:tgtEl>
                                          <p:spTgt spid="29"/>
                                        </p:tgtEl>
                                        <p:attrNameLst>
                                          <p:attrName>ppt_h</p:attrName>
                                        </p:attrNameLst>
                                      </p:cBhvr>
                                      <p:tavLst>
                                        <p:tav tm="0">
                                          <p:val>
                                            <p:strVal val="#ppt_h"/>
                                          </p:val>
                                        </p:tav>
                                        <p:tav tm="100000">
                                          <p:val>
                                            <p:strVal val="#ppt_h"/>
                                          </p:val>
                                        </p:tav>
                                      </p:tavLst>
                                    </p:anim>
                                    <p:animEffect transition="in" filter="fade">
                                      <p:cBhvr>
                                        <p:cTn id="16" dur="20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7500"/>
                                  </p:stCondLst>
                                  <p:childTnLst>
                                    <p:set>
                                      <p:cBhvr>
                                        <p:cTn id="20" dur="1" fill="hold">
                                          <p:stCondLst>
                                            <p:cond delay="0"/>
                                          </p:stCondLst>
                                        </p:cTn>
                                        <p:tgtEl>
                                          <p:spTgt spid="23"/>
                                        </p:tgtEl>
                                        <p:attrNameLst>
                                          <p:attrName>style.visibility</p:attrName>
                                        </p:attrNameLst>
                                      </p:cBhvr>
                                      <p:to>
                                        <p:strVal val="visible"/>
                                      </p:to>
                                    </p:set>
                                    <p:anim calcmode="lin" valueType="num">
                                      <p:cBhvr>
                                        <p:cTn id="21" dur="2000" fill="hold"/>
                                        <p:tgtEl>
                                          <p:spTgt spid="23"/>
                                        </p:tgtEl>
                                        <p:attrNameLst>
                                          <p:attrName>ppt_w</p:attrName>
                                        </p:attrNameLst>
                                      </p:cBhvr>
                                      <p:tavLst>
                                        <p:tav tm="0">
                                          <p:val>
                                            <p:strVal val="#ppt_w*0.70"/>
                                          </p:val>
                                        </p:tav>
                                        <p:tav tm="100000">
                                          <p:val>
                                            <p:strVal val="#ppt_w"/>
                                          </p:val>
                                        </p:tav>
                                      </p:tavLst>
                                    </p:anim>
                                    <p:anim calcmode="lin" valueType="num">
                                      <p:cBhvr>
                                        <p:cTn id="22" dur="2000" fill="hold"/>
                                        <p:tgtEl>
                                          <p:spTgt spid="23"/>
                                        </p:tgtEl>
                                        <p:attrNameLst>
                                          <p:attrName>ppt_h</p:attrName>
                                        </p:attrNameLst>
                                      </p:cBhvr>
                                      <p:tavLst>
                                        <p:tav tm="0">
                                          <p:val>
                                            <p:strVal val="#ppt_h"/>
                                          </p:val>
                                        </p:tav>
                                        <p:tav tm="100000">
                                          <p:val>
                                            <p:strVal val="#ppt_h"/>
                                          </p:val>
                                        </p:tav>
                                      </p:tavLst>
                                    </p:anim>
                                    <p:animEffect transition="in" filter="fade">
                                      <p:cBhvr>
                                        <p:cTn id="23" dur="2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nodeType="clickEffect">
                                  <p:stCondLst>
                                    <p:cond delay="4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0-#ppt_w/2"/>
                                          </p:val>
                                        </p:tav>
                                        <p:tav tm="100000">
                                          <p:val>
                                            <p:strVal val="#ppt_x"/>
                                          </p:val>
                                        </p:tav>
                                      </p:tavLst>
                                    </p:anim>
                                    <p:anim calcmode="lin" valueType="num">
                                      <p:cBhvr additive="base">
                                        <p:cTn id="29"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100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9"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98C49E-AB40-46B7-94D2-3A51202F2CCE}" type="slidenum">
              <a:rPr lang="en-US" smtClean="0"/>
              <a:t>31</a:t>
            </a:fld>
            <a:endParaRPr lang="en-US"/>
          </a:p>
        </p:txBody>
      </p:sp>
      <p:sp>
        <p:nvSpPr>
          <p:cNvPr id="5" name="Rectangle 4"/>
          <p:cNvSpPr/>
          <p:nvPr/>
        </p:nvSpPr>
        <p:spPr>
          <a:xfrm>
            <a:off x="388144" y="1439862"/>
            <a:ext cx="14173200" cy="5016758"/>
          </a:xfrm>
          <a:prstGeom prst="rect">
            <a:avLst/>
          </a:prstGeom>
        </p:spPr>
        <p:txBody>
          <a:bodyPr wrap="square">
            <a:spAutoFit/>
          </a:bodyPr>
          <a:lstStyle/>
          <a:p>
            <a:pPr algn="just"/>
            <a:r>
              <a:rPr lang="en-US" sz="3200" spc="-170" dirty="0" smtClean="0">
                <a:solidFill>
                  <a:schemeClr val="bg1"/>
                </a:solidFill>
              </a:rPr>
              <a:t>We are indebted to </a:t>
            </a:r>
            <a:r>
              <a:rPr lang="en-US" sz="3200" spc="-170" dirty="0">
                <a:solidFill>
                  <a:schemeClr val="bg1"/>
                </a:solidFill>
              </a:rPr>
              <a:t>Dr. </a:t>
            </a:r>
            <a:r>
              <a:rPr lang="en-US" sz="3200" spc="-170" dirty="0" smtClean="0">
                <a:solidFill>
                  <a:schemeClr val="bg1"/>
                </a:solidFill>
              </a:rPr>
              <a:t>Brian </a:t>
            </a:r>
            <a:r>
              <a:rPr lang="en-US" sz="3200" spc="-170" dirty="0">
                <a:solidFill>
                  <a:schemeClr val="bg1"/>
                </a:solidFill>
              </a:rPr>
              <a:t>Morrissey </a:t>
            </a:r>
            <a:r>
              <a:rPr lang="en-US" sz="3200" spc="-170" dirty="0" smtClean="0">
                <a:solidFill>
                  <a:schemeClr val="bg1"/>
                </a:solidFill>
              </a:rPr>
              <a:t>who, upon retirement, generously probed </a:t>
            </a:r>
            <a:r>
              <a:rPr lang="en-US" sz="3200" spc="-270" dirty="0" smtClean="0">
                <a:solidFill>
                  <a:schemeClr val="bg1"/>
                </a:solidFill>
              </a:rPr>
              <a:t>the </a:t>
            </a:r>
            <a:r>
              <a:rPr lang="en-US" sz="3200" spc="-270" dirty="0">
                <a:solidFill>
                  <a:schemeClr val="bg1"/>
                </a:solidFill>
              </a:rPr>
              <a:t>evolution of Bovine Spongiform Encephalopathy (</a:t>
            </a:r>
            <a:r>
              <a:rPr lang="en-US" sz="3200" spc="-270" dirty="0" smtClean="0">
                <a:solidFill>
                  <a:schemeClr val="bg1"/>
                </a:solidFill>
              </a:rPr>
              <a:t>BSE), the </a:t>
            </a:r>
            <a:r>
              <a:rPr lang="en-US" sz="3200" spc="-270" dirty="0">
                <a:solidFill>
                  <a:schemeClr val="bg1"/>
                </a:solidFill>
              </a:rPr>
              <a:t>human counterpart </a:t>
            </a:r>
            <a:r>
              <a:rPr lang="en-US" sz="3200" spc="-210" dirty="0">
                <a:solidFill>
                  <a:schemeClr val="bg1"/>
                </a:solidFill>
              </a:rPr>
              <a:t>Variant Creutzfeldt-Jakob disease (</a:t>
            </a:r>
            <a:r>
              <a:rPr lang="en-US" sz="3200" spc="-210" dirty="0" err="1">
                <a:solidFill>
                  <a:schemeClr val="bg1"/>
                </a:solidFill>
              </a:rPr>
              <a:t>vCJD</a:t>
            </a:r>
            <a:r>
              <a:rPr lang="en-US" sz="3200" spc="-210" dirty="0" smtClean="0">
                <a:solidFill>
                  <a:schemeClr val="bg1"/>
                </a:solidFill>
              </a:rPr>
              <a:t>)</a:t>
            </a:r>
            <a:r>
              <a:rPr lang="en-US" sz="3200" spc="-180" dirty="0" smtClean="0">
                <a:solidFill>
                  <a:schemeClr val="bg1"/>
                </a:solidFill>
              </a:rPr>
              <a:t> </a:t>
            </a:r>
            <a:r>
              <a:rPr lang="en-US" sz="3200" spc="-180" dirty="0">
                <a:solidFill>
                  <a:schemeClr val="bg1"/>
                </a:solidFill>
              </a:rPr>
              <a:t>and related policy reform in the </a:t>
            </a:r>
            <a:r>
              <a:rPr lang="en-US" sz="3200" spc="-180" dirty="0" smtClean="0">
                <a:solidFill>
                  <a:schemeClr val="bg1"/>
                </a:solidFill>
              </a:rPr>
              <a:t>U.K. </a:t>
            </a:r>
            <a:r>
              <a:rPr lang="en-US" sz="3200" spc="-210" dirty="0">
                <a:solidFill>
                  <a:schemeClr val="bg1"/>
                </a:solidFill>
              </a:rPr>
              <a:t>Armed </a:t>
            </a:r>
            <a:r>
              <a:rPr lang="en-US" sz="3200" spc="-210" dirty="0" smtClean="0">
                <a:solidFill>
                  <a:schemeClr val="bg1"/>
                </a:solidFill>
              </a:rPr>
              <a:t>with U.K. intelligence, Dr. Morrissey wrote a case study </a:t>
            </a:r>
            <a:r>
              <a:rPr lang="en-US" sz="3200" spc="-180" dirty="0" smtClean="0">
                <a:solidFill>
                  <a:schemeClr val="bg1"/>
                </a:solidFill>
              </a:rPr>
              <a:t>applying </a:t>
            </a:r>
            <a:r>
              <a:rPr lang="en-US" sz="3200" spc="-210" dirty="0" smtClean="0">
                <a:solidFill>
                  <a:schemeClr val="bg1"/>
                </a:solidFill>
              </a:rPr>
              <a:t>Harvard </a:t>
            </a:r>
            <a:r>
              <a:rPr lang="en-US" sz="3200" spc="-250" dirty="0" smtClean="0">
                <a:solidFill>
                  <a:schemeClr val="bg1"/>
                </a:solidFill>
              </a:rPr>
              <a:t>University Global System™ tools, notably the issue-incubation framework, published </a:t>
            </a:r>
            <a:r>
              <a:rPr lang="en-US" sz="3200" spc="-210" dirty="0" smtClean="0">
                <a:solidFill>
                  <a:schemeClr val="bg1"/>
                </a:solidFill>
              </a:rPr>
              <a:t>in </a:t>
            </a:r>
            <a:r>
              <a:rPr lang="en-US" sz="3200" spc="-210" dirty="0" smtClean="0">
                <a:solidFill>
                  <a:schemeClr val="bg1"/>
                </a:solidFill>
              </a:rPr>
              <a:t>“Harnessing the </a:t>
            </a:r>
            <a:r>
              <a:rPr lang="en-US" sz="3200" spc="-210" dirty="0" smtClean="0">
                <a:solidFill>
                  <a:schemeClr val="bg1"/>
                </a:solidFill>
              </a:rPr>
              <a:t>Power </a:t>
            </a:r>
            <a:r>
              <a:rPr lang="en-US" sz="3200" spc="-210" dirty="0" smtClean="0">
                <a:solidFill>
                  <a:schemeClr val="bg1"/>
                </a:solidFill>
              </a:rPr>
              <a:t>of Intelligence, Counterintelligence &amp; Surprise Events”. He teamed up with Alain Martin </a:t>
            </a:r>
            <a:r>
              <a:rPr lang="en-US" sz="3200" spc="-210" dirty="0">
                <a:solidFill>
                  <a:schemeClr val="bg1"/>
                </a:solidFill>
              </a:rPr>
              <a:t>to </a:t>
            </a:r>
            <a:r>
              <a:rPr lang="en-US" sz="3200" spc="-210" dirty="0" smtClean="0">
                <a:solidFill>
                  <a:schemeClr val="bg1"/>
                </a:solidFill>
              </a:rPr>
              <a:t>deliver a hands-on strategy workshop to </a:t>
            </a:r>
            <a:r>
              <a:rPr lang="en-US" sz="3200" spc="-220" dirty="0" smtClean="0">
                <a:solidFill>
                  <a:schemeClr val="bg1"/>
                </a:solidFill>
              </a:rPr>
              <a:t>prepare </a:t>
            </a:r>
            <a:r>
              <a:rPr lang="en-US" sz="3200" spc="-250" dirty="0" smtClean="0">
                <a:solidFill>
                  <a:schemeClr val="bg1"/>
                </a:solidFill>
              </a:rPr>
              <a:t>the </a:t>
            </a:r>
            <a:r>
              <a:rPr lang="en-US" sz="3200" spc="-250" dirty="0">
                <a:solidFill>
                  <a:schemeClr val="bg1"/>
                </a:solidFill>
              </a:rPr>
              <a:t>executives and senior </a:t>
            </a:r>
            <a:r>
              <a:rPr lang="en-US" sz="3200" spc="-250" dirty="0" smtClean="0">
                <a:solidFill>
                  <a:schemeClr val="bg1"/>
                </a:solidFill>
              </a:rPr>
              <a:t>scientists, </a:t>
            </a:r>
            <a:r>
              <a:rPr lang="en-US" sz="3200" spc="-250" dirty="0">
                <a:solidFill>
                  <a:schemeClr val="bg1"/>
                </a:solidFill>
              </a:rPr>
              <a:t>responsible to address these epizootic </a:t>
            </a:r>
            <a:r>
              <a:rPr lang="en-US" sz="3200" spc="-250" dirty="0" smtClean="0">
                <a:solidFill>
                  <a:schemeClr val="bg1"/>
                </a:solidFill>
              </a:rPr>
              <a:t>diseases</a:t>
            </a:r>
            <a:r>
              <a:rPr lang="en-US" sz="3200" spc="-210" dirty="0" smtClean="0">
                <a:solidFill>
                  <a:schemeClr val="bg1"/>
                </a:solidFill>
              </a:rPr>
              <a:t>, </a:t>
            </a:r>
            <a:r>
              <a:rPr lang="en-US" sz="3200" spc="-240" dirty="0" smtClean="0">
                <a:solidFill>
                  <a:schemeClr val="bg1"/>
                </a:solidFill>
              </a:rPr>
              <a:t>at </a:t>
            </a:r>
            <a:r>
              <a:rPr lang="en-US" sz="3200" spc="-240" dirty="0" smtClean="0">
                <a:solidFill>
                  <a:schemeClr val="bg1"/>
                </a:solidFill>
              </a:rPr>
              <a:t>the Health-Protection Branch, nine months before BSE hit our shores. </a:t>
            </a:r>
            <a:r>
              <a:rPr lang="en-US" sz="3200" spc="-240" dirty="0" smtClean="0">
                <a:solidFill>
                  <a:schemeClr val="bg1"/>
                </a:solidFill>
              </a:rPr>
              <a:t>Years </a:t>
            </a:r>
            <a:r>
              <a:rPr lang="en-US" sz="3200" spc="-240" dirty="0" smtClean="0">
                <a:solidFill>
                  <a:schemeClr val="bg1"/>
                </a:solidFill>
              </a:rPr>
              <a:t>earlier, he</a:t>
            </a:r>
            <a:r>
              <a:rPr lang="en-US" sz="3200" spc="-210" dirty="0" smtClean="0">
                <a:solidFill>
                  <a:schemeClr val="bg1"/>
                </a:solidFill>
              </a:rPr>
              <a:t> </a:t>
            </a:r>
            <a:r>
              <a:rPr lang="en-US" sz="3200" spc="-210" dirty="0" smtClean="0">
                <a:solidFill>
                  <a:schemeClr val="bg1"/>
                </a:solidFill>
              </a:rPr>
              <a:t>wrote the following to confirm </a:t>
            </a:r>
            <a:r>
              <a:rPr lang="en-US" sz="3200" spc="-210" dirty="0" smtClean="0">
                <a:solidFill>
                  <a:schemeClr val="bg1"/>
                </a:solidFill>
              </a:rPr>
              <a:t>Alain </a:t>
            </a:r>
            <a:r>
              <a:rPr lang="en-US" sz="3200" spc="-210" dirty="0" smtClean="0">
                <a:solidFill>
                  <a:schemeClr val="bg1"/>
                </a:solidFill>
              </a:rPr>
              <a:t>Martin’s contribution to CFIA’s creation:</a:t>
            </a:r>
            <a:endParaRPr lang="en-US" sz="3200" spc="-200" dirty="0" smtClean="0">
              <a:solidFill>
                <a:schemeClr val="bg1"/>
              </a:solidFill>
            </a:endParaRPr>
          </a:p>
        </p:txBody>
      </p:sp>
      <p:sp>
        <p:nvSpPr>
          <p:cNvPr id="6" name="Rectangle 5"/>
          <p:cNvSpPr/>
          <p:nvPr/>
        </p:nvSpPr>
        <p:spPr>
          <a:xfrm>
            <a:off x="89" y="449262"/>
            <a:ext cx="23407511" cy="759182"/>
          </a:xfrm>
          <a:prstGeom prst="rect">
            <a:avLst/>
          </a:prstGeom>
        </p:spPr>
        <p:txBody>
          <a:bodyPr wrap="square">
            <a:spAutoFit/>
          </a:bodyPr>
          <a:lstStyle/>
          <a:p>
            <a:pPr algn="ctr">
              <a:lnSpc>
                <a:spcPts val="5184"/>
              </a:lnSpc>
              <a:spcAft>
                <a:spcPts val="1152"/>
              </a:spcAft>
            </a:pPr>
            <a:r>
              <a:rPr lang="en-US" altLang="en-US" sz="7104"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With Gratitude to Dr</a:t>
            </a:r>
            <a:r>
              <a:rPr lang="en-US" altLang="en-US" sz="7104"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altLang="en-US" sz="7104"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Brian Morrissey</a:t>
            </a:r>
            <a:endParaRPr lang="en-US" altLang="en-US" sz="6912" dirty="0">
              <a:solidFill>
                <a:schemeClr val="bg1"/>
              </a:solidFill>
              <a:cs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785" r="8214"/>
          <a:stretch/>
        </p:blipFill>
        <p:spPr>
          <a:xfrm>
            <a:off x="14866144" y="1554162"/>
            <a:ext cx="8002917" cy="6629400"/>
          </a:xfrm>
          <a:prstGeom prst="rect">
            <a:avLst/>
          </a:prstGeom>
        </p:spPr>
      </p:pic>
      <p:sp>
        <p:nvSpPr>
          <p:cNvPr id="3" name="Rectangle 2"/>
          <p:cNvSpPr/>
          <p:nvPr/>
        </p:nvSpPr>
        <p:spPr>
          <a:xfrm>
            <a:off x="14713744" y="8450262"/>
            <a:ext cx="8307717" cy="2585323"/>
          </a:xfrm>
          <a:prstGeom prst="rect">
            <a:avLst/>
          </a:prstGeom>
        </p:spPr>
        <p:txBody>
          <a:bodyPr wrap="square">
            <a:spAutoFit/>
          </a:bodyPr>
          <a:lstStyle/>
          <a:p>
            <a:pPr algn="just"/>
            <a:r>
              <a:rPr lang="en-US" sz="2700" spc="-170" dirty="0" smtClean="0">
                <a:solidFill>
                  <a:schemeClr val="bg1"/>
                </a:solidFill>
              </a:rPr>
              <a:t>Dr. Brian Morrissey receives Canada’s </a:t>
            </a:r>
            <a:r>
              <a:rPr lang="en-US" sz="2700" spc="-170" dirty="0">
                <a:solidFill>
                  <a:schemeClr val="bg1"/>
                </a:solidFill>
              </a:rPr>
              <a:t>Public </a:t>
            </a:r>
            <a:r>
              <a:rPr lang="en-US" sz="2700" spc="-170" dirty="0" smtClean="0">
                <a:solidFill>
                  <a:schemeClr val="bg1"/>
                </a:solidFill>
              </a:rPr>
              <a:t>Service</a:t>
            </a:r>
            <a:r>
              <a:rPr lang="en-US" sz="2700" spc="-260" dirty="0" smtClean="0">
                <a:solidFill>
                  <a:schemeClr val="bg1"/>
                </a:solidFill>
              </a:rPr>
              <a:t/>
            </a:r>
            <a:br>
              <a:rPr lang="en-US" sz="2700" spc="-260" dirty="0" smtClean="0">
                <a:solidFill>
                  <a:schemeClr val="bg1"/>
                </a:solidFill>
              </a:rPr>
            </a:br>
            <a:r>
              <a:rPr lang="en-US" sz="2700" spc="-260" dirty="0" smtClean="0">
                <a:solidFill>
                  <a:schemeClr val="bg1"/>
                </a:solidFill>
              </a:rPr>
              <a:t> </a:t>
            </a:r>
            <a:r>
              <a:rPr lang="en-US" sz="2700" spc="-250" dirty="0">
                <a:solidFill>
                  <a:schemeClr val="bg1"/>
                </a:solidFill>
              </a:rPr>
              <a:t>Outstanding Achievement </a:t>
            </a:r>
            <a:r>
              <a:rPr lang="en-US" sz="2700" spc="-250" dirty="0" smtClean="0">
                <a:solidFill>
                  <a:schemeClr val="bg1"/>
                </a:solidFill>
              </a:rPr>
              <a:t>Award, </a:t>
            </a:r>
            <a:r>
              <a:rPr lang="en-US" sz="2700" spc="-250" dirty="0">
                <a:solidFill>
                  <a:schemeClr val="bg1"/>
                </a:solidFill>
              </a:rPr>
              <a:t>the highest public service </a:t>
            </a:r>
            <a:r>
              <a:rPr lang="en-US" sz="2700" spc="-220" dirty="0" smtClean="0">
                <a:solidFill>
                  <a:schemeClr val="bg1"/>
                </a:solidFill>
              </a:rPr>
              <a:t>commendation, from </a:t>
            </a:r>
            <a:r>
              <a:rPr lang="en-US" sz="2700" spc="-220" dirty="0">
                <a:solidFill>
                  <a:schemeClr val="bg1"/>
                </a:solidFill>
              </a:rPr>
              <a:t>Governor General Adrienne </a:t>
            </a:r>
            <a:r>
              <a:rPr lang="en-US" sz="2700" spc="-220" dirty="0" smtClean="0">
                <a:solidFill>
                  <a:schemeClr val="bg1"/>
                </a:solidFill>
              </a:rPr>
              <a:t>Clarkson</a:t>
            </a:r>
            <a:r>
              <a:rPr lang="en-US" sz="2700" spc="-220" dirty="0">
                <a:solidFill>
                  <a:schemeClr val="bg1"/>
                </a:solidFill>
              </a:rPr>
              <a:t>. </a:t>
            </a:r>
            <a:r>
              <a:rPr lang="fr-CA" sz="2700" spc="-260" dirty="0" smtClean="0">
                <a:solidFill>
                  <a:schemeClr val="bg1"/>
                </a:solidFill>
              </a:rPr>
              <a:t>On the occasion, Prime </a:t>
            </a:r>
            <a:r>
              <a:rPr lang="fr-CA" sz="2700" spc="-260" dirty="0" err="1" smtClean="0">
                <a:solidFill>
                  <a:schemeClr val="bg1"/>
                </a:solidFill>
              </a:rPr>
              <a:t>Minister</a:t>
            </a:r>
            <a:r>
              <a:rPr lang="fr-CA" sz="2700" spc="-260" dirty="0" smtClean="0">
                <a:solidFill>
                  <a:schemeClr val="bg1"/>
                </a:solidFill>
              </a:rPr>
              <a:t> Jean Chrétien (on the right)</a:t>
            </a:r>
            <a:r>
              <a:rPr lang="en-US" sz="2700" spc="-260" dirty="0" smtClean="0">
                <a:solidFill>
                  <a:schemeClr val="bg1"/>
                </a:solidFill>
              </a:rPr>
              <a:t> </a:t>
            </a:r>
            <a:r>
              <a:rPr lang="en-US" sz="2700" spc="-260" dirty="0">
                <a:solidFill>
                  <a:schemeClr val="bg1"/>
                </a:solidFill>
              </a:rPr>
              <a:t>said, Dr. Morrissey has "earned the respect of co-workers, the admiration of peers and the gratitude of the nation."</a:t>
            </a:r>
          </a:p>
        </p:txBody>
      </p:sp>
      <p:sp>
        <p:nvSpPr>
          <p:cNvPr id="10" name="Rectangle 9"/>
          <p:cNvSpPr/>
          <p:nvPr/>
        </p:nvSpPr>
        <p:spPr>
          <a:xfrm>
            <a:off x="388144" y="6659562"/>
            <a:ext cx="14173200" cy="4524315"/>
          </a:xfrm>
          <a:prstGeom prst="rect">
            <a:avLst/>
          </a:prstGeom>
        </p:spPr>
        <p:txBody>
          <a:bodyPr wrap="square">
            <a:spAutoFit/>
          </a:bodyPr>
          <a:lstStyle/>
          <a:p>
            <a:pPr algn="just"/>
            <a:r>
              <a:rPr lang="en-US" sz="3200" spc="-100" dirty="0" smtClean="0">
                <a:solidFill>
                  <a:schemeClr val="bg1"/>
                </a:solidFill>
              </a:rPr>
              <a:t>“</a:t>
            </a:r>
            <a:r>
              <a:rPr lang="en-US" sz="3200" spc="-100" dirty="0">
                <a:solidFill>
                  <a:schemeClr val="bg1"/>
                </a:solidFill>
              </a:rPr>
              <a:t>Mr. Martin worked directly with me on several </a:t>
            </a:r>
            <a:r>
              <a:rPr lang="en-US" sz="3200" spc="-100" dirty="0" smtClean="0">
                <a:solidFill>
                  <a:schemeClr val="bg1"/>
                </a:solidFill>
              </a:rPr>
              <a:t>management </a:t>
            </a:r>
            <a:r>
              <a:rPr lang="en-US" sz="3200" spc="-220" dirty="0" smtClean="0">
                <a:solidFill>
                  <a:schemeClr val="bg1"/>
                </a:solidFill>
              </a:rPr>
              <a:t>consulting projects, </a:t>
            </a:r>
            <a:r>
              <a:rPr lang="en-US" sz="3200" spc="-220" dirty="0">
                <a:solidFill>
                  <a:schemeClr val="bg1"/>
                </a:solidFill>
              </a:rPr>
              <a:t>including the design of a new Canadian Food </a:t>
            </a:r>
            <a:r>
              <a:rPr lang="en-US" sz="3200" spc="-100" dirty="0">
                <a:solidFill>
                  <a:schemeClr val="bg1"/>
                </a:solidFill>
              </a:rPr>
              <a:t>Inspection System. This involved taking a systems approach </a:t>
            </a:r>
            <a:r>
              <a:rPr lang="en-US" sz="3200" spc="-200" dirty="0">
                <a:solidFill>
                  <a:schemeClr val="bg1"/>
                </a:solidFill>
              </a:rPr>
              <a:t>and integrating crop, animal and food inspection into a seamless </a:t>
            </a:r>
            <a:r>
              <a:rPr lang="en-US" sz="3200" spc="-170" dirty="0">
                <a:solidFill>
                  <a:schemeClr val="bg1"/>
                </a:solidFill>
              </a:rPr>
              <a:t>food safety system. This work was the initial </a:t>
            </a:r>
            <a:r>
              <a:rPr lang="en-US" sz="3200" spc="-150" dirty="0">
                <a:solidFill>
                  <a:schemeClr val="bg1"/>
                </a:solidFill>
              </a:rPr>
              <a:t>step in the creation of the current Canadian </a:t>
            </a:r>
            <a:r>
              <a:rPr lang="en-US" sz="3200" spc="-150" dirty="0" smtClean="0">
                <a:solidFill>
                  <a:schemeClr val="bg1"/>
                </a:solidFill>
              </a:rPr>
              <a:t>Food Inspection Agency (CFIA).”</a:t>
            </a:r>
            <a:endParaRPr lang="en-US" sz="3200" spc="-150" dirty="0">
              <a:solidFill>
                <a:schemeClr val="bg1"/>
              </a:solidFill>
            </a:endParaRPr>
          </a:p>
          <a:p>
            <a:r>
              <a:rPr lang="en-US" sz="3200" spc="-100" dirty="0">
                <a:solidFill>
                  <a:schemeClr val="bg1"/>
                </a:solidFill>
              </a:rPr>
              <a:t>Dr. John Brian </a:t>
            </a:r>
            <a:r>
              <a:rPr lang="en-US" sz="3200" spc="-100" dirty="0" smtClean="0">
                <a:solidFill>
                  <a:schemeClr val="bg1"/>
                </a:solidFill>
              </a:rPr>
              <a:t>Morrissey</a:t>
            </a:r>
          </a:p>
          <a:p>
            <a:r>
              <a:rPr lang="en-US" sz="3200" spc="-100" dirty="0" smtClean="0">
                <a:solidFill>
                  <a:schemeClr val="bg1"/>
                </a:solidFill>
              </a:rPr>
              <a:t>Head </a:t>
            </a:r>
            <a:r>
              <a:rPr lang="en-US" sz="3200" spc="-100" dirty="0">
                <a:solidFill>
                  <a:schemeClr val="bg1"/>
                </a:solidFill>
              </a:rPr>
              <a:t>of Food Inspection for Canada (</a:t>
            </a:r>
            <a:r>
              <a:rPr lang="en-US" sz="3200" spc="-100" dirty="0" smtClean="0">
                <a:solidFill>
                  <a:schemeClr val="bg1"/>
                </a:solidFill>
              </a:rPr>
              <a:t>Retired)</a:t>
            </a:r>
            <a:endParaRPr lang="en-US" sz="3200" spc="-100" dirty="0">
              <a:solidFill>
                <a:schemeClr val="bg1"/>
              </a:solidFill>
            </a:endParaRPr>
          </a:p>
          <a:p>
            <a:r>
              <a:rPr lang="en-US" sz="3200" spc="-100" dirty="0">
                <a:solidFill>
                  <a:schemeClr val="bg1"/>
                </a:solidFill>
              </a:rPr>
              <a:t>Chief Veterinary Officer for Canada (Retired)</a:t>
            </a:r>
          </a:p>
          <a:p>
            <a:r>
              <a:rPr lang="en-US" sz="3200" spc="-100" dirty="0" smtClean="0">
                <a:solidFill>
                  <a:schemeClr val="bg1"/>
                </a:solidFill>
              </a:rPr>
              <a:t>Head </a:t>
            </a:r>
            <a:r>
              <a:rPr lang="en-US" sz="3200" spc="-100" dirty="0">
                <a:solidFill>
                  <a:schemeClr val="bg1"/>
                </a:solidFill>
              </a:rPr>
              <a:t>of Research for Agriculture </a:t>
            </a:r>
            <a:r>
              <a:rPr lang="en-US" sz="3200" spc="-100" dirty="0" smtClean="0">
                <a:solidFill>
                  <a:schemeClr val="bg1"/>
                </a:solidFill>
              </a:rPr>
              <a:t>Canada (Retired)</a:t>
            </a:r>
            <a:r>
              <a:rPr lang="en-US" sz="3200" spc="-200" dirty="0" smtClean="0">
                <a:solidFill>
                  <a:schemeClr val="bg1"/>
                </a:solidFill>
              </a:rPr>
              <a:t>”</a:t>
            </a:r>
          </a:p>
        </p:txBody>
      </p:sp>
      <p:sp>
        <p:nvSpPr>
          <p:cNvPr id="11" name="Rectangle 10"/>
          <p:cNvSpPr/>
          <p:nvPr/>
        </p:nvSpPr>
        <p:spPr>
          <a:xfrm>
            <a:off x="387668" y="11411644"/>
            <a:ext cx="22212776" cy="1077218"/>
          </a:xfrm>
          <a:prstGeom prst="rect">
            <a:avLst/>
          </a:prstGeom>
        </p:spPr>
        <p:txBody>
          <a:bodyPr wrap="square">
            <a:spAutoFit/>
          </a:bodyPr>
          <a:lstStyle/>
          <a:p>
            <a:r>
              <a:rPr lang="fr-CA" sz="3200" spc="-190" dirty="0" smtClean="0">
                <a:solidFill>
                  <a:schemeClr val="bg1"/>
                </a:solidFill>
              </a:rPr>
              <a:t>CFIA TODAY: </a:t>
            </a:r>
            <a:r>
              <a:rPr lang="en-US" sz="3200" spc="-190" dirty="0">
                <a:solidFill>
                  <a:schemeClr val="bg1"/>
                </a:solidFill>
              </a:rPr>
              <a:t>Canada’s largest science-based regulatory </a:t>
            </a:r>
            <a:r>
              <a:rPr lang="en-US" sz="3200" spc="-190" dirty="0" smtClean="0">
                <a:solidFill>
                  <a:schemeClr val="bg1"/>
                </a:solidFill>
              </a:rPr>
              <a:t>agency </a:t>
            </a:r>
            <a:r>
              <a:rPr lang="en-US" sz="3200" dirty="0" smtClean="0">
                <a:solidFill>
                  <a:srgbClr val="FF0000"/>
                </a:solidFill>
              </a:rPr>
              <a:t>● </a:t>
            </a:r>
            <a:r>
              <a:rPr lang="en-US" sz="3200" spc="-100" dirty="0" smtClean="0">
                <a:solidFill>
                  <a:schemeClr val="bg1"/>
                </a:solidFill>
              </a:rPr>
              <a:t>6,000 employees </a:t>
            </a:r>
            <a:r>
              <a:rPr lang="en-US" sz="3200" dirty="0" smtClean="0">
                <a:solidFill>
                  <a:srgbClr val="FF0000"/>
                </a:solidFill>
              </a:rPr>
              <a:t>● </a:t>
            </a:r>
            <a:r>
              <a:rPr lang="en-US" sz="3200" spc="-100" dirty="0" smtClean="0">
                <a:solidFill>
                  <a:schemeClr val="bg1"/>
                </a:solidFill>
              </a:rPr>
              <a:t>13 </a:t>
            </a:r>
            <a:r>
              <a:rPr lang="en-US" sz="3200" spc="-100" dirty="0">
                <a:solidFill>
                  <a:schemeClr val="bg1"/>
                </a:solidFill>
              </a:rPr>
              <a:t>laboratories across </a:t>
            </a:r>
            <a:r>
              <a:rPr lang="en-US" sz="3200" spc="-100" dirty="0" smtClean="0">
                <a:solidFill>
                  <a:schemeClr val="bg1"/>
                </a:solidFill>
              </a:rPr>
              <a:t>Canada </a:t>
            </a:r>
            <a:br>
              <a:rPr lang="en-US" sz="3200" spc="-100" dirty="0" smtClean="0">
                <a:solidFill>
                  <a:schemeClr val="bg1"/>
                </a:solidFill>
              </a:rPr>
            </a:br>
            <a:r>
              <a:rPr lang="en-US" sz="3200" dirty="0" smtClean="0">
                <a:solidFill>
                  <a:srgbClr val="FF0000"/>
                </a:solidFill>
              </a:rPr>
              <a:t>●</a:t>
            </a:r>
            <a:r>
              <a:rPr lang="en-US" sz="3200" spc="-100" dirty="0" smtClean="0">
                <a:solidFill>
                  <a:schemeClr val="bg1"/>
                </a:solidFill>
              </a:rPr>
              <a:t> </a:t>
            </a:r>
            <a:r>
              <a:rPr lang="en-US" sz="3200" spc="-160" dirty="0" smtClean="0">
                <a:solidFill>
                  <a:schemeClr val="bg1"/>
                </a:solidFill>
              </a:rPr>
              <a:t>“food-safety starts with healthy plants and animals to prevent </a:t>
            </a:r>
            <a:r>
              <a:rPr lang="en-US" sz="1700" spc="-170" dirty="0" smtClean="0">
                <a:solidFill>
                  <a:schemeClr val="bg1"/>
                </a:solidFill>
              </a:rPr>
              <a:t> </a:t>
            </a:r>
            <a:r>
              <a:rPr lang="en-US" sz="3200" spc="-200" dirty="0" smtClean="0">
                <a:solidFill>
                  <a:schemeClr val="bg1"/>
                </a:solidFill>
              </a:rPr>
              <a:t>the </a:t>
            </a:r>
            <a:r>
              <a:rPr lang="en-US" sz="3200" spc="-200" dirty="0">
                <a:solidFill>
                  <a:schemeClr val="bg1"/>
                </a:solidFill>
              </a:rPr>
              <a:t>spread of invasive plants, plant pests, </a:t>
            </a:r>
            <a:r>
              <a:rPr lang="en-US" sz="3200" spc="-200" dirty="0" smtClean="0">
                <a:solidFill>
                  <a:schemeClr val="bg1"/>
                </a:solidFill>
              </a:rPr>
              <a:t>and animal diseases”</a:t>
            </a:r>
          </a:p>
        </p:txBody>
      </p:sp>
    </p:spTree>
    <p:extLst>
      <p:ext uri="{BB962C8B-B14F-4D97-AF65-F5344CB8AC3E}">
        <p14:creationId xmlns:p14="http://schemas.microsoft.com/office/powerpoint/2010/main" val="371498121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502443" y="9212262"/>
            <a:ext cx="11214771" cy="2246769"/>
          </a:xfrm>
          <a:prstGeom prst="rect">
            <a:avLst/>
          </a:prstGeom>
        </p:spPr>
        <p:txBody>
          <a:bodyPr wrap="square">
            <a:spAutoFit/>
          </a:bodyPr>
          <a:lstStyle/>
          <a:p>
            <a:r>
              <a:rPr lang="en-US" sz="2800" spc="-100" dirty="0" smtClean="0">
                <a:solidFill>
                  <a:schemeClr val="bg1"/>
                </a:solidFill>
              </a:rPr>
              <a:t>I </a:t>
            </a:r>
            <a:r>
              <a:rPr lang="en-US" sz="2800" spc="-100" dirty="0">
                <a:solidFill>
                  <a:schemeClr val="bg1"/>
                </a:solidFill>
              </a:rPr>
              <a:t>highly recommend that all managers and leaders read this book with </a:t>
            </a:r>
            <a:r>
              <a:rPr lang="en-US" sz="2800" dirty="0">
                <a:solidFill>
                  <a:schemeClr val="bg1"/>
                </a:solidFill>
              </a:rPr>
              <a:t>a view to gaining informational insights and practical knowledge that can be applied to either everyday or crisis situations.”</a:t>
            </a:r>
            <a:br>
              <a:rPr lang="en-US" sz="2800" dirty="0">
                <a:solidFill>
                  <a:schemeClr val="bg1"/>
                </a:solidFill>
              </a:rPr>
            </a:br>
            <a:r>
              <a:rPr lang="en-US" sz="2800" dirty="0">
                <a:solidFill>
                  <a:schemeClr val="bg1"/>
                </a:solidFill>
                <a:latin typeface="Arial Black" panose="020B0A04020102020204" pitchFamily="34" charset="0"/>
              </a:rPr>
              <a:t>George </a:t>
            </a:r>
            <a:r>
              <a:rPr lang="en-US" sz="2800" dirty="0" err="1">
                <a:solidFill>
                  <a:schemeClr val="bg1"/>
                </a:solidFill>
                <a:latin typeface="Arial Black" panose="020B0A04020102020204" pitchFamily="34" charset="0"/>
              </a:rPr>
              <a:t>Kolisnek</a:t>
            </a:r>
            <a:r>
              <a:rPr lang="en-US" sz="2800" dirty="0">
                <a:solidFill>
                  <a:schemeClr val="bg1"/>
                </a:solidFill>
                <a:latin typeface="Arial Black" panose="020B0A04020102020204" pitchFamily="34" charset="0"/>
              </a:rPr>
              <a:t>, Director Strategic Intelligence</a:t>
            </a:r>
            <a:br>
              <a:rPr lang="en-US" sz="2800" dirty="0">
                <a:solidFill>
                  <a:schemeClr val="bg1"/>
                </a:solidFill>
                <a:latin typeface="Arial Black" panose="020B0A04020102020204" pitchFamily="34" charset="0"/>
              </a:rPr>
            </a:br>
            <a:r>
              <a:rPr lang="en-US" sz="2800" dirty="0">
                <a:solidFill>
                  <a:schemeClr val="bg1"/>
                </a:solidFill>
                <a:latin typeface="Arial Black" panose="020B0A04020102020204" pitchFamily="34" charset="0"/>
              </a:rPr>
              <a:t>Department of National </a:t>
            </a:r>
            <a:r>
              <a:rPr lang="en-US" sz="2800" dirty="0" err="1">
                <a:solidFill>
                  <a:schemeClr val="bg1"/>
                </a:solidFill>
                <a:latin typeface="Arial Black" panose="020B0A04020102020204" pitchFamily="34" charset="0"/>
              </a:rPr>
              <a:t>Defence</a:t>
            </a:r>
            <a:endParaRPr lang="en-US" sz="2800" dirty="0">
              <a:solidFill>
                <a:schemeClr val="bg1"/>
              </a:solidFill>
              <a:latin typeface="Arial Black" panose="020B0A04020102020204" pitchFamily="34"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3393" r="9461" b="29054"/>
          <a:stretch/>
        </p:blipFill>
        <p:spPr>
          <a:xfrm>
            <a:off x="11915659" y="2026880"/>
            <a:ext cx="11481500" cy="11163281"/>
          </a:xfrm>
          <a:prstGeom prst="rect">
            <a:avLst/>
          </a:prstGeom>
          <a:ln>
            <a:noFill/>
          </a:ln>
        </p:spPr>
      </p:pic>
      <p:sp>
        <p:nvSpPr>
          <p:cNvPr id="12" name="Rectangle 11"/>
          <p:cNvSpPr/>
          <p:nvPr/>
        </p:nvSpPr>
        <p:spPr>
          <a:xfrm>
            <a:off x="433023" y="2003444"/>
            <a:ext cx="14052121" cy="3970318"/>
          </a:xfrm>
          <a:prstGeom prst="rect">
            <a:avLst/>
          </a:prstGeom>
        </p:spPr>
        <p:txBody>
          <a:bodyPr wrap="square">
            <a:spAutoFit/>
          </a:bodyPr>
          <a:lstStyle/>
          <a:p>
            <a:pPr algn="just"/>
            <a:r>
              <a:rPr lang="en-US" sz="2800" spc="-180" dirty="0" smtClean="0">
                <a:solidFill>
                  <a:schemeClr val="bg1"/>
                </a:solidFill>
              </a:rPr>
              <a:t>“This </a:t>
            </a:r>
            <a:r>
              <a:rPr lang="en-US" sz="2800" spc="-180" dirty="0">
                <a:solidFill>
                  <a:schemeClr val="bg1"/>
                </a:solidFill>
              </a:rPr>
              <a:t>book has a range of excellent concepts that are useful to DOD organizations </a:t>
            </a:r>
            <a:r>
              <a:rPr lang="en-US" sz="2800" spc="-180" dirty="0" smtClean="0">
                <a:solidFill>
                  <a:schemeClr val="bg1"/>
                </a:solidFill>
              </a:rPr>
              <a:t>to improve </a:t>
            </a:r>
            <a:r>
              <a:rPr lang="en-US" sz="2800" spc="-10" dirty="0">
                <a:solidFill>
                  <a:schemeClr val="bg1"/>
                </a:solidFill>
              </a:rPr>
              <a:t>their awareness of internal and environmental factors.  This increased </a:t>
            </a:r>
            <a:r>
              <a:rPr lang="en-US" sz="2800" spc="-10" dirty="0" smtClean="0">
                <a:solidFill>
                  <a:schemeClr val="bg1"/>
                </a:solidFill>
              </a:rPr>
              <a:t>awareness</a:t>
            </a:r>
            <a:r>
              <a:rPr lang="en-US" sz="2800" spc="-40" dirty="0" smtClean="0">
                <a:solidFill>
                  <a:schemeClr val="bg1"/>
                </a:solidFill>
              </a:rPr>
              <a:t/>
            </a:r>
            <a:br>
              <a:rPr lang="en-US" sz="2800" spc="-40" dirty="0" smtClean="0">
                <a:solidFill>
                  <a:schemeClr val="bg1"/>
                </a:solidFill>
              </a:rPr>
            </a:br>
            <a:r>
              <a:rPr lang="en-US" sz="2800" spc="-130" dirty="0" smtClean="0">
                <a:solidFill>
                  <a:schemeClr val="bg1"/>
                </a:solidFill>
              </a:rPr>
              <a:t>could </a:t>
            </a:r>
            <a:r>
              <a:rPr lang="en-US" sz="2800" spc="-150" dirty="0" smtClean="0">
                <a:solidFill>
                  <a:schemeClr val="bg1"/>
                </a:solidFill>
              </a:rPr>
              <a:t>help </a:t>
            </a:r>
            <a:r>
              <a:rPr lang="en-US" sz="2800" spc="-150" dirty="0">
                <a:solidFill>
                  <a:schemeClr val="bg1"/>
                </a:solidFill>
              </a:rPr>
              <a:t>leaders anticipate emerging issues and concerns to </a:t>
            </a:r>
            <a:r>
              <a:rPr lang="en-US" sz="2800" spc="-150" dirty="0" smtClean="0">
                <a:solidFill>
                  <a:schemeClr val="bg1"/>
                </a:solidFill>
              </a:rPr>
              <a:t>DOD at large</a:t>
            </a:r>
            <a:r>
              <a:rPr lang="en-US" sz="2800" spc="-250" dirty="0" smtClean="0">
                <a:solidFill>
                  <a:schemeClr val="bg1"/>
                </a:solidFill>
              </a:rPr>
              <a:t>… As we </a:t>
            </a:r>
            <a:r>
              <a:rPr lang="en-US" sz="2800" spc="-50" dirty="0" smtClean="0">
                <a:solidFill>
                  <a:schemeClr val="bg1"/>
                </a:solidFill>
              </a:rPr>
              <a:t>operate in increasingly complex environments, information gathering</a:t>
            </a:r>
            <a:r>
              <a:rPr lang="en-US" sz="2800" spc="-50" dirty="0">
                <a:solidFill>
                  <a:schemeClr val="bg1"/>
                </a:solidFill>
              </a:rPr>
              <a:t>, </a:t>
            </a:r>
            <a:r>
              <a:rPr lang="en-US" sz="2800" spc="-50" dirty="0" smtClean="0">
                <a:solidFill>
                  <a:schemeClr val="bg1"/>
                </a:solidFill>
              </a:rPr>
              <a:t>synthesizing</a:t>
            </a:r>
            <a:r>
              <a:rPr lang="en-US" sz="2800" spc="-70" dirty="0" smtClean="0">
                <a:solidFill>
                  <a:schemeClr val="bg1"/>
                </a:solidFill>
              </a:rPr>
              <a:t>,</a:t>
            </a:r>
            <a:br>
              <a:rPr lang="en-US" sz="2800" spc="-70" dirty="0" smtClean="0">
                <a:solidFill>
                  <a:schemeClr val="bg1"/>
                </a:solidFill>
              </a:rPr>
            </a:br>
            <a:r>
              <a:rPr lang="en-US" sz="2800" spc="-10" dirty="0" smtClean="0">
                <a:solidFill>
                  <a:schemeClr val="bg1"/>
                </a:solidFill>
              </a:rPr>
              <a:t> </a:t>
            </a:r>
            <a:r>
              <a:rPr lang="en-US" sz="2800" spc="-140" dirty="0" smtClean="0">
                <a:solidFill>
                  <a:schemeClr val="bg1"/>
                </a:solidFill>
              </a:rPr>
              <a:t>filtering, and distributing are incredibly important organizational tasks. This book helps </a:t>
            </a:r>
            <a:r>
              <a:rPr lang="en-US" sz="2800" spc="-160" dirty="0" smtClean="0">
                <a:solidFill>
                  <a:schemeClr val="bg1"/>
                </a:solidFill>
              </a:rPr>
              <a:t>people think </a:t>
            </a:r>
            <a:r>
              <a:rPr lang="en-US" sz="2800" spc="-160" dirty="0">
                <a:solidFill>
                  <a:schemeClr val="bg1"/>
                </a:solidFill>
              </a:rPr>
              <a:t>about and approach the complexity and </a:t>
            </a:r>
            <a:r>
              <a:rPr lang="en-US" sz="2800" spc="-160" dirty="0" smtClean="0">
                <a:solidFill>
                  <a:schemeClr val="bg1"/>
                </a:solidFill>
              </a:rPr>
              <a:t>uncertainty </a:t>
            </a:r>
            <a:r>
              <a:rPr lang="en-US" sz="2800" spc="-160" dirty="0">
                <a:solidFill>
                  <a:schemeClr val="bg1"/>
                </a:solidFill>
              </a:rPr>
              <a:t>organizations face today</a:t>
            </a:r>
            <a:r>
              <a:rPr lang="en-US" sz="2800" spc="-160" dirty="0" smtClean="0">
                <a:solidFill>
                  <a:schemeClr val="bg1"/>
                </a:solidFill>
              </a:rPr>
              <a:t>.”</a:t>
            </a:r>
          </a:p>
          <a:p>
            <a:pPr algn="just"/>
            <a:r>
              <a:rPr lang="en-US" sz="2800" dirty="0" smtClean="0">
                <a:solidFill>
                  <a:schemeClr val="bg1"/>
                </a:solidFill>
                <a:latin typeface="Arial Black" panose="020B0A04020102020204" pitchFamily="34" charset="0"/>
              </a:rPr>
              <a:t>Col. Robert J. D’Amico</a:t>
            </a:r>
          </a:p>
          <a:p>
            <a:pPr algn="just"/>
            <a:r>
              <a:rPr lang="en-US" sz="2800" dirty="0" smtClean="0">
                <a:solidFill>
                  <a:schemeClr val="bg1"/>
                </a:solidFill>
                <a:latin typeface="Arial Black" panose="020B0A04020102020204" pitchFamily="34" charset="0"/>
              </a:rPr>
              <a:t>Office of the Chairman of the Joint Chiefs of Staff</a:t>
            </a:r>
          </a:p>
          <a:p>
            <a:pPr algn="just"/>
            <a:r>
              <a:rPr lang="en-US" sz="2800" dirty="0" smtClean="0">
                <a:solidFill>
                  <a:schemeClr val="bg1"/>
                </a:solidFill>
                <a:latin typeface="Arial Black" panose="020B0A04020102020204" pitchFamily="34" charset="0"/>
              </a:rPr>
              <a:t>US Department of Defense</a:t>
            </a:r>
            <a:endParaRPr lang="en-US" sz="2800" dirty="0">
              <a:solidFill>
                <a:schemeClr val="bg1"/>
              </a:solidFill>
              <a:latin typeface="Arial Black" panose="020B0A04020102020204" pitchFamily="34" charset="0"/>
            </a:endParaRPr>
          </a:p>
        </p:txBody>
      </p:sp>
      <p:sp>
        <p:nvSpPr>
          <p:cNvPr id="13" name="Rectangle 12"/>
          <p:cNvSpPr/>
          <p:nvPr/>
        </p:nvSpPr>
        <p:spPr>
          <a:xfrm>
            <a:off x="502444" y="6267906"/>
            <a:ext cx="11430000" cy="2677656"/>
          </a:xfrm>
          <a:prstGeom prst="rect">
            <a:avLst/>
          </a:prstGeom>
        </p:spPr>
        <p:txBody>
          <a:bodyPr wrap="square">
            <a:spAutoFit/>
          </a:bodyPr>
          <a:lstStyle/>
          <a:p>
            <a:r>
              <a:rPr lang="en-US" sz="2800" spc="-60" dirty="0" smtClean="0">
                <a:solidFill>
                  <a:schemeClr val="bg1"/>
                </a:solidFill>
              </a:rPr>
              <a:t>“</a:t>
            </a:r>
            <a:r>
              <a:rPr lang="en-US" sz="2800" spc="-60" dirty="0">
                <a:solidFill>
                  <a:schemeClr val="bg1"/>
                </a:solidFill>
              </a:rPr>
              <a:t>Alain Paul Martin has produced a book that allows decision-makers to improve their ability to understand how intelligence professionals </a:t>
            </a:r>
            <a:r>
              <a:rPr lang="en-US" sz="2800" spc="-60" dirty="0" smtClean="0">
                <a:solidFill>
                  <a:schemeClr val="bg1"/>
                </a:solidFill>
              </a:rPr>
              <a:t>link </a:t>
            </a:r>
            <a:r>
              <a:rPr lang="en-US" sz="2800" spc="-60" dirty="0">
                <a:solidFill>
                  <a:schemeClr val="bg1"/>
                </a:solidFill>
              </a:rPr>
              <a:t>the dots between collection, analysis and interpretation.”</a:t>
            </a:r>
            <a:br>
              <a:rPr lang="en-US" sz="2800" spc="-60" dirty="0">
                <a:solidFill>
                  <a:schemeClr val="bg1"/>
                </a:solidFill>
              </a:rPr>
            </a:br>
            <a:r>
              <a:rPr lang="en-US" sz="2800" dirty="0" smtClean="0">
                <a:solidFill>
                  <a:schemeClr val="bg1"/>
                </a:solidFill>
                <a:latin typeface="Arial Black" panose="020B0A04020102020204" pitchFamily="34" charset="0"/>
              </a:rPr>
              <a:t>Ray R. </a:t>
            </a:r>
            <a:r>
              <a:rPr lang="en-US" sz="2800" dirty="0" err="1" smtClean="0">
                <a:solidFill>
                  <a:schemeClr val="bg1"/>
                </a:solidFill>
                <a:latin typeface="Arial Black" panose="020B0A04020102020204" pitchFamily="34" charset="0"/>
              </a:rPr>
              <a:t>Henault</a:t>
            </a:r>
            <a:r>
              <a:rPr lang="en-US" sz="2800" dirty="0" smtClean="0">
                <a:solidFill>
                  <a:schemeClr val="bg1"/>
                </a:solidFill>
                <a:latin typeface="Arial Black" panose="020B0A04020102020204" pitchFamily="34" charset="0"/>
              </a:rPr>
              <a:t>, General </a:t>
            </a:r>
            <a:r>
              <a:rPr lang="en-US" sz="2800" dirty="0">
                <a:solidFill>
                  <a:schemeClr val="bg1"/>
                </a:solidFill>
                <a:latin typeface="Arial Black" panose="020B0A04020102020204" pitchFamily="34" charset="0"/>
              </a:rPr>
              <a:t>and Chief of the </a:t>
            </a:r>
            <a:r>
              <a:rPr lang="en-US" sz="2800" dirty="0" err="1">
                <a:solidFill>
                  <a:schemeClr val="bg1"/>
                </a:solidFill>
                <a:latin typeface="Arial Black" panose="020B0A04020102020204" pitchFamily="34" charset="0"/>
              </a:rPr>
              <a:t>Defence</a:t>
            </a:r>
            <a:r>
              <a:rPr lang="en-US" sz="2800" dirty="0">
                <a:solidFill>
                  <a:schemeClr val="bg1"/>
                </a:solidFill>
                <a:latin typeface="Arial Black" panose="020B0A04020102020204" pitchFamily="34" charset="0"/>
              </a:rPr>
              <a:t> Staff</a:t>
            </a:r>
            <a:br>
              <a:rPr lang="en-US" sz="2800" dirty="0">
                <a:solidFill>
                  <a:schemeClr val="bg1"/>
                </a:solidFill>
                <a:latin typeface="Arial Black" panose="020B0A04020102020204" pitchFamily="34" charset="0"/>
              </a:rPr>
            </a:br>
            <a:r>
              <a:rPr lang="en-US" sz="2800" dirty="0">
                <a:solidFill>
                  <a:schemeClr val="bg1"/>
                </a:solidFill>
                <a:latin typeface="Arial Black" panose="020B0A04020102020204" pitchFamily="34" charset="0"/>
              </a:rPr>
              <a:t>Canadian </a:t>
            </a:r>
            <a:r>
              <a:rPr lang="en-US" sz="2800" dirty="0" smtClean="0">
                <a:solidFill>
                  <a:schemeClr val="bg1"/>
                </a:solidFill>
                <a:latin typeface="Arial Black" panose="020B0A04020102020204" pitchFamily="34" charset="0"/>
              </a:rPr>
              <a:t>Forces (Retired)</a:t>
            </a:r>
          </a:p>
          <a:p>
            <a:r>
              <a:rPr lang="en-US" sz="2800" b="0" dirty="0" smtClean="0">
                <a:solidFill>
                  <a:schemeClr val="bg1"/>
                </a:solidFill>
                <a:latin typeface="Arial Black" panose="020B0A04020102020204" pitchFamily="34" charset="0"/>
              </a:rPr>
              <a:t>Chairman, NATO’s Military Committee (Retired)</a:t>
            </a:r>
            <a:endParaRPr lang="en-US" sz="2800" dirty="0">
              <a:solidFill>
                <a:schemeClr val="bg1"/>
              </a:solidFill>
              <a:latin typeface="Arial Black" panose="020B0A04020102020204" pitchFamily="34" charset="0"/>
            </a:endParaRPr>
          </a:p>
        </p:txBody>
      </p:sp>
      <p:sp>
        <p:nvSpPr>
          <p:cNvPr id="14" name="Rectangle 3"/>
          <p:cNvSpPr>
            <a:spLocks noChangeArrowheads="1"/>
          </p:cNvSpPr>
          <p:nvPr/>
        </p:nvSpPr>
        <p:spPr bwMode="auto">
          <a:xfrm>
            <a:off x="89" y="182562"/>
            <a:ext cx="23407511" cy="1510484"/>
          </a:xfrm>
          <a:prstGeom prst="rect">
            <a:avLst/>
          </a:prstGeom>
          <a:noFill/>
          <a:ln w="0">
            <a:noFill/>
            <a:miter lim="800000"/>
            <a:headEnd/>
            <a:tailEnd/>
          </a:ln>
          <a:effectLst/>
        </p:spPr>
        <p:txBody>
          <a:bodyPr wrap="square" lIns="154765" tIns="77378" rIns="154765" bIns="77378">
            <a:spAutoFit/>
          </a:bodyPr>
          <a:lstStyle/>
          <a:p>
            <a:pPr algn="ctr">
              <a:defRPr/>
            </a:pPr>
            <a:r>
              <a:rPr lang="en-US" sz="4400" dirty="0" smtClean="0">
                <a:solidFill>
                  <a:schemeClr val="bg1"/>
                </a:solidFill>
                <a:latin typeface="Arial Black" panose="020B0A04020102020204" pitchFamily="34" charset="0"/>
              </a:rPr>
              <a:t>Defense Leaders’ Testimonials</a:t>
            </a:r>
          </a:p>
          <a:p>
            <a:pPr algn="ctr">
              <a:defRPr/>
            </a:pPr>
            <a:r>
              <a:rPr lang="fr-CA" sz="4400" b="0" dirty="0" smtClean="0">
                <a:solidFill>
                  <a:schemeClr val="bg1"/>
                </a:solidFill>
                <a:latin typeface="Arial Black" panose="020B0A04020102020204" pitchFamily="34" charset="0"/>
              </a:rPr>
              <a:t>for </a:t>
            </a:r>
            <a:r>
              <a:rPr lang="fr-CA" sz="4400" b="0" dirty="0" err="1" smtClean="0">
                <a:solidFill>
                  <a:schemeClr val="bg1"/>
                </a:solidFill>
                <a:latin typeface="Arial Black" panose="020B0A04020102020204" pitchFamily="34" charset="0"/>
              </a:rPr>
              <a:t>Martin’s</a:t>
            </a:r>
            <a:r>
              <a:rPr lang="fr-CA" sz="4400" b="0" dirty="0" smtClean="0">
                <a:solidFill>
                  <a:schemeClr val="bg1"/>
                </a:solidFill>
                <a:latin typeface="Arial Black" panose="020B0A04020102020204" pitchFamily="34" charset="0"/>
              </a:rPr>
              <a:t> Intelligence Framework</a:t>
            </a:r>
            <a:endParaRPr lang="en-US" sz="4400" b="0" dirty="0">
              <a:solidFill>
                <a:schemeClr val="bg1"/>
              </a:solidFill>
              <a:latin typeface="Arial Black" panose="020B0A04020102020204" pitchFamily="34" charset="0"/>
            </a:endParaRPr>
          </a:p>
        </p:txBody>
      </p:sp>
      <p:grpSp>
        <p:nvGrpSpPr>
          <p:cNvPr id="15" name="Group 14"/>
          <p:cNvGrpSpPr/>
          <p:nvPr/>
        </p:nvGrpSpPr>
        <p:grpSpPr>
          <a:xfrm>
            <a:off x="180361" y="11662435"/>
            <a:ext cx="1236483" cy="1321727"/>
            <a:chOff x="108250" y="11752302"/>
            <a:chExt cx="1236483" cy="1321727"/>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7" name="Rectangle 16"/>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18" name="Rectangle 17"/>
          <p:cNvSpPr/>
          <p:nvPr/>
        </p:nvSpPr>
        <p:spPr>
          <a:xfrm>
            <a:off x="1441545" y="11830526"/>
            <a:ext cx="9955787" cy="1191736"/>
          </a:xfrm>
          <a:prstGeom prst="rect">
            <a:avLst/>
          </a:prstGeom>
        </p:spPr>
        <p:txBody>
          <a:bodyPr wrap="square">
            <a:spAutoFit/>
          </a:bodyPr>
          <a:lstStyle/>
          <a:p>
            <a:r>
              <a:rPr lang="en-US" sz="2372" dirty="0" smtClean="0">
                <a:solidFill>
                  <a:schemeClr val="bg1"/>
                </a:solidFill>
              </a:rPr>
              <a:t>Harvard </a:t>
            </a:r>
            <a:r>
              <a:rPr lang="en-US" sz="2372" dirty="0">
                <a:solidFill>
                  <a:schemeClr val="bg1"/>
                </a:solidFill>
              </a:rPr>
              <a:t>University Global System</a:t>
            </a:r>
            <a:r>
              <a:rPr lang="en-US" sz="2400" baseline="42000" dirty="0">
                <a:solidFill>
                  <a:schemeClr val="bg1"/>
                </a:solidFill>
                <a:latin typeface="Arial Black" panose="020B0A04020102020204" pitchFamily="34" charset="0"/>
                <a:cs typeface="Times New Roman" pitchFamily="18" charset="0"/>
              </a:rPr>
              <a:t>™</a:t>
            </a:r>
            <a:endParaRPr lang="en-US" sz="2372" dirty="0">
              <a:solidFill>
                <a:schemeClr val="bg1"/>
              </a:solidFill>
            </a:endParaRPr>
          </a:p>
          <a:p>
            <a:r>
              <a:rPr lang="en-US" sz="2372" dirty="0">
                <a:solidFill>
                  <a:schemeClr val="bg1"/>
                </a:solidFill>
              </a:rPr>
              <a:t>The Professional Development Institute</a:t>
            </a:r>
            <a:r>
              <a:rPr lang="en-US" sz="3200" baseline="30000" dirty="0">
                <a:solidFill>
                  <a:schemeClr val="bg1"/>
                </a:solidFill>
                <a:latin typeface="Arial Black" panose="020B0A04020102020204" pitchFamily="34" charset="0"/>
              </a:rPr>
              <a:t>®</a:t>
            </a:r>
            <a:r>
              <a:rPr lang="en-US" sz="2372" dirty="0">
                <a:solidFill>
                  <a:schemeClr val="bg1"/>
                </a:solidFill>
              </a:rPr>
              <a:t> PDI Inc. </a:t>
            </a:r>
            <a:br>
              <a:rPr lang="en-US" sz="2372" dirty="0">
                <a:solidFill>
                  <a:schemeClr val="bg1"/>
                </a:solidFill>
              </a:rPr>
            </a:br>
            <a:r>
              <a:rPr lang="en-US" sz="2372" dirty="0" smtClean="0">
                <a:solidFill>
                  <a:schemeClr val="bg1"/>
                </a:solidFill>
              </a:rPr>
              <a:t>www.eharvard.org </a:t>
            </a:r>
            <a:r>
              <a:rPr lang="en-US" sz="2372" dirty="0">
                <a:solidFill>
                  <a:srgbClr val="FF0000"/>
                </a:solidFill>
              </a:rPr>
              <a:t>●</a:t>
            </a:r>
            <a:r>
              <a:rPr lang="en-US" sz="2372" dirty="0"/>
              <a:t> </a:t>
            </a:r>
            <a:r>
              <a:rPr lang="en-US" sz="2372" dirty="0">
                <a:solidFill>
                  <a:prstClr val="white"/>
                </a:solidFill>
                <a:ea typeface="Calibri" panose="020F0502020204030204" pitchFamily="34" charset="0"/>
                <a:cs typeface="Arial" panose="020B0604020202020204" pitchFamily="34" charset="0"/>
              </a:rPr>
              <a:t>© Alain Paul Martin, 2023. All rights reserved</a:t>
            </a:r>
            <a:endParaRPr lang="en-US" sz="2372" dirty="0"/>
          </a:p>
        </p:txBody>
      </p:sp>
    </p:spTree>
    <p:extLst>
      <p:ext uri="{BB962C8B-B14F-4D97-AF65-F5344CB8AC3E}">
        <p14:creationId xmlns:p14="http://schemas.microsoft.com/office/powerpoint/2010/main" val="28538259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2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
          <p:cNvSpPr txBox="1">
            <a:spLocks noChangeArrowheads="1"/>
          </p:cNvSpPr>
          <p:nvPr/>
        </p:nvSpPr>
        <p:spPr>
          <a:xfrm>
            <a:off x="89" y="677862"/>
            <a:ext cx="23407511" cy="968821"/>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00000"/>
              </a:lnSpc>
            </a:pPr>
            <a:r>
              <a:rPr lang="en-US" sz="5500" b="0" dirty="0" smtClean="0">
                <a:latin typeface="Arial Black" panose="020B0A04020102020204" pitchFamily="34" charset="0"/>
              </a:rPr>
              <a:t>Presidential, Executive &amp; Administrative Assistants</a:t>
            </a:r>
            <a:endParaRPr lang="en-US" sz="5500" b="0" dirty="0">
              <a:latin typeface="Arial Black" panose="020B0A04020102020204" pitchFamily="34" charset="0"/>
            </a:endParaRPr>
          </a:p>
        </p:txBody>
      </p:sp>
      <p:grpSp>
        <p:nvGrpSpPr>
          <p:cNvPr id="6" name="Group 5"/>
          <p:cNvGrpSpPr/>
          <p:nvPr/>
        </p:nvGrpSpPr>
        <p:grpSpPr>
          <a:xfrm>
            <a:off x="169917" y="10698162"/>
            <a:ext cx="1932727" cy="2096386"/>
            <a:chOff x="108250" y="10977644"/>
            <a:chExt cx="1932727" cy="2096386"/>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241832"/>
              <a:ext cx="1841994" cy="1832198"/>
            </a:xfrm>
            <a:prstGeom prst="rect">
              <a:avLst/>
            </a:prstGeom>
          </p:spPr>
        </p:pic>
        <p:sp>
          <p:nvSpPr>
            <p:cNvPr id="13" name="Rectangle 12"/>
            <p:cNvSpPr/>
            <p:nvPr/>
          </p:nvSpPr>
          <p:spPr>
            <a:xfrm>
              <a:off x="1659141" y="10977644"/>
              <a:ext cx="381836" cy="338554"/>
            </a:xfrm>
            <a:prstGeom prst="rect">
              <a:avLst/>
            </a:prstGeom>
          </p:spPr>
          <p:txBody>
            <a:bodyPr wrap="none">
              <a:spAutoFit/>
            </a:bodyPr>
            <a:lstStyle/>
            <a:p>
              <a:r>
                <a:rPr lang="fr-FR" sz="1600" baseline="30000" dirty="0" smtClean="0"/>
                <a:t>TM</a:t>
              </a:r>
              <a:endParaRPr lang="en-US" sz="1600" dirty="0"/>
            </a:p>
          </p:txBody>
        </p:sp>
      </p:grpSp>
      <p:sp>
        <p:nvSpPr>
          <p:cNvPr id="19" name="Rectangle 18"/>
          <p:cNvSpPr/>
          <p:nvPr/>
        </p:nvSpPr>
        <p:spPr>
          <a:xfrm>
            <a:off x="2279745" y="10850562"/>
            <a:ext cx="16815499" cy="2062103"/>
          </a:xfrm>
          <a:prstGeom prst="rect">
            <a:avLst/>
          </a:prstGeom>
        </p:spPr>
        <p:txBody>
          <a:bodyPr wrap="square">
            <a:spAutoFit/>
          </a:bodyPr>
          <a:lstStyle/>
          <a:p>
            <a:r>
              <a:rPr lang="en-US" sz="3200" dirty="0" smtClean="0"/>
              <a:t>Intermediate &amp; Advanced Workshops for Presidential, Executive &amp; Admin. Assistants </a:t>
            </a:r>
            <a:endParaRPr lang="en-US" sz="3200" dirty="0"/>
          </a:p>
          <a:p>
            <a:r>
              <a:rPr lang="en-US" sz="3200" dirty="0" smtClean="0"/>
              <a:t>Applying Best Practices and Harvard </a:t>
            </a:r>
            <a:r>
              <a:rPr lang="en-US" sz="3200" dirty="0"/>
              <a:t>University Global </a:t>
            </a:r>
            <a:r>
              <a:rPr lang="en-US" sz="3200" dirty="0" smtClean="0"/>
              <a:t>System</a:t>
            </a:r>
            <a:r>
              <a:rPr lang="en-US" sz="3200" baseline="42000" dirty="0" smtClean="0">
                <a:latin typeface="Arial Black" panose="020B0A04020102020204" pitchFamily="34" charset="0"/>
                <a:cs typeface="Times New Roman" pitchFamily="18" charset="0"/>
              </a:rPr>
              <a:t>™</a:t>
            </a:r>
            <a:r>
              <a:rPr lang="en-US" sz="3200" dirty="0" smtClean="0"/>
              <a:t> Tools</a:t>
            </a:r>
            <a:endParaRPr lang="en-US" sz="3200" dirty="0"/>
          </a:p>
          <a:p>
            <a:r>
              <a:rPr lang="en-US" sz="3200" dirty="0"/>
              <a:t>The Professional Development Institute</a:t>
            </a:r>
            <a:r>
              <a:rPr lang="en-US" sz="3200" baseline="30000" dirty="0">
                <a:latin typeface="Arial Black" panose="020B0A04020102020204" pitchFamily="34" charset="0"/>
              </a:rPr>
              <a:t>®</a:t>
            </a:r>
            <a:r>
              <a:rPr lang="en-US" sz="3200" dirty="0"/>
              <a:t> PDI Inc. </a:t>
            </a:r>
            <a:br>
              <a:rPr lang="en-US" sz="3200" dirty="0"/>
            </a:br>
            <a:r>
              <a:rPr lang="en-US" sz="3200" dirty="0" smtClean="0"/>
              <a:t>www.eharvard.org </a:t>
            </a:r>
            <a:r>
              <a:rPr lang="en-US" sz="3200" dirty="0">
                <a:solidFill>
                  <a:srgbClr val="FF0000"/>
                </a:solidFill>
              </a:rPr>
              <a:t>●</a:t>
            </a:r>
            <a:r>
              <a:rPr lang="en-US" sz="3200" dirty="0" smtClean="0"/>
              <a:t> </a:t>
            </a:r>
            <a:r>
              <a:rPr lang="en-US" sz="3200" dirty="0" smtClean="0">
                <a:solidFill>
                  <a:prstClr val="white"/>
                </a:solidFill>
                <a:ea typeface="Calibri" panose="020F0502020204030204" pitchFamily="34" charset="0"/>
                <a:cs typeface="Arial" panose="020B0604020202020204" pitchFamily="34" charset="0"/>
              </a:rPr>
              <a:t>© </a:t>
            </a:r>
            <a:r>
              <a:rPr lang="en-US" sz="3200" dirty="0">
                <a:solidFill>
                  <a:prstClr val="white"/>
                </a:solidFill>
                <a:ea typeface="Calibri" panose="020F0502020204030204" pitchFamily="34" charset="0"/>
                <a:cs typeface="Arial" panose="020B0604020202020204" pitchFamily="34" charset="0"/>
              </a:rPr>
              <a:t>Alain Paul Martin, </a:t>
            </a:r>
            <a:r>
              <a:rPr lang="en-US" sz="3200" dirty="0" smtClean="0">
                <a:solidFill>
                  <a:prstClr val="white"/>
                </a:solidFill>
                <a:ea typeface="Calibri" panose="020F0502020204030204" pitchFamily="34" charset="0"/>
                <a:cs typeface="Arial" panose="020B0604020202020204" pitchFamily="34" charset="0"/>
              </a:rPr>
              <a:t>2023. All rights </a:t>
            </a:r>
            <a:r>
              <a:rPr lang="en-US" sz="3200" dirty="0">
                <a:solidFill>
                  <a:prstClr val="white"/>
                </a:solidFill>
                <a:ea typeface="Calibri" panose="020F0502020204030204" pitchFamily="34" charset="0"/>
                <a:cs typeface="Arial" panose="020B0604020202020204" pitchFamily="34" charset="0"/>
              </a:rPr>
              <a:t>reserved</a:t>
            </a:r>
            <a:endParaRPr lang="en-US" sz="3200" dirty="0"/>
          </a:p>
        </p:txBody>
      </p:sp>
      <p:sp>
        <p:nvSpPr>
          <p:cNvPr id="17" name="Rectangle 3"/>
          <p:cNvSpPr>
            <a:spLocks noChangeArrowheads="1"/>
          </p:cNvSpPr>
          <p:nvPr/>
        </p:nvSpPr>
        <p:spPr bwMode="auto">
          <a:xfrm>
            <a:off x="7144" y="5554662"/>
            <a:ext cx="23377480" cy="1746446"/>
          </a:xfrm>
          <a:prstGeom prst="rect">
            <a:avLst/>
          </a:prstGeom>
          <a:noFill/>
          <a:ln w="0">
            <a:noFill/>
            <a:miter lim="800000"/>
            <a:headEnd/>
            <a:tailEnd/>
          </a:ln>
          <a:effectLst/>
        </p:spPr>
        <p:txBody>
          <a:bodyPr wrap="square" lIns="154765" tIns="77378" rIns="154765" bIns="77378">
            <a:spAutoFit/>
          </a:bodyPr>
          <a:lstStyle/>
          <a:p>
            <a:pPr algn="ctr">
              <a:lnSpc>
                <a:spcPts val="6200"/>
              </a:lnSpc>
              <a:spcAft>
                <a:spcPts val="0"/>
              </a:spcAft>
              <a:defRPr/>
            </a:pPr>
            <a:r>
              <a:rPr lang="en-US" sz="4800" spc="50" dirty="0">
                <a:cs typeface="Arial" panose="020B0604020202020204" pitchFamily="34" charset="0"/>
              </a:rPr>
              <a:t>Interviewed in Germany two years afterwards, she describes</a:t>
            </a:r>
          </a:p>
          <a:p>
            <a:pPr algn="ctr">
              <a:lnSpc>
                <a:spcPts val="6200"/>
              </a:lnSpc>
              <a:spcAft>
                <a:spcPts val="0"/>
              </a:spcAft>
              <a:defRPr/>
            </a:pPr>
            <a:r>
              <a:rPr lang="en-US" sz="4800" spc="-160" dirty="0">
                <a:cs typeface="Arial" panose="020B0604020202020204" pitchFamily="34" charset="0"/>
              </a:rPr>
              <a:t>the unique contribution of the acquired skills and Harvard</a:t>
            </a:r>
            <a:r>
              <a:rPr lang="en-US" sz="4800" spc="-160" baseline="30000" dirty="0">
                <a:cs typeface="Arial" panose="020B0604020202020204" pitchFamily="34" charset="0"/>
              </a:rPr>
              <a:t>®</a:t>
            </a:r>
            <a:r>
              <a:rPr lang="en-US" sz="4800" spc="-160" dirty="0">
                <a:cs typeface="Arial" panose="020B0604020202020204" pitchFamily="34" charset="0"/>
              </a:rPr>
              <a:t> tools</a:t>
            </a:r>
            <a:r>
              <a:rPr lang="en-US" sz="4800" spc="-160" dirty="0" smtClean="0">
                <a:cs typeface="Arial" panose="020B0604020202020204" pitchFamily="34" charset="0"/>
              </a:rPr>
              <a:t>,</a:t>
            </a:r>
            <a:endParaRPr lang="en-US" sz="4800" kern="0" spc="-70" dirty="0">
              <a:cs typeface="Arial" panose="020B0604020202020204" pitchFamily="34" charset="0"/>
            </a:endParaRPr>
          </a:p>
        </p:txBody>
      </p:sp>
      <p:sp>
        <p:nvSpPr>
          <p:cNvPr id="14" name="Rectangle 3"/>
          <p:cNvSpPr>
            <a:spLocks noChangeArrowheads="1"/>
          </p:cNvSpPr>
          <p:nvPr/>
        </p:nvSpPr>
        <p:spPr bwMode="auto">
          <a:xfrm>
            <a:off x="30208" y="1961358"/>
            <a:ext cx="23377480" cy="1515614"/>
          </a:xfrm>
          <a:prstGeom prst="rect">
            <a:avLst/>
          </a:prstGeom>
          <a:noFill/>
          <a:ln w="0">
            <a:noFill/>
            <a:miter lim="800000"/>
            <a:headEnd/>
            <a:tailEnd/>
          </a:ln>
          <a:effectLst/>
        </p:spPr>
        <p:txBody>
          <a:bodyPr wrap="square" lIns="154765" tIns="77378" rIns="154765" bIns="77378">
            <a:spAutoFit/>
          </a:bodyPr>
          <a:lstStyle/>
          <a:p>
            <a:pPr algn="ctr">
              <a:lnSpc>
                <a:spcPts val="5300"/>
              </a:lnSpc>
              <a:spcAft>
                <a:spcPts val="0"/>
              </a:spcAft>
              <a:defRPr/>
            </a:pPr>
            <a:r>
              <a:rPr lang="en-US" sz="4800" dirty="0" smtClean="0">
                <a:cs typeface="Arial" panose="020B0604020202020204" pitchFamily="34" charset="0"/>
              </a:rPr>
              <a:t>The previous interview, of Canadian and </a:t>
            </a:r>
            <a:r>
              <a:rPr lang="en-US" sz="4800" dirty="0">
                <a:cs typeface="Arial" panose="020B0604020202020204" pitchFamily="34" charset="0"/>
              </a:rPr>
              <a:t>Finish </a:t>
            </a:r>
            <a:r>
              <a:rPr lang="en-US" sz="4800" dirty="0" smtClean="0">
                <a:cs typeface="Arial" panose="020B0604020202020204" pitchFamily="34" charset="0"/>
              </a:rPr>
              <a:t>participants,</a:t>
            </a:r>
            <a:br>
              <a:rPr lang="en-US" sz="4800" dirty="0" smtClean="0">
                <a:cs typeface="Arial" panose="020B0604020202020204" pitchFamily="34" charset="0"/>
              </a:rPr>
            </a:br>
            <a:r>
              <a:rPr lang="en-US" sz="4800" dirty="0" smtClean="0">
                <a:cs typeface="Arial" panose="020B0604020202020204" pitchFamily="34" charset="0"/>
              </a:rPr>
              <a:t>was </a:t>
            </a:r>
            <a:r>
              <a:rPr lang="en-US" sz="4800" dirty="0">
                <a:cs typeface="Arial" panose="020B0604020202020204" pitchFamily="34" charset="0"/>
              </a:rPr>
              <a:t>conducted at the end of the Intermediate </a:t>
            </a:r>
            <a:r>
              <a:rPr lang="en-US" sz="4800" dirty="0" smtClean="0">
                <a:cs typeface="Arial" panose="020B0604020202020204" pitchFamily="34" charset="0"/>
              </a:rPr>
              <a:t>Workshop.</a:t>
            </a:r>
            <a:endParaRPr lang="en-US" sz="4800" kern="0" spc="-70" dirty="0">
              <a:cs typeface="Arial" panose="020B0604020202020204" pitchFamily="34" charset="0"/>
            </a:endParaRPr>
          </a:p>
        </p:txBody>
      </p:sp>
      <p:sp>
        <p:nvSpPr>
          <p:cNvPr id="16"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
        <p:nvSpPr>
          <p:cNvPr id="11" name="Rectangle 3"/>
          <p:cNvSpPr>
            <a:spLocks noChangeArrowheads="1"/>
          </p:cNvSpPr>
          <p:nvPr/>
        </p:nvSpPr>
        <p:spPr bwMode="auto">
          <a:xfrm>
            <a:off x="30120" y="4039048"/>
            <a:ext cx="23377480" cy="1515614"/>
          </a:xfrm>
          <a:prstGeom prst="rect">
            <a:avLst/>
          </a:prstGeom>
          <a:noFill/>
          <a:ln w="0">
            <a:noFill/>
            <a:miter lim="800000"/>
            <a:headEnd/>
            <a:tailEnd/>
          </a:ln>
          <a:effectLst/>
        </p:spPr>
        <p:txBody>
          <a:bodyPr wrap="square" lIns="154765" tIns="77378" rIns="154765" bIns="77378">
            <a:spAutoFit/>
          </a:bodyPr>
          <a:lstStyle/>
          <a:p>
            <a:pPr algn="ctr">
              <a:lnSpc>
                <a:spcPts val="5300"/>
              </a:lnSpc>
              <a:spcAft>
                <a:spcPts val="0"/>
              </a:spcAft>
              <a:defRPr/>
            </a:pPr>
            <a:r>
              <a:rPr lang="en-US" sz="4800" spc="-130" dirty="0" smtClean="0">
                <a:cs typeface="Arial" panose="020B0604020202020204" pitchFamily="34" charset="0"/>
              </a:rPr>
              <a:t>The next participant was the assistant to the CEO of a multi-billion dollar firm,</a:t>
            </a:r>
            <a:br>
              <a:rPr lang="en-US" sz="4800" spc="-130" dirty="0" smtClean="0">
                <a:cs typeface="Arial" panose="020B0604020202020204" pitchFamily="34" charset="0"/>
              </a:rPr>
            </a:br>
            <a:r>
              <a:rPr lang="en-US" sz="4800" spc="100" dirty="0" smtClean="0">
                <a:cs typeface="Arial" panose="020B0604020202020204" pitchFamily="34" charset="0"/>
              </a:rPr>
              <a:t>when she </a:t>
            </a:r>
            <a:r>
              <a:rPr lang="en-US" sz="4800" dirty="0" smtClean="0">
                <a:cs typeface="Arial" panose="020B0604020202020204" pitchFamily="34" charset="0"/>
              </a:rPr>
              <a:t>completed </a:t>
            </a:r>
            <a:r>
              <a:rPr lang="en-US" sz="4800" spc="120" dirty="0" smtClean="0">
                <a:cs typeface="Arial" panose="020B0604020202020204" pitchFamily="34" charset="0"/>
              </a:rPr>
              <a:t>the Intermediate and advanced workshops.</a:t>
            </a:r>
            <a:endParaRPr lang="en-US" sz="4800" kern="0" spc="-70" dirty="0">
              <a:cs typeface="Arial" panose="020B0604020202020204" pitchFamily="34" charset="0"/>
            </a:endParaRPr>
          </a:p>
        </p:txBody>
      </p:sp>
      <p:sp>
        <p:nvSpPr>
          <p:cNvPr id="15" name="Rectangle 3"/>
          <p:cNvSpPr>
            <a:spLocks noChangeArrowheads="1"/>
          </p:cNvSpPr>
          <p:nvPr/>
        </p:nvSpPr>
        <p:spPr bwMode="auto">
          <a:xfrm>
            <a:off x="0" y="7132937"/>
            <a:ext cx="23377480" cy="3336625"/>
          </a:xfrm>
          <a:prstGeom prst="rect">
            <a:avLst/>
          </a:prstGeom>
          <a:noFill/>
          <a:ln w="0">
            <a:noFill/>
            <a:miter lim="800000"/>
            <a:headEnd/>
            <a:tailEnd/>
          </a:ln>
          <a:effectLst/>
        </p:spPr>
        <p:txBody>
          <a:bodyPr wrap="square" lIns="154765" tIns="77378" rIns="154765" bIns="77378">
            <a:spAutoFit/>
          </a:bodyPr>
          <a:lstStyle/>
          <a:p>
            <a:pPr algn="ctr">
              <a:lnSpc>
                <a:spcPts val="6200"/>
              </a:lnSpc>
              <a:spcAft>
                <a:spcPts val="0"/>
              </a:spcAft>
              <a:defRPr/>
            </a:pPr>
            <a:r>
              <a:rPr lang="en-US" sz="4800" spc="40" dirty="0" smtClean="0">
                <a:cs typeface="Arial" panose="020B0604020202020204" pitchFamily="34" charset="0"/>
              </a:rPr>
              <a:t>to </a:t>
            </a:r>
            <a:r>
              <a:rPr lang="en-US" sz="4800" spc="40" dirty="0">
                <a:cs typeface="Arial" panose="020B0604020202020204" pitchFamily="34" charset="0"/>
              </a:rPr>
              <a:t>her professional accomplishments, career progress,</a:t>
            </a:r>
          </a:p>
          <a:p>
            <a:pPr algn="ctr">
              <a:lnSpc>
                <a:spcPts val="6200"/>
              </a:lnSpc>
              <a:spcAft>
                <a:spcPts val="0"/>
              </a:spcAft>
              <a:defRPr/>
            </a:pPr>
            <a:r>
              <a:rPr lang="en-US" sz="4800" spc="-100" dirty="0">
                <a:cs typeface="Arial" panose="020B0604020202020204" pitchFamily="34" charset="0"/>
              </a:rPr>
              <a:t>personal multi-context inelastic-deadlines’ management</a:t>
            </a:r>
            <a:br>
              <a:rPr lang="en-US" sz="4800" spc="-100" dirty="0">
                <a:cs typeface="Arial" panose="020B0604020202020204" pitchFamily="34" charset="0"/>
              </a:rPr>
            </a:br>
            <a:r>
              <a:rPr lang="en-US" sz="4800" spc="20" dirty="0">
                <a:cs typeface="Arial" panose="020B0604020202020204" pitchFamily="34" charset="0"/>
              </a:rPr>
              <a:t>and advanced education, including </a:t>
            </a:r>
            <a:r>
              <a:rPr lang="en-US" sz="4800" spc="20" dirty="0" smtClean="0">
                <a:cs typeface="Arial" panose="020B0604020202020204" pitchFamily="34" charset="0"/>
              </a:rPr>
              <a:t>admission to,</a:t>
            </a:r>
            <a:endParaRPr lang="en-US" sz="4800" spc="20" dirty="0">
              <a:cs typeface="Arial" panose="020B0604020202020204" pitchFamily="34" charset="0"/>
            </a:endParaRPr>
          </a:p>
          <a:p>
            <a:pPr algn="ctr">
              <a:lnSpc>
                <a:spcPts val="6200"/>
              </a:lnSpc>
              <a:spcAft>
                <a:spcPts val="0"/>
              </a:spcAft>
              <a:defRPr/>
            </a:pPr>
            <a:r>
              <a:rPr lang="en-US" sz="4800" dirty="0" smtClean="0">
                <a:cs typeface="Arial" panose="020B0604020202020204" pitchFamily="34" charset="0"/>
              </a:rPr>
              <a:t>and graduation from, a </a:t>
            </a:r>
            <a:r>
              <a:rPr lang="en-US" sz="4800" dirty="0">
                <a:cs typeface="Arial" panose="020B0604020202020204" pitchFamily="34" charset="0"/>
              </a:rPr>
              <a:t>top-ranked MBA program.</a:t>
            </a:r>
            <a:endParaRPr lang="en-US" sz="4800" kern="0" spc="-70" dirty="0">
              <a:cs typeface="Arial" panose="020B0604020202020204" pitchFamily="34" charset="0"/>
            </a:endParaRPr>
          </a:p>
        </p:txBody>
      </p:sp>
    </p:spTree>
    <p:custDataLst>
      <p:tags r:id="rId1"/>
    </p:custDataLst>
    <p:extLst>
      <p:ext uri="{BB962C8B-B14F-4D97-AF65-F5344CB8AC3E}">
        <p14:creationId xmlns:p14="http://schemas.microsoft.com/office/powerpoint/2010/main" val="1043332345"/>
      </p:ext>
    </p:extLst>
  </p:cSld>
  <p:clrMapOvr>
    <a:masterClrMapping/>
  </p:clrMapOvr>
  <p:transition spd="slow" advTm="46763">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200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2000" fill="hold"/>
                                        <p:tgtEl>
                                          <p:spTgt spid="1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150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p:cTn id="14" dur="2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15" dur="2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6" dur="20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2000"/>
                                  </p:stCondLst>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p:cTn id="21" dur="2000" fill="hold"/>
                                        <p:tgtEl>
                                          <p:spTgt spid="17">
                                            <p:txEl>
                                              <p:pRg st="0" end="0"/>
                                            </p:txEl>
                                          </p:spTgt>
                                        </p:tgtEl>
                                        <p:attrNameLst>
                                          <p:attrName>ppt_w</p:attrName>
                                        </p:attrNameLst>
                                      </p:cBhvr>
                                      <p:tavLst>
                                        <p:tav tm="0">
                                          <p:val>
                                            <p:strVal val="#ppt_w*0.70"/>
                                          </p:val>
                                        </p:tav>
                                        <p:tav tm="100000">
                                          <p:val>
                                            <p:strVal val="#ppt_w"/>
                                          </p:val>
                                        </p:tav>
                                      </p:tavLst>
                                    </p:anim>
                                    <p:anim calcmode="lin" valueType="num">
                                      <p:cBhvr>
                                        <p:cTn id="22" dur="2000" fill="hold"/>
                                        <p:tgtEl>
                                          <p:spTgt spid="17">
                                            <p:txEl>
                                              <p:pRg st="0" end="0"/>
                                            </p:txEl>
                                          </p:spTgt>
                                        </p:tgtEl>
                                        <p:attrNameLst>
                                          <p:attrName>ppt_h</p:attrName>
                                        </p:attrNameLst>
                                      </p:cBhvr>
                                      <p:tavLst>
                                        <p:tav tm="0">
                                          <p:val>
                                            <p:strVal val="#ppt_h"/>
                                          </p:val>
                                        </p:tav>
                                        <p:tav tm="100000">
                                          <p:val>
                                            <p:strVal val="#ppt_h"/>
                                          </p:val>
                                        </p:tav>
                                      </p:tavLst>
                                    </p:anim>
                                    <p:animEffect transition="in" filter="fade">
                                      <p:cBhvr>
                                        <p:cTn id="23" dur="2000"/>
                                        <p:tgtEl>
                                          <p:spTgt spid="17">
                                            <p:txEl>
                                              <p:pRg st="0" end="0"/>
                                            </p:txEl>
                                          </p:spTgt>
                                        </p:tgtEl>
                                      </p:cBhvr>
                                    </p:animEffect>
                                  </p:childTnLst>
                                </p:cTn>
                              </p:par>
                              <p:par>
                                <p:cTn id="24" presetID="55" presetClass="entr" presetSubtype="0" fill="hold" nodeType="withEffect">
                                  <p:stCondLst>
                                    <p:cond delay="2000"/>
                                  </p:stCondLst>
                                  <p:childTnLst>
                                    <p:set>
                                      <p:cBhvr>
                                        <p:cTn id="25" dur="1" fill="hold">
                                          <p:stCondLst>
                                            <p:cond delay="0"/>
                                          </p:stCondLst>
                                        </p:cTn>
                                        <p:tgtEl>
                                          <p:spTgt spid="17">
                                            <p:txEl>
                                              <p:pRg st="1" end="1"/>
                                            </p:txEl>
                                          </p:spTgt>
                                        </p:tgtEl>
                                        <p:attrNameLst>
                                          <p:attrName>style.visibility</p:attrName>
                                        </p:attrNameLst>
                                      </p:cBhvr>
                                      <p:to>
                                        <p:strVal val="visible"/>
                                      </p:to>
                                    </p:set>
                                    <p:anim calcmode="lin" valueType="num">
                                      <p:cBhvr>
                                        <p:cTn id="26" dur="2000" fill="hold"/>
                                        <p:tgtEl>
                                          <p:spTgt spid="17">
                                            <p:txEl>
                                              <p:pRg st="1" end="1"/>
                                            </p:txEl>
                                          </p:spTgt>
                                        </p:tgtEl>
                                        <p:attrNameLst>
                                          <p:attrName>ppt_w</p:attrName>
                                        </p:attrNameLst>
                                      </p:cBhvr>
                                      <p:tavLst>
                                        <p:tav tm="0">
                                          <p:val>
                                            <p:strVal val="#ppt_w*0.70"/>
                                          </p:val>
                                        </p:tav>
                                        <p:tav tm="100000">
                                          <p:val>
                                            <p:strVal val="#ppt_w"/>
                                          </p:val>
                                        </p:tav>
                                      </p:tavLst>
                                    </p:anim>
                                    <p:anim calcmode="lin" valueType="num">
                                      <p:cBhvr>
                                        <p:cTn id="27" dur="2000" fill="hold"/>
                                        <p:tgtEl>
                                          <p:spTgt spid="17">
                                            <p:txEl>
                                              <p:pRg st="1" end="1"/>
                                            </p:txEl>
                                          </p:spTgt>
                                        </p:tgtEl>
                                        <p:attrNameLst>
                                          <p:attrName>ppt_h</p:attrName>
                                        </p:attrNameLst>
                                      </p:cBhvr>
                                      <p:tavLst>
                                        <p:tav tm="0">
                                          <p:val>
                                            <p:strVal val="#ppt_h"/>
                                          </p:val>
                                        </p:tav>
                                        <p:tav tm="100000">
                                          <p:val>
                                            <p:strVal val="#ppt_h"/>
                                          </p:val>
                                        </p:tav>
                                      </p:tavLst>
                                    </p:anim>
                                    <p:animEffect transition="in" filter="fade">
                                      <p:cBhvr>
                                        <p:cTn id="28" dur="2000"/>
                                        <p:tgtEl>
                                          <p:spTgt spid="1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2000"/>
                                  </p:stCondLst>
                                  <p:childTnLst>
                                    <p:set>
                                      <p:cBhvr>
                                        <p:cTn id="32" dur="1" fill="hold">
                                          <p:stCondLst>
                                            <p:cond delay="0"/>
                                          </p:stCondLst>
                                        </p:cTn>
                                        <p:tgtEl>
                                          <p:spTgt spid="15">
                                            <p:txEl>
                                              <p:pRg st="0" end="0"/>
                                            </p:txEl>
                                          </p:spTgt>
                                        </p:tgtEl>
                                        <p:attrNameLst>
                                          <p:attrName>style.visibility</p:attrName>
                                        </p:attrNameLst>
                                      </p:cBhvr>
                                      <p:to>
                                        <p:strVal val="visible"/>
                                      </p:to>
                                    </p:set>
                                    <p:anim calcmode="lin" valueType="num">
                                      <p:cBhvr>
                                        <p:cTn id="33" dur="2000" fill="hold"/>
                                        <p:tgtEl>
                                          <p:spTgt spid="15">
                                            <p:txEl>
                                              <p:pRg st="0" end="0"/>
                                            </p:txEl>
                                          </p:spTgt>
                                        </p:tgtEl>
                                        <p:attrNameLst>
                                          <p:attrName>ppt_w</p:attrName>
                                        </p:attrNameLst>
                                      </p:cBhvr>
                                      <p:tavLst>
                                        <p:tav tm="0">
                                          <p:val>
                                            <p:strVal val="#ppt_w*0.70"/>
                                          </p:val>
                                        </p:tav>
                                        <p:tav tm="100000">
                                          <p:val>
                                            <p:strVal val="#ppt_w"/>
                                          </p:val>
                                        </p:tav>
                                      </p:tavLst>
                                    </p:anim>
                                    <p:anim calcmode="lin" valueType="num">
                                      <p:cBhvr>
                                        <p:cTn id="34" dur="200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35" dur="2000"/>
                                        <p:tgtEl>
                                          <p:spTgt spid="15">
                                            <p:txEl>
                                              <p:pRg st="0" end="0"/>
                                            </p:txEl>
                                          </p:spTgt>
                                        </p:tgtEl>
                                      </p:cBhvr>
                                    </p:animEffect>
                                  </p:childTnLst>
                                </p:cTn>
                              </p:par>
                              <p:par>
                                <p:cTn id="36" presetID="55" presetClass="entr" presetSubtype="0" fill="hold" nodeType="withEffect">
                                  <p:stCondLst>
                                    <p:cond delay="2000"/>
                                  </p:stCondLst>
                                  <p:childTnLst>
                                    <p:set>
                                      <p:cBhvr>
                                        <p:cTn id="37" dur="1" fill="hold">
                                          <p:stCondLst>
                                            <p:cond delay="0"/>
                                          </p:stCondLst>
                                        </p:cTn>
                                        <p:tgtEl>
                                          <p:spTgt spid="15">
                                            <p:txEl>
                                              <p:pRg st="1" end="1"/>
                                            </p:txEl>
                                          </p:spTgt>
                                        </p:tgtEl>
                                        <p:attrNameLst>
                                          <p:attrName>style.visibility</p:attrName>
                                        </p:attrNameLst>
                                      </p:cBhvr>
                                      <p:to>
                                        <p:strVal val="visible"/>
                                      </p:to>
                                    </p:set>
                                    <p:anim calcmode="lin" valueType="num">
                                      <p:cBhvr>
                                        <p:cTn id="38" dur="2000" fill="hold"/>
                                        <p:tgtEl>
                                          <p:spTgt spid="15">
                                            <p:txEl>
                                              <p:pRg st="1" end="1"/>
                                            </p:txEl>
                                          </p:spTgt>
                                        </p:tgtEl>
                                        <p:attrNameLst>
                                          <p:attrName>ppt_w</p:attrName>
                                        </p:attrNameLst>
                                      </p:cBhvr>
                                      <p:tavLst>
                                        <p:tav tm="0">
                                          <p:val>
                                            <p:strVal val="#ppt_w*0.70"/>
                                          </p:val>
                                        </p:tav>
                                        <p:tav tm="100000">
                                          <p:val>
                                            <p:strVal val="#ppt_w"/>
                                          </p:val>
                                        </p:tav>
                                      </p:tavLst>
                                    </p:anim>
                                    <p:anim calcmode="lin" valueType="num">
                                      <p:cBhvr>
                                        <p:cTn id="39" dur="2000" fill="hold"/>
                                        <p:tgtEl>
                                          <p:spTgt spid="15">
                                            <p:txEl>
                                              <p:pRg st="1" end="1"/>
                                            </p:txEl>
                                          </p:spTgt>
                                        </p:tgtEl>
                                        <p:attrNameLst>
                                          <p:attrName>ppt_h</p:attrName>
                                        </p:attrNameLst>
                                      </p:cBhvr>
                                      <p:tavLst>
                                        <p:tav tm="0">
                                          <p:val>
                                            <p:strVal val="#ppt_h"/>
                                          </p:val>
                                        </p:tav>
                                        <p:tav tm="100000">
                                          <p:val>
                                            <p:strVal val="#ppt_h"/>
                                          </p:val>
                                        </p:tav>
                                      </p:tavLst>
                                    </p:anim>
                                    <p:animEffect transition="in" filter="fade">
                                      <p:cBhvr>
                                        <p:cTn id="40" dur="2000"/>
                                        <p:tgtEl>
                                          <p:spTgt spid="15">
                                            <p:txEl>
                                              <p:pRg st="1" end="1"/>
                                            </p:txEl>
                                          </p:spTgt>
                                        </p:tgtEl>
                                      </p:cBhvr>
                                    </p:animEffect>
                                  </p:childTnLst>
                                </p:cTn>
                              </p:par>
                              <p:par>
                                <p:cTn id="41" presetID="55" presetClass="entr" presetSubtype="0" fill="hold" nodeType="withEffect">
                                  <p:stCondLst>
                                    <p:cond delay="2000"/>
                                  </p:stCondLst>
                                  <p:childTnLst>
                                    <p:set>
                                      <p:cBhvr>
                                        <p:cTn id="42" dur="1" fill="hold">
                                          <p:stCondLst>
                                            <p:cond delay="0"/>
                                          </p:stCondLst>
                                        </p:cTn>
                                        <p:tgtEl>
                                          <p:spTgt spid="15">
                                            <p:txEl>
                                              <p:pRg st="2" end="2"/>
                                            </p:txEl>
                                          </p:spTgt>
                                        </p:tgtEl>
                                        <p:attrNameLst>
                                          <p:attrName>style.visibility</p:attrName>
                                        </p:attrNameLst>
                                      </p:cBhvr>
                                      <p:to>
                                        <p:strVal val="visible"/>
                                      </p:to>
                                    </p:set>
                                    <p:anim calcmode="lin" valueType="num">
                                      <p:cBhvr>
                                        <p:cTn id="43" dur="2000" fill="hold"/>
                                        <p:tgtEl>
                                          <p:spTgt spid="15">
                                            <p:txEl>
                                              <p:pRg st="2" end="2"/>
                                            </p:txEl>
                                          </p:spTgt>
                                        </p:tgtEl>
                                        <p:attrNameLst>
                                          <p:attrName>ppt_w</p:attrName>
                                        </p:attrNameLst>
                                      </p:cBhvr>
                                      <p:tavLst>
                                        <p:tav tm="0">
                                          <p:val>
                                            <p:strVal val="#ppt_w*0.70"/>
                                          </p:val>
                                        </p:tav>
                                        <p:tav tm="100000">
                                          <p:val>
                                            <p:strVal val="#ppt_w"/>
                                          </p:val>
                                        </p:tav>
                                      </p:tavLst>
                                    </p:anim>
                                    <p:anim calcmode="lin" valueType="num">
                                      <p:cBhvr>
                                        <p:cTn id="44" dur="2000" fill="hold"/>
                                        <p:tgtEl>
                                          <p:spTgt spid="15">
                                            <p:txEl>
                                              <p:pRg st="2" end="2"/>
                                            </p:txEl>
                                          </p:spTgt>
                                        </p:tgtEl>
                                        <p:attrNameLst>
                                          <p:attrName>ppt_h</p:attrName>
                                        </p:attrNameLst>
                                      </p:cBhvr>
                                      <p:tavLst>
                                        <p:tav tm="0">
                                          <p:val>
                                            <p:strVal val="#ppt_h"/>
                                          </p:val>
                                        </p:tav>
                                        <p:tav tm="100000">
                                          <p:val>
                                            <p:strVal val="#ppt_h"/>
                                          </p:val>
                                        </p:tav>
                                      </p:tavLst>
                                    </p:anim>
                                    <p:animEffect transition="in" filter="fade">
                                      <p:cBhvr>
                                        <p:cTn id="45" dur="2000"/>
                                        <p:tgtEl>
                                          <p:spTgt spid="1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12" fill="hold" nodeType="clickEffect">
                                  <p:stCondLst>
                                    <p:cond delay="200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2000" fill="hold"/>
                                        <p:tgtEl>
                                          <p:spTgt spid="6"/>
                                        </p:tgtEl>
                                        <p:attrNameLst>
                                          <p:attrName>ppt_x</p:attrName>
                                        </p:attrNameLst>
                                      </p:cBhvr>
                                      <p:tavLst>
                                        <p:tav tm="0">
                                          <p:val>
                                            <p:strVal val="0-#ppt_w/2"/>
                                          </p:val>
                                        </p:tav>
                                        <p:tav tm="100000">
                                          <p:val>
                                            <p:strVal val="#ppt_x"/>
                                          </p:val>
                                        </p:tav>
                                      </p:tavLst>
                                    </p:anim>
                                    <p:anim calcmode="lin" valueType="num">
                                      <p:cBhvr additive="base">
                                        <p:cTn id="51"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100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 y="-1"/>
            <a:ext cx="23407511" cy="13166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
          <p:cNvSpPr>
            <a:spLocks noChangeArrowheads="1"/>
          </p:cNvSpPr>
          <p:nvPr/>
        </p:nvSpPr>
        <p:spPr bwMode="auto">
          <a:xfrm>
            <a:off x="-78982" y="1505205"/>
            <a:ext cx="23486582" cy="1398502"/>
          </a:xfrm>
          <a:prstGeom prst="rect">
            <a:avLst/>
          </a:prstGeom>
          <a:noFill/>
          <a:ln>
            <a:noFill/>
          </a:ln>
          <a:effectLst/>
          <a:extLst/>
        </p:spPr>
        <p:txBody>
          <a:bodyPr vert="horz" wrap="square" lIns="175556" tIns="87778" rIns="175556" bIns="87778" numCol="1" anchor="ctr" anchorCtr="0" compatLnSpc="1">
            <a:prstTxWarp prst="textNoShape">
              <a:avLst/>
            </a:prstTxWarp>
            <a:spAutoFit/>
          </a:bodyPr>
          <a:lstStyle/>
          <a:p>
            <a:pPr algn="ctr" eaLnBrk="0" fontAlgn="base" hangingPunct="0"/>
            <a:r>
              <a:rPr lang="en-US" altLang="en-US" sz="5376" b="0"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altLang="en-US" sz="7680" b="0"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r>
            <a:br>
              <a:rPr lang="en-US" altLang="en-US" sz="7680" b="0"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br>
            <a:endParaRPr lang="en-US" altLang="en-US" sz="3840" baseline="44000" dirty="0">
              <a:latin typeface="Arial Black" panose="020B0A04020102020204" pitchFamily="34" charset="0"/>
              <a:cs typeface="Arial" panose="020B0604020202020204" pitchFamily="34" charset="0"/>
            </a:endParaRPr>
          </a:p>
        </p:txBody>
      </p:sp>
      <p:sp>
        <p:nvSpPr>
          <p:cNvPr id="17" name="Rectangle 1"/>
          <p:cNvSpPr>
            <a:spLocks noChangeArrowheads="1"/>
          </p:cNvSpPr>
          <p:nvPr/>
        </p:nvSpPr>
        <p:spPr bwMode="auto">
          <a:xfrm>
            <a:off x="89" y="2259374"/>
            <a:ext cx="23407511" cy="17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6336"/>
              </a:lnSpc>
            </a:pPr>
            <a:r>
              <a:rPr lang="en-US" altLang="en-US" sz="4320" spc="-230" dirty="0">
                <a:solidFill>
                  <a:schemeClr val="bg1"/>
                </a:solidFill>
                <a:latin typeface="Arial Black" panose="020B0A04020102020204" pitchFamily="34" charset="0"/>
                <a:cs typeface="Times New Roman" panose="02020603050405020304" pitchFamily="18" charset="0"/>
              </a:rPr>
              <a:t>Worldwide Certification in Management &amp; Leadership Skills,</a:t>
            </a:r>
          </a:p>
          <a:p>
            <a:pPr algn="ctr">
              <a:lnSpc>
                <a:spcPts val="6336"/>
              </a:lnSpc>
            </a:pPr>
            <a:r>
              <a:rPr lang="en-US" altLang="en-US" sz="4224" spc="-230" dirty="0">
                <a:solidFill>
                  <a:schemeClr val="bg1"/>
                </a:solidFill>
                <a:latin typeface="Arial Black" panose="020B0A04020102020204" pitchFamily="34" charset="0"/>
                <a:cs typeface="Times New Roman" panose="02020603050405020304" pitchFamily="18" charset="0"/>
              </a:rPr>
              <a:t>Best Practices and Harvard University Global System™ Tools</a:t>
            </a:r>
          </a:p>
        </p:txBody>
      </p:sp>
      <p:grpSp>
        <p:nvGrpSpPr>
          <p:cNvPr id="11" name="Group 10"/>
          <p:cNvGrpSpPr/>
          <p:nvPr/>
        </p:nvGrpSpPr>
        <p:grpSpPr>
          <a:xfrm>
            <a:off x="2962070" y="4328166"/>
            <a:ext cx="17497191" cy="6513140"/>
            <a:chOff x="1645643" y="2867242"/>
            <a:chExt cx="9113560" cy="3392424"/>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969" y="2886457"/>
              <a:ext cx="2208721" cy="336057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r="8562"/>
            <a:stretch/>
          </p:blipFill>
          <p:spPr>
            <a:xfrm>
              <a:off x="1645643" y="2867242"/>
              <a:ext cx="2215600" cy="3392424"/>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4741"/>
            <a:stretch/>
          </p:blipFill>
          <p:spPr>
            <a:xfrm>
              <a:off x="6049690" y="2885345"/>
              <a:ext cx="2230468" cy="3361682"/>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7968" t="15065" r="27555" b="700"/>
            <a:stretch/>
          </p:blipFill>
          <p:spPr>
            <a:xfrm>
              <a:off x="8385299" y="2885215"/>
              <a:ext cx="2373904" cy="3373147"/>
            </a:xfrm>
            <a:prstGeom prst="rect">
              <a:avLst/>
            </a:prstGeom>
          </p:spPr>
        </p:pic>
      </p:grpSp>
      <p:sp>
        <p:nvSpPr>
          <p:cNvPr id="24" name="Rectangle 1"/>
          <p:cNvSpPr>
            <a:spLocks noChangeArrowheads="1"/>
          </p:cNvSpPr>
          <p:nvPr/>
        </p:nvSpPr>
        <p:spPr bwMode="auto">
          <a:xfrm flipH="1">
            <a:off x="22642466" y="11624632"/>
            <a:ext cx="257483" cy="100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defTabSz="1755557"/>
            <a:r>
              <a:rPr lang="fr-FR" altLang="en-US" sz="5376" dirty="0">
                <a:solidFill>
                  <a:srgbClr val="2F5597"/>
                </a:solidFill>
                <a:latin typeface="Arial Black" panose="020B0A04020102020204" pitchFamily="34" charset="0"/>
                <a:cs typeface="Times New Roman" panose="02020603050405020304" pitchFamily="18" charset="0"/>
              </a:rPr>
              <a:t>.</a:t>
            </a:r>
          </a:p>
        </p:txBody>
      </p:sp>
      <p:grpSp>
        <p:nvGrpSpPr>
          <p:cNvPr id="10" name="Group 9"/>
          <p:cNvGrpSpPr/>
          <p:nvPr/>
        </p:nvGrpSpPr>
        <p:grpSpPr>
          <a:xfrm>
            <a:off x="165562" y="2580736"/>
            <a:ext cx="23044662" cy="4304027"/>
            <a:chOff x="86188" y="1344198"/>
            <a:chExt cx="12003007" cy="2241789"/>
          </a:xfrm>
        </p:grpSpPr>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5067" r="6553" b="17062"/>
            <a:stretch/>
          </p:blipFill>
          <p:spPr>
            <a:xfrm>
              <a:off x="86188" y="2066038"/>
              <a:ext cx="1219200" cy="1519949"/>
            </a:xfrm>
            <a:prstGeom prst="rect">
              <a:avLst/>
            </a:prstGeom>
          </p:spPr>
        </p:pic>
        <p:pic>
          <p:nvPicPr>
            <p:cNvPr id="30" name="Picture 2" descr="https://upload.wikimedia.org/wikipedia/commons/4/4b/Blue_Eiffel_Tower_%282745480234%2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27" t="16329"/>
            <a:stretch/>
          </p:blipFill>
          <p:spPr bwMode="auto">
            <a:xfrm>
              <a:off x="10875262" y="1344198"/>
              <a:ext cx="1213933" cy="1537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172888" y="583392"/>
            <a:ext cx="23033820" cy="8242758"/>
            <a:chOff x="90004" y="314025"/>
            <a:chExt cx="11997360" cy="4293310"/>
          </a:xfrm>
        </p:grpSpPr>
        <p:pic>
          <p:nvPicPr>
            <p:cNvPr id="25" name="Picture 24"/>
            <p:cNvPicPr>
              <a:picLocks noChangeAspect="1"/>
            </p:cNvPicPr>
            <p:nvPr/>
          </p:nvPicPr>
          <p:blipFill rotWithShape="1">
            <a:blip r:embed="rId9">
              <a:extLst>
                <a:ext uri="{28A0092B-C50C-407E-A947-70E740481C1C}">
                  <a14:useLocalDpi xmlns:a14="http://schemas.microsoft.com/office/drawing/2010/main" val="0"/>
                </a:ext>
              </a:extLst>
            </a:blip>
            <a:srcRect b="15982"/>
            <a:stretch/>
          </p:blipFill>
          <p:spPr>
            <a:xfrm>
              <a:off x="90004" y="314025"/>
              <a:ext cx="1216155" cy="1536518"/>
            </a:xfrm>
            <a:prstGeom prst="rect">
              <a:avLst/>
            </a:prstGeom>
          </p:spPr>
        </p:pic>
        <p:pic>
          <p:nvPicPr>
            <p:cNvPr id="31" name="Picture 4" descr="File:The Gherkin at Night 5083530806.jpg - Wikimedia Common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593" b="14285"/>
            <a:stretch/>
          </p:blipFill>
          <p:spPr bwMode="auto">
            <a:xfrm>
              <a:off x="10880356" y="3063170"/>
              <a:ext cx="1207008" cy="15441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85376" y="502198"/>
            <a:ext cx="23024104" cy="12384635"/>
            <a:chOff x="96508" y="261574"/>
            <a:chExt cx="11992299" cy="6450642"/>
          </a:xfrm>
        </p:grpSpPr>
        <p:grpSp>
          <p:nvGrpSpPr>
            <p:cNvPr id="34" name="Group 33"/>
            <p:cNvGrpSpPr/>
            <p:nvPr/>
          </p:nvGrpSpPr>
          <p:grpSpPr>
            <a:xfrm>
              <a:off x="96508" y="3856379"/>
              <a:ext cx="11992299" cy="2855837"/>
              <a:chOff x="96508" y="3856379"/>
              <a:chExt cx="11992299" cy="2855837"/>
            </a:xfrm>
          </p:grpSpPr>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508" y="3856379"/>
                <a:ext cx="1214323" cy="1517904"/>
              </a:xfrm>
              <a:prstGeom prst="rect">
                <a:avLst/>
              </a:prstGeom>
            </p:spPr>
          </p:pic>
          <p:pic>
            <p:nvPicPr>
              <p:cNvPr id="32" name="Picture 31"/>
              <p:cNvPicPr>
                <a:picLocks noChangeAspect="1"/>
              </p:cNvPicPr>
              <p:nvPr/>
            </p:nvPicPr>
            <p:blipFill rotWithShape="1">
              <a:blip r:embed="rId12">
                <a:extLst>
                  <a:ext uri="{28A0092B-C50C-407E-A947-70E740481C1C}">
                    <a14:useLocalDpi xmlns:a14="http://schemas.microsoft.com/office/drawing/2010/main" val="0"/>
                  </a:ext>
                </a:extLst>
              </a:blip>
              <a:srcRect t="9435" b="9567"/>
              <a:stretch/>
            </p:blipFill>
            <p:spPr>
              <a:xfrm>
                <a:off x="10899695" y="4791976"/>
                <a:ext cx="1189112" cy="1920240"/>
              </a:xfrm>
              <a:prstGeom prst="rect">
                <a:avLst/>
              </a:prstGeom>
            </p:spPr>
          </p:pic>
        </p:grpSp>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19717" y="261574"/>
              <a:ext cx="1005840" cy="1001952"/>
            </a:xfrm>
            <a:prstGeom prst="rect">
              <a:avLst/>
            </a:prstGeom>
          </p:spPr>
        </p:pic>
      </p:grpSp>
      <p:grpSp>
        <p:nvGrpSpPr>
          <p:cNvPr id="3" name="Group 2"/>
          <p:cNvGrpSpPr/>
          <p:nvPr/>
        </p:nvGrpSpPr>
        <p:grpSpPr>
          <a:xfrm>
            <a:off x="296144" y="10776629"/>
            <a:ext cx="1925722" cy="2057519"/>
            <a:chOff x="154203" y="5613099"/>
            <a:chExt cx="1003029" cy="1071676"/>
          </a:xfrm>
        </p:grpSpPr>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203" y="5773145"/>
              <a:ext cx="916504" cy="911630"/>
            </a:xfrm>
            <a:prstGeom prst="rect">
              <a:avLst/>
            </a:prstGeom>
          </p:spPr>
        </p:pic>
        <p:sp>
          <p:nvSpPr>
            <p:cNvPr id="36" name="Rectangle 35"/>
            <p:cNvSpPr/>
            <p:nvPr/>
          </p:nvSpPr>
          <p:spPr>
            <a:xfrm>
              <a:off x="907419" y="5613099"/>
              <a:ext cx="249813" cy="192370"/>
            </a:xfrm>
            <a:prstGeom prst="rect">
              <a:avLst/>
            </a:prstGeom>
          </p:spPr>
          <p:txBody>
            <a:bodyPr wrap="none">
              <a:spAutoFit/>
            </a:bodyPr>
            <a:lstStyle/>
            <a:p>
              <a:r>
                <a:rPr lang="fr-FR" dirty="0">
                  <a:solidFill>
                    <a:schemeClr val="bg1"/>
                  </a:solidFill>
                  <a:latin typeface="Arial" panose="020B0604020202020204" pitchFamily="34" charset="0"/>
                </a:rPr>
                <a:t>™ </a:t>
              </a:r>
              <a:endParaRPr lang="en-US" dirty="0"/>
            </a:p>
          </p:txBody>
        </p:sp>
      </p:grpSp>
      <p:sp>
        <p:nvSpPr>
          <p:cNvPr id="38" name="Rectangle 37"/>
          <p:cNvSpPr/>
          <p:nvPr/>
        </p:nvSpPr>
        <p:spPr>
          <a:xfrm>
            <a:off x="89" y="11204130"/>
            <a:ext cx="23407511" cy="861774"/>
          </a:xfrm>
          <a:prstGeom prst="rect">
            <a:avLst/>
          </a:prstGeom>
        </p:spPr>
        <p:txBody>
          <a:bodyPr wrap="square">
            <a:spAutoFit/>
          </a:bodyPr>
          <a:lstStyle/>
          <a:p>
            <a:pPr algn="ctr">
              <a:lnSpc>
                <a:spcPts val="5952"/>
              </a:lnSpc>
              <a:spcAft>
                <a:spcPts val="576"/>
              </a:spcAft>
            </a:pPr>
            <a:r>
              <a:rPr lang="en-US" sz="3840" spc="-96" dirty="0">
                <a:solidFill>
                  <a:schemeClr val="bg1"/>
                </a:solidFill>
                <a:latin typeface="Arial Black" panose="020B0A04020102020204" pitchFamily="34" charset="0"/>
              </a:rPr>
              <a:t>Intermediate &amp; Advanced Workshops in English, French and Spanish</a:t>
            </a:r>
          </a:p>
        </p:txBody>
      </p:sp>
      <p:sp>
        <p:nvSpPr>
          <p:cNvPr id="39" name="Rectangle 38"/>
          <p:cNvSpPr/>
          <p:nvPr/>
        </p:nvSpPr>
        <p:spPr>
          <a:xfrm>
            <a:off x="89" y="11935615"/>
            <a:ext cx="23407511" cy="565091"/>
          </a:xfrm>
          <a:prstGeom prst="rect">
            <a:avLst/>
          </a:prstGeom>
        </p:spPr>
        <p:txBody>
          <a:bodyPr wrap="square">
            <a:spAutoFit/>
          </a:bodyPr>
          <a:lstStyle/>
          <a:p>
            <a:pPr algn="ctr"/>
            <a:r>
              <a:rPr lang="en-US" sz="3072" spc="-100" dirty="0">
                <a:solidFill>
                  <a:schemeClr val="bg1"/>
                </a:solidFill>
              </a:rPr>
              <a:t>Harvard University Global System</a:t>
            </a:r>
            <a:r>
              <a:rPr lang="en-US" sz="3072" spc="-100" baseline="42000" dirty="0">
                <a:solidFill>
                  <a:schemeClr val="bg1"/>
                </a:solidFill>
                <a:latin typeface="Arial Black" panose="020B0A04020102020204" pitchFamily="34" charset="0"/>
                <a:cs typeface="Times New Roman" pitchFamily="18" charset="0"/>
              </a:rPr>
              <a:t>™</a:t>
            </a:r>
            <a:r>
              <a:rPr lang="en-US" sz="2304" spc="-100" baseline="42000" dirty="0">
                <a:solidFill>
                  <a:schemeClr val="bg1"/>
                </a:solidFill>
                <a:latin typeface="Arial Black" panose="020B0A04020102020204" pitchFamily="34" charset="0"/>
                <a:cs typeface="Times New Roman" pitchFamily="18" charset="0"/>
              </a:rPr>
              <a:t> </a:t>
            </a:r>
            <a:r>
              <a:rPr lang="en-US" sz="3072" spc="-100" dirty="0">
                <a:solidFill>
                  <a:srgbClr val="AC0000"/>
                </a:solidFill>
              </a:rPr>
              <a:t>●</a:t>
            </a:r>
            <a:r>
              <a:rPr lang="en-US" sz="3072" spc="-100" dirty="0">
                <a:solidFill>
                  <a:schemeClr val="bg1"/>
                </a:solidFill>
              </a:rPr>
              <a:t> The Professional Development Institute</a:t>
            </a:r>
            <a:r>
              <a:rPr lang="en-US" sz="3072" spc="-100" baseline="32000" dirty="0">
                <a:solidFill>
                  <a:schemeClr val="bg1"/>
                </a:solidFill>
                <a:latin typeface="Arial Black" panose="020B0A04020102020204" pitchFamily="34" charset="0"/>
              </a:rPr>
              <a:t>®</a:t>
            </a:r>
            <a:r>
              <a:rPr lang="en-US" sz="3072" spc="-100" dirty="0">
                <a:solidFill>
                  <a:schemeClr val="bg1"/>
                </a:solidFill>
              </a:rPr>
              <a:t> PDI Inc. </a:t>
            </a:r>
            <a:r>
              <a:rPr lang="en-US" sz="3072" spc="-100" dirty="0">
                <a:solidFill>
                  <a:srgbClr val="AC0000"/>
                </a:solidFill>
              </a:rPr>
              <a:t>● </a:t>
            </a:r>
            <a:r>
              <a:rPr lang="en-US" sz="3072" spc="-100" dirty="0">
                <a:solidFill>
                  <a:schemeClr val="bg1"/>
                </a:solidFill>
              </a:rPr>
              <a:t>eharvard.org</a:t>
            </a:r>
            <a:endParaRPr lang="en-US" sz="3072" spc="-100" baseline="30000" dirty="0">
              <a:solidFill>
                <a:schemeClr val="bg1"/>
              </a:solidFill>
              <a:latin typeface="Arial Black" panose="020B0A04020102020204" pitchFamily="34" charset="0"/>
            </a:endParaRPr>
          </a:p>
        </p:txBody>
      </p:sp>
      <p:sp>
        <p:nvSpPr>
          <p:cNvPr id="40" name="Rectangle 1"/>
          <p:cNvSpPr>
            <a:spLocks noChangeArrowheads="1"/>
          </p:cNvSpPr>
          <p:nvPr/>
        </p:nvSpPr>
        <p:spPr bwMode="auto">
          <a:xfrm>
            <a:off x="90" y="621557"/>
            <a:ext cx="23407509" cy="74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4416"/>
              </a:lnSpc>
            </a:pPr>
            <a:r>
              <a:rPr lang="en-US" altLang="en-US" sz="3200" spc="-230" dirty="0">
                <a:solidFill>
                  <a:schemeClr val="bg1"/>
                </a:solidFill>
                <a:latin typeface="Arial Black" panose="020B0A04020102020204" pitchFamily="34" charset="0"/>
                <a:cs typeface="Times New Roman" panose="02020603050405020304" pitchFamily="18" charset="0"/>
              </a:rPr>
              <a:t>Participants’ Testimonials from Canada, Finland, Germany, the U.S. and South Africa </a:t>
            </a:r>
          </a:p>
        </p:txBody>
      </p:sp>
      <p:sp>
        <p:nvSpPr>
          <p:cNvPr id="43" name="Rectangle 1"/>
          <p:cNvSpPr>
            <a:spLocks noChangeArrowheads="1"/>
          </p:cNvSpPr>
          <p:nvPr/>
        </p:nvSpPr>
        <p:spPr bwMode="auto">
          <a:xfrm>
            <a:off x="88" y="1240112"/>
            <a:ext cx="23407509" cy="9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6336"/>
              </a:lnSpc>
            </a:pPr>
            <a:r>
              <a:rPr lang="en-US" altLang="en-US" sz="4800" spc="-134" dirty="0">
                <a:solidFill>
                  <a:schemeClr val="bg1"/>
                </a:solidFill>
                <a:latin typeface="Arial Black" panose="020B0A04020102020204" pitchFamily="34" charset="0"/>
                <a:cs typeface="Times New Roman" panose="02020603050405020304" pitchFamily="18" charset="0"/>
              </a:rPr>
              <a:t>For Presidential, Executive &amp; Administrative Assistants</a:t>
            </a:r>
            <a:endParaRPr lang="en-US" altLang="en-US" sz="4224" spc="-230" dirty="0">
              <a:solidFill>
                <a:schemeClr val="bg1"/>
              </a:solidFill>
              <a:latin typeface="Arial Black" panose="020B0A04020102020204" pitchFamily="34" charset="0"/>
              <a:cs typeface="Times New Roman" panose="02020603050405020304" pitchFamily="18" charset="0"/>
            </a:endParaRPr>
          </a:p>
        </p:txBody>
      </p:sp>
      <p:sp>
        <p:nvSpPr>
          <p:cNvPr id="41"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719822523"/>
      </p:ext>
    </p:extLst>
  </p:cSld>
  <p:clrMapOvr>
    <a:masterClrMapping/>
  </p:clrMapOvr>
  <mc:AlternateContent xmlns:mc="http://schemas.openxmlformats.org/markup-compatibility/2006" xmlns:p14="http://schemas.microsoft.com/office/powerpoint/2010/main">
    <mc:Choice Requires="p14">
      <p:transition spd="slow" p14:dur="2000" advTm="40123"/>
    </mc:Choice>
    <mc:Fallback xmlns="">
      <p:transition spd="slow" advTm="401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500"/>
                                  </p:stCondLst>
                                  <p:childTnLst>
                                    <p:set>
                                      <p:cBhvr>
                                        <p:cTn id="6" dur="1" fill="hold">
                                          <p:stCondLst>
                                            <p:cond delay="0"/>
                                          </p:stCondLst>
                                        </p:cTn>
                                        <p:tgtEl>
                                          <p:spTgt spid="40"/>
                                        </p:tgtEl>
                                        <p:attrNameLst>
                                          <p:attrName>style.visibility</p:attrName>
                                        </p:attrNameLst>
                                      </p:cBhvr>
                                      <p:to>
                                        <p:strVal val="visible"/>
                                      </p:to>
                                    </p:set>
                                    <p:anim calcmode="lin" valueType="num">
                                      <p:cBhvr>
                                        <p:cTn id="7" dur="2000" fill="hold"/>
                                        <p:tgtEl>
                                          <p:spTgt spid="40"/>
                                        </p:tgtEl>
                                        <p:attrNameLst>
                                          <p:attrName>ppt_w</p:attrName>
                                        </p:attrNameLst>
                                      </p:cBhvr>
                                      <p:tavLst>
                                        <p:tav tm="0">
                                          <p:val>
                                            <p:strVal val="#ppt_w*0.70"/>
                                          </p:val>
                                        </p:tav>
                                        <p:tav tm="100000">
                                          <p:val>
                                            <p:strVal val="#ppt_w"/>
                                          </p:val>
                                        </p:tav>
                                      </p:tavLst>
                                    </p:anim>
                                    <p:anim calcmode="lin" valueType="num">
                                      <p:cBhvr>
                                        <p:cTn id="8" dur="2000" fill="hold"/>
                                        <p:tgtEl>
                                          <p:spTgt spid="40"/>
                                        </p:tgtEl>
                                        <p:attrNameLst>
                                          <p:attrName>ppt_h</p:attrName>
                                        </p:attrNameLst>
                                      </p:cBhvr>
                                      <p:tavLst>
                                        <p:tav tm="0">
                                          <p:val>
                                            <p:strVal val="#ppt_h"/>
                                          </p:val>
                                        </p:tav>
                                        <p:tav tm="100000">
                                          <p:val>
                                            <p:strVal val="#ppt_h"/>
                                          </p:val>
                                        </p:tav>
                                      </p:tavLst>
                                    </p:anim>
                                    <p:animEffect transition="in" filter="fade">
                                      <p:cBhvr>
                                        <p:cTn id="9" dur="20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2000"/>
                                  </p:stCondLst>
                                  <p:childTnLst>
                                    <p:set>
                                      <p:cBhvr>
                                        <p:cTn id="13" dur="1" fill="hold">
                                          <p:stCondLst>
                                            <p:cond delay="0"/>
                                          </p:stCondLst>
                                        </p:cTn>
                                        <p:tgtEl>
                                          <p:spTgt spid="43"/>
                                        </p:tgtEl>
                                        <p:attrNameLst>
                                          <p:attrName>style.visibility</p:attrName>
                                        </p:attrNameLst>
                                      </p:cBhvr>
                                      <p:to>
                                        <p:strVal val="visible"/>
                                      </p:to>
                                    </p:set>
                                    <p:anim calcmode="lin" valueType="num">
                                      <p:cBhvr>
                                        <p:cTn id="14" dur="2000" fill="hold"/>
                                        <p:tgtEl>
                                          <p:spTgt spid="43"/>
                                        </p:tgtEl>
                                        <p:attrNameLst>
                                          <p:attrName>ppt_w</p:attrName>
                                        </p:attrNameLst>
                                      </p:cBhvr>
                                      <p:tavLst>
                                        <p:tav tm="0">
                                          <p:val>
                                            <p:strVal val="#ppt_w*0.70"/>
                                          </p:val>
                                        </p:tav>
                                        <p:tav tm="100000">
                                          <p:val>
                                            <p:strVal val="#ppt_w"/>
                                          </p:val>
                                        </p:tav>
                                      </p:tavLst>
                                    </p:anim>
                                    <p:anim calcmode="lin" valueType="num">
                                      <p:cBhvr>
                                        <p:cTn id="15" dur="2000" fill="hold"/>
                                        <p:tgtEl>
                                          <p:spTgt spid="43"/>
                                        </p:tgtEl>
                                        <p:attrNameLst>
                                          <p:attrName>ppt_h</p:attrName>
                                        </p:attrNameLst>
                                      </p:cBhvr>
                                      <p:tavLst>
                                        <p:tav tm="0">
                                          <p:val>
                                            <p:strVal val="#ppt_h"/>
                                          </p:val>
                                        </p:tav>
                                        <p:tav tm="100000">
                                          <p:val>
                                            <p:strVal val="#ppt_h"/>
                                          </p:val>
                                        </p:tav>
                                      </p:tavLst>
                                    </p:anim>
                                    <p:animEffect transition="in" filter="fade">
                                      <p:cBhvr>
                                        <p:cTn id="16" dur="20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20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2000" fill="hold"/>
                                        <p:tgtEl>
                                          <p:spTgt spid="17"/>
                                        </p:tgtEl>
                                        <p:attrNameLst>
                                          <p:attrName>ppt_w</p:attrName>
                                        </p:attrNameLst>
                                      </p:cBhvr>
                                      <p:tavLst>
                                        <p:tav tm="0">
                                          <p:val>
                                            <p:strVal val="#ppt_w*0.70"/>
                                          </p:val>
                                        </p:tav>
                                        <p:tav tm="100000">
                                          <p:val>
                                            <p:strVal val="#ppt_w"/>
                                          </p:val>
                                        </p:tav>
                                      </p:tavLst>
                                    </p:anim>
                                    <p:anim calcmode="lin" valueType="num">
                                      <p:cBhvr>
                                        <p:cTn id="22" dur="2000" fill="hold"/>
                                        <p:tgtEl>
                                          <p:spTgt spid="17"/>
                                        </p:tgtEl>
                                        <p:attrNameLst>
                                          <p:attrName>ppt_h</p:attrName>
                                        </p:attrNameLst>
                                      </p:cBhvr>
                                      <p:tavLst>
                                        <p:tav tm="0">
                                          <p:val>
                                            <p:strVal val="#ppt_h"/>
                                          </p:val>
                                        </p:tav>
                                        <p:tav tm="100000">
                                          <p:val>
                                            <p:strVal val="#ppt_h"/>
                                          </p:val>
                                        </p:tav>
                                      </p:tavLst>
                                    </p:anim>
                                    <p:animEffect transition="in" filter="fade">
                                      <p:cBhvr>
                                        <p:cTn id="23" dur="2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4000"/>
                                  </p:stCondLst>
                                  <p:childTnLst>
                                    <p:set>
                                      <p:cBhvr>
                                        <p:cTn id="27" dur="1" fill="hold">
                                          <p:stCondLst>
                                            <p:cond delay="0"/>
                                          </p:stCondLst>
                                        </p:cTn>
                                        <p:tgtEl>
                                          <p:spTgt spid="38"/>
                                        </p:tgtEl>
                                        <p:attrNameLst>
                                          <p:attrName>style.visibility</p:attrName>
                                        </p:attrNameLst>
                                      </p:cBhvr>
                                      <p:to>
                                        <p:strVal val="visible"/>
                                      </p:to>
                                    </p:set>
                                    <p:anim calcmode="lin" valueType="num">
                                      <p:cBhvr>
                                        <p:cTn id="28" dur="2000" fill="hold"/>
                                        <p:tgtEl>
                                          <p:spTgt spid="38"/>
                                        </p:tgtEl>
                                        <p:attrNameLst>
                                          <p:attrName>ppt_w</p:attrName>
                                        </p:attrNameLst>
                                      </p:cBhvr>
                                      <p:tavLst>
                                        <p:tav tm="0">
                                          <p:val>
                                            <p:strVal val="#ppt_w*0.70"/>
                                          </p:val>
                                        </p:tav>
                                        <p:tav tm="100000">
                                          <p:val>
                                            <p:strVal val="#ppt_w"/>
                                          </p:val>
                                        </p:tav>
                                      </p:tavLst>
                                    </p:anim>
                                    <p:anim calcmode="lin" valueType="num">
                                      <p:cBhvr>
                                        <p:cTn id="29" dur="2000" fill="hold"/>
                                        <p:tgtEl>
                                          <p:spTgt spid="38"/>
                                        </p:tgtEl>
                                        <p:attrNameLst>
                                          <p:attrName>ppt_h</p:attrName>
                                        </p:attrNameLst>
                                      </p:cBhvr>
                                      <p:tavLst>
                                        <p:tav tm="0">
                                          <p:val>
                                            <p:strVal val="#ppt_h"/>
                                          </p:val>
                                        </p:tav>
                                        <p:tav tm="100000">
                                          <p:val>
                                            <p:strVal val="#ppt_h"/>
                                          </p:val>
                                        </p:tav>
                                      </p:tavLst>
                                    </p:anim>
                                    <p:animEffect transition="in" filter="fade">
                                      <p:cBhvr>
                                        <p:cTn id="30" dur="20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strVal val="#ppt_w*0.70"/>
                                          </p:val>
                                        </p:tav>
                                        <p:tav tm="100000">
                                          <p:val>
                                            <p:strVal val="#ppt_w"/>
                                          </p:val>
                                        </p:tav>
                                      </p:tavLst>
                                    </p:anim>
                                    <p:anim calcmode="lin" valueType="num">
                                      <p:cBhvr>
                                        <p:cTn id="36" dur="1000" fill="hold"/>
                                        <p:tgtEl>
                                          <p:spTgt spid="39"/>
                                        </p:tgtEl>
                                        <p:attrNameLst>
                                          <p:attrName>ppt_h</p:attrName>
                                        </p:attrNameLst>
                                      </p:cBhvr>
                                      <p:tavLst>
                                        <p:tav tm="0">
                                          <p:val>
                                            <p:strVal val="#ppt_h"/>
                                          </p:val>
                                        </p:tav>
                                        <p:tav tm="100000">
                                          <p:val>
                                            <p:strVal val="#ppt_h"/>
                                          </p:val>
                                        </p:tav>
                                      </p:tavLst>
                                    </p:anim>
                                    <p:animEffect transition="in" filter="fade">
                                      <p:cBhvr>
                                        <p:cTn id="37" dur="10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2" fill="hold" nodeType="clickEffect">
                                  <p:stCondLst>
                                    <p:cond delay="300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3000" fill="hold"/>
                                        <p:tgtEl>
                                          <p:spTgt spid="3"/>
                                        </p:tgtEl>
                                        <p:attrNameLst>
                                          <p:attrName>ppt_x</p:attrName>
                                        </p:attrNameLst>
                                      </p:cBhvr>
                                      <p:tavLst>
                                        <p:tav tm="0">
                                          <p:val>
                                            <p:strVal val="0-#ppt_w/2"/>
                                          </p:val>
                                        </p:tav>
                                        <p:tav tm="100000">
                                          <p:val>
                                            <p:strVal val="#ppt_x"/>
                                          </p:val>
                                        </p:tav>
                                      </p:tavLst>
                                    </p:anim>
                                    <p:anim calcmode="lin" valueType="num">
                                      <p:cBhvr additive="base">
                                        <p:cTn id="43" dur="3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1000"/>
                                  </p:stCondLst>
                                  <p:childTnLst>
                                    <p:set>
                                      <p:cBhvr>
                                        <p:cTn id="4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8" grpId="0"/>
      <p:bldP spid="39" grpId="0"/>
      <p:bldP spid="40" grpId="0"/>
      <p:bldP spid="43" grpId="0"/>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312716" y="8374062"/>
            <a:ext cx="22859227" cy="27813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p:cNvSpPr/>
          <p:nvPr/>
        </p:nvSpPr>
        <p:spPr>
          <a:xfrm>
            <a:off x="312716" y="1325561"/>
            <a:ext cx="22704761" cy="134111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61542" y="8273364"/>
            <a:ext cx="11673459" cy="461665"/>
          </a:xfrm>
          <a:prstGeom prst="rect">
            <a:avLst/>
          </a:prstGeom>
        </p:spPr>
        <p:txBody>
          <a:bodyPr wrap="square">
            <a:spAutoFit/>
          </a:bodyPr>
          <a:lstStyle/>
          <a:p>
            <a:pPr marL="49213" indent="-49213" algn="just"/>
            <a:endParaRPr lang="en-US" sz="2400" b="0" dirty="0" smtClean="0">
              <a:latin typeface="Arial Black" panose="020B0A04020102020204" pitchFamily="34" charset="0"/>
              <a:cs typeface="Arial" panose="020B0604020202020204" pitchFamily="34" charset="0"/>
            </a:endParaRPr>
          </a:p>
        </p:txBody>
      </p:sp>
      <p:sp>
        <p:nvSpPr>
          <p:cNvPr id="23" name="Rectangle 22"/>
          <p:cNvSpPr/>
          <p:nvPr/>
        </p:nvSpPr>
        <p:spPr>
          <a:xfrm>
            <a:off x="106396" y="6164262"/>
            <a:ext cx="22911081" cy="2092881"/>
          </a:xfrm>
          <a:prstGeom prst="rect">
            <a:avLst/>
          </a:prstGeom>
        </p:spPr>
        <p:txBody>
          <a:bodyPr wrap="square">
            <a:spAutoFit/>
          </a:bodyPr>
          <a:lstStyle/>
          <a:p>
            <a:pPr marL="349250" algn="just">
              <a:lnSpc>
                <a:spcPts val="3900"/>
              </a:lnSpc>
            </a:pPr>
            <a:r>
              <a:rPr lang="en-US" sz="3600" spc="-210" dirty="0" smtClean="0">
                <a:ea typeface="Calibri" panose="020F0502020204030204" pitchFamily="34" charset="0"/>
                <a:cs typeface="Arial" panose="020B0604020202020204" pitchFamily="34" charset="0"/>
              </a:rPr>
              <a:t>As we pivot from apps to low and no-code AI agents, empowering EAs </a:t>
            </a:r>
            <a:r>
              <a:rPr lang="en-US" sz="3600" spc="-210" dirty="0">
                <a:ea typeface="Calibri" panose="020F0502020204030204" pitchFamily="34" charset="0"/>
                <a:cs typeface="Arial" panose="020B0604020202020204" pitchFamily="34" charset="0"/>
              </a:rPr>
              <a:t>with </a:t>
            </a:r>
            <a:r>
              <a:rPr lang="en-US" sz="3600" spc="-210" dirty="0" smtClean="0">
                <a:ea typeface="Calibri" panose="020F0502020204030204" pitchFamily="34" charset="0"/>
                <a:cs typeface="Arial" panose="020B0604020202020204" pitchFamily="34" charset="0"/>
              </a:rPr>
              <a:t>cutting-edge skills </a:t>
            </a:r>
            <a:r>
              <a:rPr lang="en-US" sz="3600" spc="-210" dirty="0">
                <a:ea typeface="Calibri" panose="020F0502020204030204" pitchFamily="34" charset="0"/>
                <a:cs typeface="Arial" panose="020B0604020202020204" pitchFamily="34" charset="0"/>
              </a:rPr>
              <a:t>is </a:t>
            </a:r>
            <a:r>
              <a:rPr lang="en-US" sz="3600" spc="-210" dirty="0" smtClean="0">
                <a:ea typeface="Calibri" panose="020F0502020204030204" pitchFamily="34" charset="0"/>
                <a:cs typeface="Arial" panose="020B0604020202020204" pitchFamily="34" charset="0"/>
              </a:rPr>
              <a:t>vital to lift all toward </a:t>
            </a:r>
            <a:r>
              <a:rPr lang="en-US" sz="3600" spc="-190" dirty="0">
                <a:ea typeface="Calibri" panose="020F0502020204030204" pitchFamily="34" charset="0"/>
                <a:cs typeface="Arial" panose="020B0604020202020204" pitchFamily="34" charset="0"/>
              </a:rPr>
              <a:t>an equal playing </a:t>
            </a:r>
            <a:r>
              <a:rPr lang="en-US" sz="3600" spc="-190" dirty="0" smtClean="0">
                <a:ea typeface="Calibri" panose="020F0502020204030204" pitchFamily="34" charset="0"/>
                <a:cs typeface="Arial" panose="020B0604020202020204" pitchFamily="34" charset="0"/>
              </a:rPr>
              <a:t>field. Also, the </a:t>
            </a:r>
            <a:r>
              <a:rPr lang="en-US" sz="3600" spc="-190" dirty="0" smtClean="0"/>
              <a:t>Harvard</a:t>
            </a:r>
            <a:r>
              <a:rPr lang="en-US" sz="3600" spc="-190" baseline="28000" dirty="0" smtClean="0"/>
              <a:t>®</a:t>
            </a:r>
            <a:r>
              <a:rPr lang="en-US" sz="3600" spc="-190" dirty="0" smtClean="0"/>
              <a:t> System </a:t>
            </a:r>
            <a:r>
              <a:rPr lang="en-US" sz="3600" spc="-190" dirty="0" smtClean="0">
                <a:ea typeface="Calibri" panose="020F0502020204030204" pitchFamily="34" charset="0"/>
                <a:cs typeface="Arial" panose="020B0604020202020204" pitchFamily="34" charset="0"/>
              </a:rPr>
              <a:t>permits selective critical project </a:t>
            </a:r>
            <a:r>
              <a:rPr lang="en-US" sz="3600" spc="-190" dirty="0">
                <a:ea typeface="Calibri" panose="020F0502020204030204" pitchFamily="34" charset="0"/>
                <a:cs typeface="Arial" panose="020B0604020202020204" pitchFamily="34" charset="0"/>
              </a:rPr>
              <a:t>communication, across </a:t>
            </a:r>
            <a:r>
              <a:rPr lang="en-US" sz="3600" spc="-190" dirty="0" smtClean="0">
                <a:ea typeface="Calibri" panose="020F0502020204030204" pitchFamily="34" charset="0"/>
                <a:cs typeface="Arial" panose="020B0604020202020204" pitchFamily="34" charset="0"/>
              </a:rPr>
              <a:t>linguistic </a:t>
            </a:r>
            <a:r>
              <a:rPr lang="en-US" sz="3600" spc="-100" dirty="0">
                <a:ea typeface="Calibri" panose="020F0502020204030204" pitchFamily="34" charset="0"/>
                <a:cs typeface="Arial" panose="020B0604020202020204" pitchFamily="34" charset="0"/>
              </a:rPr>
              <a:t>divides. </a:t>
            </a:r>
            <a:r>
              <a:rPr lang="en-US" sz="3600" spc="-100" dirty="0" smtClean="0">
                <a:ea typeface="Calibri" panose="020F0502020204030204" pitchFamily="34" charset="0"/>
                <a:cs typeface="Arial" panose="020B0604020202020204" pitchFamily="34" charset="0"/>
              </a:rPr>
              <a:t>This is a milestone in our ongoing journey for diversity, universal </a:t>
            </a:r>
            <a:r>
              <a:rPr lang="en-US" sz="3600" spc="-100" dirty="0" smtClean="0">
                <a:cs typeface="Arial" panose="020B0604020202020204" pitchFamily="34" charset="0"/>
              </a:rPr>
              <a:t>inclusion and effectiveness by preparing every team member to act as a truly collaborative voice </a:t>
            </a:r>
            <a:r>
              <a:rPr lang="en-US" sz="3600" spc="-100" dirty="0">
                <a:cs typeface="Arial" panose="020B0604020202020204" pitchFamily="34" charset="0"/>
              </a:rPr>
              <a:t>in </a:t>
            </a:r>
            <a:r>
              <a:rPr lang="en-US" sz="3600" spc="-100" dirty="0" smtClean="0">
                <a:cs typeface="Arial" panose="020B0604020202020204" pitchFamily="34" charset="0"/>
              </a:rPr>
              <a:t>management </a:t>
            </a:r>
            <a:r>
              <a:rPr lang="en-US" sz="3600" spc="-100" dirty="0">
                <a:cs typeface="Arial" panose="020B0604020202020204" pitchFamily="34" charset="0"/>
              </a:rPr>
              <a:t>and </a:t>
            </a:r>
            <a:r>
              <a:rPr lang="en-US" sz="3600" spc="-100" dirty="0" smtClean="0">
                <a:cs typeface="Arial" panose="020B0604020202020204" pitchFamily="34" charset="0"/>
              </a:rPr>
              <a:t>creative tasks.</a:t>
            </a:r>
            <a:endParaRPr lang="en-US" sz="3600" spc="-100" dirty="0">
              <a:cs typeface="Arial" panose="020B0604020202020204" pitchFamily="34" charset="0"/>
            </a:endParaRPr>
          </a:p>
        </p:txBody>
      </p:sp>
      <p:sp>
        <p:nvSpPr>
          <p:cNvPr id="19" name="Rectangle 3"/>
          <p:cNvSpPr>
            <a:spLocks noChangeArrowheads="1"/>
          </p:cNvSpPr>
          <p:nvPr/>
        </p:nvSpPr>
        <p:spPr bwMode="auto">
          <a:xfrm>
            <a:off x="89" y="262098"/>
            <a:ext cx="23407511" cy="987264"/>
          </a:xfrm>
          <a:prstGeom prst="rect">
            <a:avLst/>
          </a:prstGeom>
          <a:noFill/>
          <a:ln w="0">
            <a:noFill/>
            <a:miter lim="800000"/>
            <a:headEnd/>
            <a:tailEnd/>
          </a:ln>
          <a:effectLst/>
        </p:spPr>
        <p:txBody>
          <a:bodyPr wrap="square" lIns="154765" tIns="77378" rIns="154765" bIns="77378">
            <a:spAutoFit/>
          </a:bodyPr>
          <a:lstStyle/>
          <a:p>
            <a:pPr algn="ctr">
              <a:defRPr/>
            </a:pPr>
            <a:r>
              <a:rPr lang="en-US" sz="5400" spc="-120" dirty="0" smtClean="0">
                <a:latin typeface="Arial Black" panose="020B0A04020102020204" pitchFamily="34" charset="0"/>
              </a:rPr>
              <a:t>Giving EAs a Synergistic Voice in Management and Creativity</a:t>
            </a:r>
            <a:endParaRPr lang="en-US" sz="4500" b="0" spc="-120" dirty="0">
              <a:latin typeface="Arial Black" panose="020B0A04020102020204" pitchFamily="34" charset="0"/>
            </a:endParaRPr>
          </a:p>
        </p:txBody>
      </p:sp>
      <p:sp>
        <p:nvSpPr>
          <p:cNvPr id="3" name="Rectangle 2"/>
          <p:cNvSpPr/>
          <p:nvPr/>
        </p:nvSpPr>
        <p:spPr>
          <a:xfrm>
            <a:off x="425302" y="5059362"/>
            <a:ext cx="22592175" cy="1092607"/>
          </a:xfrm>
          <a:prstGeom prst="rect">
            <a:avLst/>
          </a:prstGeom>
        </p:spPr>
        <p:txBody>
          <a:bodyPr wrap="square">
            <a:spAutoFit/>
          </a:bodyPr>
          <a:lstStyle/>
          <a:p>
            <a:pPr algn="just">
              <a:lnSpc>
                <a:spcPts val="3900"/>
              </a:lnSpc>
            </a:pPr>
            <a:r>
              <a:rPr lang="en-US" sz="3600" spc="-70" dirty="0" smtClean="0"/>
              <a:t>Executive </a:t>
            </a:r>
            <a:r>
              <a:rPr lang="en-US" sz="3600" spc="-70" dirty="0"/>
              <a:t>and administrative assistants in the public and private sectors </a:t>
            </a:r>
            <a:r>
              <a:rPr lang="en-US" sz="3600" spc="-70" dirty="0" smtClean="0"/>
              <a:t>participating PDI workshops acquire the practical skills and </a:t>
            </a:r>
            <a:r>
              <a:rPr lang="en-US" sz="3600" spc="-70" dirty="0" smtClean="0">
                <a:ea typeface="Calibri" panose="020F0502020204030204" pitchFamily="34" charset="0"/>
                <a:cs typeface="Arial" panose="020B0604020202020204" pitchFamily="34" charset="0"/>
              </a:rPr>
              <a:t>Harvard</a:t>
            </a:r>
            <a:r>
              <a:rPr lang="en-US" sz="3600" spc="-70" baseline="30000" dirty="0"/>
              <a:t>®</a:t>
            </a:r>
            <a:r>
              <a:rPr lang="en-US" sz="3600" spc="-70" dirty="0">
                <a:ea typeface="Calibri" panose="020F0502020204030204" pitchFamily="34" charset="0"/>
                <a:cs typeface="Arial" panose="020B0604020202020204" pitchFamily="34" charset="0"/>
              </a:rPr>
              <a:t> </a:t>
            </a:r>
            <a:r>
              <a:rPr lang="en-US" sz="3600" spc="-70" dirty="0" smtClean="0">
                <a:ea typeface="Calibri" panose="020F0502020204030204" pitchFamily="34" charset="0"/>
                <a:cs typeface="Arial" panose="020B0604020202020204" pitchFamily="34" charset="0"/>
              </a:rPr>
              <a:t>productivity tools to </a:t>
            </a:r>
            <a:r>
              <a:rPr lang="en-US" sz="3600" spc="-70" dirty="0" smtClean="0"/>
              <a:t>excel in high performance and team synergy.</a:t>
            </a:r>
            <a:endParaRPr lang="en-US" sz="3600" spc="-60" dirty="0">
              <a:latin typeface="Arial Black" panose="020B0A04020102020204" pitchFamily="34" charset="0"/>
              <a:cs typeface="Arial" panose="020B0604020202020204" pitchFamily="34" charset="0"/>
            </a:endParaRPr>
          </a:p>
        </p:txBody>
      </p:sp>
      <p:sp>
        <p:nvSpPr>
          <p:cNvPr id="21" name="Rectangle 20"/>
          <p:cNvSpPr/>
          <p:nvPr/>
        </p:nvSpPr>
        <p:spPr>
          <a:xfrm>
            <a:off x="7144" y="2857018"/>
            <a:ext cx="23010334" cy="2092881"/>
          </a:xfrm>
          <a:prstGeom prst="rect">
            <a:avLst/>
          </a:prstGeom>
        </p:spPr>
        <p:txBody>
          <a:bodyPr wrap="square">
            <a:spAutoFit/>
          </a:bodyPr>
          <a:lstStyle/>
          <a:p>
            <a:pPr marL="349250" algn="just">
              <a:lnSpc>
                <a:spcPts val="3900"/>
              </a:lnSpc>
            </a:pPr>
            <a:r>
              <a:rPr lang="en-US" sz="3600" spc="-120" dirty="0" smtClean="0"/>
              <a:t>Project-management </a:t>
            </a:r>
            <a:r>
              <a:rPr lang="en-US" sz="3600" spc="-120" dirty="0"/>
              <a:t>software improved in </a:t>
            </a:r>
            <a:r>
              <a:rPr lang="en-US" sz="3600" spc="-120" dirty="0" smtClean="0"/>
              <a:t>speed, capacity and look &amp; feel; but professional </a:t>
            </a:r>
            <a:r>
              <a:rPr lang="en-US" sz="3600" spc="-120" dirty="0"/>
              <a:t>versions are </a:t>
            </a:r>
            <a:r>
              <a:rPr lang="en-US" sz="3600" spc="-120" dirty="0" smtClean="0"/>
              <a:t>NOT </a:t>
            </a:r>
            <a:r>
              <a:rPr lang="en-US" sz="3600" spc="-100" dirty="0"/>
              <a:t>readily accessible to all team members, whose </a:t>
            </a:r>
            <a:r>
              <a:rPr lang="en-US" sz="3600" spc="-100" dirty="0" smtClean="0"/>
              <a:t>clients </a:t>
            </a:r>
            <a:r>
              <a:rPr lang="en-US" sz="3600" spc="-100" dirty="0"/>
              <a:t>pay a premium on redundant </a:t>
            </a:r>
            <a:r>
              <a:rPr lang="en-US" sz="3600" spc="-100" dirty="0" smtClean="0"/>
              <a:t>complexity, by relying </a:t>
            </a:r>
            <a:r>
              <a:rPr lang="en-US" sz="3600" spc="-100" dirty="0"/>
              <a:t>on </a:t>
            </a:r>
            <a:r>
              <a:rPr lang="en-US" sz="3600" spc="-100" dirty="0" smtClean="0"/>
              <a:t>project leaders </a:t>
            </a:r>
            <a:r>
              <a:rPr lang="en-US" sz="3600" spc="-100" dirty="0"/>
              <a:t>to </a:t>
            </a:r>
            <a:r>
              <a:rPr lang="en-US" sz="3600" spc="-100" dirty="0" smtClean="0"/>
              <a:t>plan and interpret </a:t>
            </a:r>
            <a:r>
              <a:rPr lang="en-US" sz="3600" spc="-100" dirty="0"/>
              <a:t>technical </a:t>
            </a:r>
            <a:r>
              <a:rPr lang="en-US" sz="3600" spc="-100" dirty="0" smtClean="0"/>
              <a:t>reports. </a:t>
            </a:r>
            <a:r>
              <a:rPr lang="en-US" sz="3600" spc="-100" dirty="0"/>
              <a:t>Thus, </a:t>
            </a:r>
            <a:r>
              <a:rPr lang="en-US" sz="3600" spc="-100" dirty="0">
                <a:latin typeface="Arial Black" panose="020B0A04020102020204" pitchFamily="34" charset="0"/>
              </a:rPr>
              <a:t>inclusion</a:t>
            </a:r>
            <a:r>
              <a:rPr lang="en-US" sz="3600" spc="-100" dirty="0"/>
              <a:t>, a bedrock of equity, </a:t>
            </a:r>
            <a:r>
              <a:rPr lang="en-US" sz="3600" spc="-100" dirty="0" smtClean="0"/>
              <a:t>teamwork and innovation, wasn’t a priority for software designers, who made no effort to spare users needless complexity.</a:t>
            </a:r>
            <a:endParaRPr lang="en-US" sz="3800" spc="-100" dirty="0" smtClean="0"/>
          </a:p>
        </p:txBody>
      </p:sp>
      <p:grpSp>
        <p:nvGrpSpPr>
          <p:cNvPr id="4" name="Group 3"/>
          <p:cNvGrpSpPr/>
          <p:nvPr/>
        </p:nvGrpSpPr>
        <p:grpSpPr>
          <a:xfrm>
            <a:off x="312716" y="11155362"/>
            <a:ext cx="1604134" cy="1748811"/>
            <a:chOff x="271123" y="11297565"/>
            <a:chExt cx="1604134" cy="1748811"/>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123" y="11474404"/>
              <a:ext cx="1580377" cy="1571972"/>
            </a:xfrm>
            <a:prstGeom prst="rect">
              <a:avLst/>
            </a:prstGeom>
          </p:spPr>
        </p:pic>
        <p:sp>
          <p:nvSpPr>
            <p:cNvPr id="28" name="Rectangle 27"/>
            <p:cNvSpPr/>
            <p:nvPr/>
          </p:nvSpPr>
          <p:spPr>
            <a:xfrm>
              <a:off x="1543115" y="11297565"/>
              <a:ext cx="332142" cy="276999"/>
            </a:xfrm>
            <a:prstGeom prst="rect">
              <a:avLst/>
            </a:prstGeom>
          </p:spPr>
          <p:txBody>
            <a:bodyPr wrap="none">
              <a:spAutoFit/>
            </a:bodyPr>
            <a:lstStyle/>
            <a:p>
              <a:r>
                <a:rPr lang="fr-FR" sz="1200" baseline="30000" dirty="0" smtClean="0"/>
                <a:t>TM</a:t>
              </a:r>
              <a:endParaRPr lang="en-US" sz="1200" dirty="0"/>
            </a:p>
          </p:txBody>
        </p:sp>
      </p:grpSp>
      <p:sp>
        <p:nvSpPr>
          <p:cNvPr id="31" name="Rectangle 30"/>
          <p:cNvSpPr/>
          <p:nvPr/>
        </p:nvSpPr>
        <p:spPr>
          <a:xfrm>
            <a:off x="1947687" y="11332201"/>
            <a:ext cx="10137157" cy="1708160"/>
          </a:xfrm>
          <a:prstGeom prst="rect">
            <a:avLst/>
          </a:prstGeom>
        </p:spPr>
        <p:txBody>
          <a:bodyPr wrap="square">
            <a:spAutoFit/>
          </a:bodyPr>
          <a:lstStyle/>
          <a:p>
            <a:pPr>
              <a:lnSpc>
                <a:spcPts val="4200"/>
              </a:lnSpc>
            </a:pPr>
            <a:r>
              <a:rPr lang="en-US" sz="3500" dirty="0" smtClean="0"/>
              <a:t>Harvard </a:t>
            </a:r>
            <a:r>
              <a:rPr lang="en-US" sz="3500" dirty="0"/>
              <a:t>University Global System</a:t>
            </a:r>
            <a:r>
              <a:rPr lang="en-US" sz="3500" baseline="42000" dirty="0">
                <a:latin typeface="Arial Black" panose="020B0A04020102020204" pitchFamily="34" charset="0"/>
                <a:cs typeface="Times New Roman" pitchFamily="18" charset="0"/>
              </a:rPr>
              <a:t>™</a:t>
            </a:r>
            <a:endParaRPr lang="en-US" sz="3500" dirty="0"/>
          </a:p>
          <a:p>
            <a:pPr>
              <a:lnSpc>
                <a:spcPts val="4200"/>
              </a:lnSpc>
            </a:pPr>
            <a:r>
              <a:rPr lang="en-US" sz="3500" spc="-100" dirty="0" smtClean="0"/>
              <a:t>The Professional Development Institute</a:t>
            </a:r>
            <a:r>
              <a:rPr lang="en-US" sz="3500" spc="-100" baseline="32000" dirty="0" smtClean="0">
                <a:latin typeface="Arial Black" panose="020B0A04020102020204" pitchFamily="34" charset="0"/>
              </a:rPr>
              <a:t>®</a:t>
            </a:r>
            <a:r>
              <a:rPr lang="en-US" sz="3500" spc="-100" dirty="0" smtClean="0"/>
              <a:t> </a:t>
            </a:r>
            <a:r>
              <a:rPr lang="en-US" sz="3500" spc="-100" dirty="0"/>
              <a:t/>
            </a:r>
            <a:br>
              <a:rPr lang="en-US" sz="3500" spc="-100" dirty="0"/>
            </a:br>
            <a:r>
              <a:rPr lang="en-US" sz="3500" dirty="0" smtClean="0"/>
              <a:t>www.eharvard.org</a:t>
            </a:r>
            <a:endParaRPr lang="en-US" sz="3500" dirty="0"/>
          </a:p>
        </p:txBody>
      </p:sp>
      <p:sp>
        <p:nvSpPr>
          <p:cNvPr id="35" name="Rectangle 34"/>
          <p:cNvSpPr/>
          <p:nvPr/>
        </p:nvSpPr>
        <p:spPr>
          <a:xfrm>
            <a:off x="7143" y="4640103"/>
            <a:ext cx="23010335" cy="579646"/>
          </a:xfrm>
          <a:prstGeom prst="rect">
            <a:avLst/>
          </a:prstGeom>
        </p:spPr>
        <p:txBody>
          <a:bodyPr wrap="square">
            <a:spAutoFit/>
          </a:bodyPr>
          <a:lstStyle/>
          <a:p>
            <a:pPr marL="349250" algn="just">
              <a:lnSpc>
                <a:spcPts val="3800"/>
              </a:lnSpc>
            </a:pPr>
            <a:endParaRPr lang="en-US" sz="3800" spc="-110" dirty="0" smtClean="0"/>
          </a:p>
        </p:txBody>
      </p:sp>
      <p:sp>
        <p:nvSpPr>
          <p:cNvPr id="15" name="Rectangle 14"/>
          <p:cNvSpPr/>
          <p:nvPr/>
        </p:nvSpPr>
        <p:spPr>
          <a:xfrm>
            <a:off x="355694" y="1438959"/>
            <a:ext cx="22412231" cy="1143903"/>
          </a:xfrm>
          <a:prstGeom prst="rect">
            <a:avLst/>
          </a:prstGeom>
        </p:spPr>
        <p:txBody>
          <a:bodyPr wrap="square">
            <a:spAutoFit/>
          </a:bodyPr>
          <a:lstStyle/>
          <a:p>
            <a:pPr algn="ctr">
              <a:lnSpc>
                <a:spcPts val="4100"/>
              </a:lnSpc>
            </a:pPr>
            <a:r>
              <a:rPr lang="en-US" sz="3800" spc="-140" dirty="0" smtClean="0">
                <a:solidFill>
                  <a:schemeClr val="bg1"/>
                </a:solidFill>
                <a:cs typeface="Arial" panose="020B0604020202020204" pitchFamily="34" charset="0"/>
              </a:rPr>
              <a:t>EAs</a:t>
            </a:r>
            <a:r>
              <a:rPr lang="en-US" sz="3700" spc="-140" dirty="0" smtClean="0">
                <a:solidFill>
                  <a:schemeClr val="bg1"/>
                </a:solidFill>
                <a:cs typeface="Arial" panose="020B0604020202020204" pitchFamily="34" charset="0"/>
              </a:rPr>
              <a:t> skilled </a:t>
            </a:r>
            <a:r>
              <a:rPr lang="en-US" sz="3800" spc="-140" dirty="0" smtClean="0">
                <a:solidFill>
                  <a:schemeClr val="bg1"/>
                </a:solidFill>
                <a:cs typeface="Arial" panose="020B0604020202020204" pitchFamily="34" charset="0"/>
              </a:rPr>
              <a:t>in</a:t>
            </a:r>
            <a:r>
              <a:rPr lang="en-US" sz="3700" spc="-140" dirty="0" smtClean="0">
                <a:solidFill>
                  <a:schemeClr val="bg1"/>
                </a:solidFill>
                <a:cs typeface="Arial" panose="020B0604020202020204" pitchFamily="34" charset="0"/>
              </a:rPr>
              <a:t> </a:t>
            </a:r>
            <a:r>
              <a:rPr lang="en-US" sz="3800" spc="-140" dirty="0" smtClean="0">
                <a:solidFill>
                  <a:schemeClr val="bg1"/>
                </a:solidFill>
                <a:cs typeface="Arial" panose="020B0604020202020204" pitchFamily="34" charset="0"/>
              </a:rPr>
              <a:t>Harvard</a:t>
            </a:r>
            <a:r>
              <a:rPr lang="en-US" sz="3700" spc="-140" dirty="0" smtClean="0">
                <a:solidFill>
                  <a:schemeClr val="bg1"/>
                </a:solidFill>
                <a:cs typeface="Arial" panose="020B0604020202020204" pitchFamily="34" charset="0"/>
              </a:rPr>
              <a:t> </a:t>
            </a:r>
            <a:r>
              <a:rPr lang="en-US" sz="3800" spc="-140" dirty="0" smtClean="0">
                <a:solidFill>
                  <a:schemeClr val="bg1"/>
                </a:solidFill>
                <a:cs typeface="Arial" panose="020B0604020202020204" pitchFamily="34" charset="0"/>
              </a:rPr>
              <a:t>University</a:t>
            </a:r>
            <a:r>
              <a:rPr lang="en-US" sz="3700" spc="-140" dirty="0" smtClean="0">
                <a:solidFill>
                  <a:schemeClr val="bg1"/>
                </a:solidFill>
                <a:cs typeface="Arial" panose="020B0604020202020204" pitchFamily="34" charset="0"/>
              </a:rPr>
              <a:t> </a:t>
            </a:r>
            <a:r>
              <a:rPr lang="en-US" sz="3800" spc="-140" dirty="0" smtClean="0">
                <a:solidFill>
                  <a:schemeClr val="bg1"/>
                </a:solidFill>
                <a:cs typeface="Arial" panose="020B0604020202020204" pitchFamily="34" charset="0"/>
              </a:rPr>
              <a:t>Global</a:t>
            </a:r>
            <a:r>
              <a:rPr lang="en-US" sz="3700" spc="-140" dirty="0" smtClean="0">
                <a:solidFill>
                  <a:schemeClr val="bg1"/>
                </a:solidFill>
                <a:cs typeface="Arial" panose="020B0604020202020204" pitchFamily="34" charset="0"/>
              </a:rPr>
              <a:t> </a:t>
            </a:r>
            <a:r>
              <a:rPr lang="en-US" sz="3800" spc="-140" dirty="0" smtClean="0">
                <a:solidFill>
                  <a:schemeClr val="bg1"/>
                </a:solidFill>
                <a:cs typeface="Arial" panose="020B0604020202020204" pitchFamily="34" charset="0"/>
              </a:rPr>
              <a:t>System</a:t>
            </a:r>
            <a:r>
              <a:rPr lang="en-US" sz="3700" spc="-140" dirty="0" smtClean="0">
                <a:solidFill>
                  <a:schemeClr val="bg1"/>
                </a:solidFill>
                <a:cs typeface="Arial" panose="020B0604020202020204" pitchFamily="34" charset="0"/>
              </a:rPr>
              <a:t>™ </a:t>
            </a:r>
            <a:r>
              <a:rPr lang="en-US" sz="3800" spc="-120" dirty="0" smtClean="0">
                <a:solidFill>
                  <a:schemeClr val="bg1"/>
                </a:solidFill>
                <a:cs typeface="Arial" panose="020B0604020202020204" pitchFamily="34" charset="0"/>
              </a:rPr>
              <a:t>can</a:t>
            </a:r>
            <a:r>
              <a:rPr lang="en-US" sz="3700" spc="-120" dirty="0" smtClean="0">
                <a:solidFill>
                  <a:schemeClr val="bg1"/>
                </a:solidFill>
                <a:cs typeface="Arial" panose="020B0604020202020204" pitchFamily="34" charset="0"/>
              </a:rPr>
              <a:t> </a:t>
            </a:r>
            <a:r>
              <a:rPr lang="en-US" sz="3800" spc="-120" dirty="0" smtClean="0">
                <a:solidFill>
                  <a:schemeClr val="bg1"/>
                </a:solidFill>
                <a:cs typeface="Arial" panose="020B0604020202020204" pitchFamily="34" charset="0"/>
              </a:rPr>
              <a:t>fully</a:t>
            </a:r>
            <a:r>
              <a:rPr lang="en-US" sz="3700" spc="-120" dirty="0" smtClean="0">
                <a:solidFill>
                  <a:schemeClr val="bg1"/>
                </a:solidFill>
                <a:cs typeface="Arial" panose="020B0604020202020204" pitchFamily="34" charset="0"/>
              </a:rPr>
              <a:t> </a:t>
            </a:r>
            <a:r>
              <a:rPr lang="en-US" sz="3800" spc="-120" dirty="0" smtClean="0">
                <a:solidFill>
                  <a:schemeClr val="bg1"/>
                </a:solidFill>
                <a:cs typeface="Arial" panose="020B0604020202020204" pitchFamily="34" charset="0"/>
              </a:rPr>
              <a:t>participate</a:t>
            </a:r>
            <a:r>
              <a:rPr lang="en-US" sz="3700" spc="-120" dirty="0" smtClean="0">
                <a:solidFill>
                  <a:schemeClr val="bg1"/>
                </a:solidFill>
                <a:cs typeface="Arial" panose="020B0604020202020204" pitchFamily="34" charset="0"/>
              </a:rPr>
              <a:t> </a:t>
            </a:r>
            <a:r>
              <a:rPr lang="en-US" sz="3800" spc="-120" dirty="0" smtClean="0">
                <a:solidFill>
                  <a:schemeClr val="bg1"/>
                </a:solidFill>
                <a:cs typeface="Arial" panose="020B0604020202020204" pitchFamily="34" charset="0"/>
              </a:rPr>
              <a:t>in</a:t>
            </a:r>
            <a:r>
              <a:rPr lang="en-US" sz="3700" spc="-120" dirty="0" smtClean="0">
                <a:solidFill>
                  <a:schemeClr val="bg1"/>
                </a:solidFill>
                <a:cs typeface="Arial" panose="020B0604020202020204" pitchFamily="34" charset="0"/>
              </a:rPr>
              <a:t> </a:t>
            </a:r>
            <a:r>
              <a:rPr lang="en-US" sz="3800" spc="-120" dirty="0" smtClean="0">
                <a:solidFill>
                  <a:schemeClr val="bg1"/>
                </a:solidFill>
                <a:cs typeface="Arial" panose="020B0604020202020204" pitchFamily="34" charset="0"/>
              </a:rPr>
              <a:t>collaborative</a:t>
            </a:r>
            <a:r>
              <a:rPr lang="en-US" sz="3700" spc="-120" dirty="0" smtClean="0">
                <a:solidFill>
                  <a:schemeClr val="bg1"/>
                </a:solidFill>
                <a:cs typeface="Arial" panose="020B0604020202020204" pitchFamily="34" charset="0"/>
              </a:rPr>
              <a:t> </a:t>
            </a:r>
            <a:r>
              <a:rPr lang="en-US" sz="3800" spc="-120" dirty="0" smtClean="0">
                <a:solidFill>
                  <a:schemeClr val="bg1"/>
                </a:solidFill>
                <a:cs typeface="Arial" panose="020B0604020202020204" pitchFamily="34" charset="0"/>
              </a:rPr>
              <a:t>innovation,</a:t>
            </a:r>
            <a:r>
              <a:rPr lang="en-US" sz="3700" spc="-120" dirty="0" smtClean="0">
                <a:solidFill>
                  <a:schemeClr val="bg1"/>
                </a:solidFill>
                <a:cs typeface="Arial" panose="020B0604020202020204" pitchFamily="34" charset="0"/>
              </a:rPr>
              <a:t> </a:t>
            </a:r>
            <a:r>
              <a:rPr lang="en-US" sz="3770" spc="-120" dirty="0" smtClean="0">
                <a:solidFill>
                  <a:schemeClr val="bg1"/>
                </a:solidFill>
                <a:cs typeface="Arial" panose="020B0604020202020204" pitchFamily="34" charset="0"/>
              </a:rPr>
              <a:t>negotiations</a:t>
            </a:r>
            <a:r>
              <a:rPr lang="en-US" sz="3700" spc="-120" dirty="0" smtClean="0">
                <a:solidFill>
                  <a:schemeClr val="bg1"/>
                </a:solidFill>
                <a:cs typeface="Arial" panose="020B0604020202020204" pitchFamily="34" charset="0"/>
              </a:rPr>
              <a:t>, </a:t>
            </a:r>
            <a:r>
              <a:rPr lang="en-US" sz="3770" spc="-120" dirty="0" smtClean="0">
                <a:solidFill>
                  <a:schemeClr val="bg1"/>
                </a:solidFill>
                <a:cs typeface="Arial" panose="020B0604020202020204" pitchFamily="34" charset="0"/>
              </a:rPr>
              <a:t>risk</a:t>
            </a:r>
            <a:r>
              <a:rPr lang="en-US" sz="3680" spc="-120" dirty="0" smtClean="0">
                <a:solidFill>
                  <a:schemeClr val="bg1"/>
                </a:solidFill>
                <a:cs typeface="Arial" panose="020B0604020202020204" pitchFamily="34" charset="0"/>
              </a:rPr>
              <a:t> and </a:t>
            </a:r>
            <a:r>
              <a:rPr lang="en-US" sz="3770" spc="-120" dirty="0" smtClean="0">
                <a:solidFill>
                  <a:schemeClr val="bg1"/>
                </a:solidFill>
                <a:cs typeface="Arial" panose="020B0604020202020204" pitchFamily="34" charset="0"/>
              </a:rPr>
              <a:t>project</a:t>
            </a:r>
            <a:r>
              <a:rPr lang="en-US" sz="3680" spc="-120" dirty="0" smtClean="0">
                <a:solidFill>
                  <a:schemeClr val="bg1"/>
                </a:solidFill>
                <a:cs typeface="Arial" panose="020B0604020202020204" pitchFamily="34" charset="0"/>
              </a:rPr>
              <a:t> </a:t>
            </a:r>
            <a:r>
              <a:rPr lang="en-US" sz="3770" spc="-120" dirty="0" smtClean="0">
                <a:solidFill>
                  <a:schemeClr val="bg1"/>
                </a:solidFill>
                <a:cs typeface="Arial" panose="020B0604020202020204" pitchFamily="34" charset="0"/>
              </a:rPr>
              <a:t>management</a:t>
            </a:r>
            <a:r>
              <a:rPr lang="en-US" sz="3680" spc="-120" dirty="0" smtClean="0">
                <a:solidFill>
                  <a:schemeClr val="bg1"/>
                </a:solidFill>
                <a:cs typeface="Arial" panose="020B0604020202020204" pitchFamily="34" charset="0"/>
              </a:rPr>
              <a:t>, </a:t>
            </a:r>
            <a:r>
              <a:rPr lang="en-US" sz="3770" spc="-120" dirty="0" smtClean="0">
                <a:solidFill>
                  <a:schemeClr val="bg1"/>
                </a:solidFill>
                <a:cs typeface="Arial" panose="020B0604020202020204" pitchFamily="34" charset="0"/>
              </a:rPr>
              <a:t>often</a:t>
            </a:r>
            <a:r>
              <a:rPr lang="en-US" sz="3700" spc="-120" dirty="0" smtClean="0">
                <a:solidFill>
                  <a:schemeClr val="bg1"/>
                </a:solidFill>
                <a:cs typeface="Arial" panose="020B0604020202020204" pitchFamily="34" charset="0"/>
              </a:rPr>
              <a:t> </a:t>
            </a:r>
            <a:r>
              <a:rPr lang="en-US" sz="3750" spc="-120" dirty="0" smtClean="0">
                <a:solidFill>
                  <a:schemeClr val="bg1"/>
                </a:solidFill>
                <a:cs typeface="Arial" panose="020B0604020202020204" pitchFamily="34" charset="0"/>
              </a:rPr>
              <a:t>the</a:t>
            </a:r>
            <a:r>
              <a:rPr lang="en-US" sz="3700" spc="-120" dirty="0" smtClean="0">
                <a:solidFill>
                  <a:schemeClr val="bg1"/>
                </a:solidFill>
                <a:cs typeface="Arial" panose="020B0604020202020204" pitchFamily="34" charset="0"/>
              </a:rPr>
              <a:t> </a:t>
            </a:r>
            <a:r>
              <a:rPr lang="en-US" sz="3770" spc="-140" dirty="0" smtClean="0">
                <a:solidFill>
                  <a:schemeClr val="bg1"/>
                </a:solidFill>
                <a:cs typeface="Arial" panose="020B0604020202020204" pitchFamily="34" charset="0"/>
              </a:rPr>
              <a:t>prerogative</a:t>
            </a:r>
            <a:r>
              <a:rPr lang="en-US" sz="3400" spc="-140" dirty="0" smtClean="0">
                <a:solidFill>
                  <a:schemeClr val="bg1"/>
                </a:solidFill>
                <a:cs typeface="Arial" panose="020B0604020202020204" pitchFamily="34" charset="0"/>
              </a:rPr>
              <a:t> </a:t>
            </a:r>
            <a:r>
              <a:rPr lang="en-US" sz="3650" spc="-140" dirty="0" smtClean="0">
                <a:solidFill>
                  <a:schemeClr val="bg1"/>
                </a:solidFill>
                <a:cs typeface="Arial" panose="020B0604020202020204" pitchFamily="34" charset="0"/>
              </a:rPr>
              <a:t>of</a:t>
            </a:r>
            <a:r>
              <a:rPr lang="en-US" sz="3400" spc="-140" dirty="0" smtClean="0">
                <a:solidFill>
                  <a:schemeClr val="bg1"/>
                </a:solidFill>
                <a:cs typeface="Arial" panose="020B0604020202020204" pitchFamily="34" charset="0"/>
              </a:rPr>
              <a:t> </a:t>
            </a:r>
            <a:r>
              <a:rPr lang="en-US" sz="3770" spc="-140" dirty="0" smtClean="0">
                <a:solidFill>
                  <a:schemeClr val="bg1"/>
                </a:solidFill>
                <a:cs typeface="Arial" panose="020B0604020202020204" pitchFamily="34" charset="0"/>
              </a:rPr>
              <a:t>scientists</a:t>
            </a:r>
            <a:r>
              <a:rPr lang="en-US" sz="3700" spc="-140" dirty="0" smtClean="0">
                <a:solidFill>
                  <a:schemeClr val="bg1"/>
                </a:solidFill>
                <a:cs typeface="Arial" panose="020B0604020202020204" pitchFamily="34" charset="0"/>
              </a:rPr>
              <a:t>,</a:t>
            </a:r>
            <a:r>
              <a:rPr lang="en-US" sz="3400" spc="-140" dirty="0" smtClean="0">
                <a:solidFill>
                  <a:schemeClr val="bg1"/>
                </a:solidFill>
                <a:cs typeface="Arial" panose="020B0604020202020204" pitchFamily="34" charset="0"/>
              </a:rPr>
              <a:t> </a:t>
            </a:r>
            <a:r>
              <a:rPr lang="en-US" sz="3770" spc="-140" dirty="0" smtClean="0">
                <a:solidFill>
                  <a:schemeClr val="bg1"/>
                </a:solidFill>
                <a:cs typeface="Arial" panose="020B0604020202020204" pitchFamily="34" charset="0"/>
              </a:rPr>
              <a:t>engineers</a:t>
            </a:r>
            <a:r>
              <a:rPr lang="en-US" sz="3400" spc="-140" dirty="0" smtClean="0">
                <a:solidFill>
                  <a:schemeClr val="bg1"/>
                </a:solidFill>
                <a:cs typeface="Arial" panose="020B0604020202020204" pitchFamily="34" charset="0"/>
              </a:rPr>
              <a:t> </a:t>
            </a:r>
            <a:r>
              <a:rPr lang="en-US" sz="3700" spc="-140" dirty="0" smtClean="0">
                <a:solidFill>
                  <a:schemeClr val="bg1"/>
                </a:solidFill>
                <a:cs typeface="Arial" panose="020B0604020202020204" pitchFamily="34" charset="0"/>
              </a:rPr>
              <a:t>and</a:t>
            </a:r>
            <a:r>
              <a:rPr lang="en-US" sz="3400" spc="-140" dirty="0" smtClean="0">
                <a:solidFill>
                  <a:schemeClr val="bg1"/>
                </a:solidFill>
                <a:cs typeface="Arial" panose="020B0604020202020204" pitchFamily="34" charset="0"/>
              </a:rPr>
              <a:t> </a:t>
            </a:r>
            <a:r>
              <a:rPr lang="en-US" sz="3770" spc="-140" dirty="0" smtClean="0">
                <a:solidFill>
                  <a:schemeClr val="bg1"/>
                </a:solidFill>
                <a:cs typeface="Arial" panose="020B0604020202020204" pitchFamily="34" charset="0"/>
              </a:rPr>
              <a:t>managers</a:t>
            </a:r>
            <a:r>
              <a:rPr lang="en-US" sz="3700" spc="-140" dirty="0" smtClean="0">
                <a:solidFill>
                  <a:schemeClr val="bg1"/>
                </a:solidFill>
                <a:cs typeface="Arial" panose="020B0604020202020204" pitchFamily="34" charset="0"/>
              </a:rPr>
              <a:t>.</a:t>
            </a:r>
            <a:r>
              <a:rPr lang="en-US" sz="3700" spc="-140" dirty="0" smtClean="0">
                <a:cs typeface="Arial" panose="020B0604020202020204" pitchFamily="34" charset="0"/>
              </a:rPr>
              <a:t>.</a:t>
            </a:r>
          </a:p>
        </p:txBody>
      </p:sp>
      <p:grpSp>
        <p:nvGrpSpPr>
          <p:cNvPr id="12" name="Group 11"/>
          <p:cNvGrpSpPr/>
          <p:nvPr/>
        </p:nvGrpSpPr>
        <p:grpSpPr>
          <a:xfrm>
            <a:off x="425302" y="8412162"/>
            <a:ext cx="22592176" cy="2689086"/>
            <a:chOff x="3597343" y="7387310"/>
            <a:chExt cx="18609017" cy="2689086"/>
          </a:xfrm>
        </p:grpSpPr>
        <p:sp>
          <p:nvSpPr>
            <p:cNvPr id="9" name="Rectangle 8"/>
            <p:cNvSpPr/>
            <p:nvPr/>
          </p:nvSpPr>
          <p:spPr>
            <a:xfrm>
              <a:off x="3597343" y="7387310"/>
              <a:ext cx="18609017" cy="1195199"/>
            </a:xfrm>
            <a:prstGeom prst="rect">
              <a:avLst/>
            </a:prstGeom>
          </p:spPr>
          <p:txBody>
            <a:bodyPr wrap="square">
              <a:spAutoFit/>
            </a:bodyPr>
            <a:lstStyle/>
            <a:p>
              <a:pPr algn="just">
                <a:lnSpc>
                  <a:spcPts val="4300"/>
                </a:lnSpc>
              </a:pPr>
              <a:r>
                <a:rPr lang="en-US" sz="3950" spc="-60" dirty="0" smtClean="0">
                  <a:solidFill>
                    <a:schemeClr val="bg1"/>
                  </a:solidFill>
                  <a:cs typeface="Arial" panose="020B0604020202020204" pitchFamily="34" charset="0"/>
                </a:rPr>
                <a:t>“</a:t>
              </a:r>
              <a:r>
                <a:rPr lang="en-US" sz="3950" spc="-120" dirty="0" smtClean="0">
                  <a:solidFill>
                    <a:schemeClr val="bg1"/>
                  </a:solidFill>
                  <a:cs typeface="Arial" panose="020B0604020202020204" pitchFamily="34" charset="0"/>
                </a:rPr>
                <a:t>Some of our success in becoming a word class manufacturer can be attributed to Alain Martin’s </a:t>
              </a:r>
              <a:r>
                <a:rPr lang="en-US" sz="3950" spc="-60" dirty="0" smtClean="0">
                  <a:solidFill>
                    <a:schemeClr val="bg1"/>
                  </a:solidFill>
                  <a:cs typeface="Arial" panose="020B0604020202020204" pitchFamily="34" charset="0"/>
                </a:rPr>
                <a:t>leadership and abilities, both as both as project-management practitioner and instructor...</a:t>
              </a:r>
              <a:endParaRPr lang="en-US" sz="3950" i="0" spc="-130" dirty="0">
                <a:solidFill>
                  <a:schemeClr val="bg1"/>
                </a:solidFill>
                <a:effectLst/>
                <a:cs typeface="Arial" panose="020B0604020202020204" pitchFamily="34" charset="0"/>
              </a:endParaRPr>
            </a:p>
          </p:txBody>
        </p:sp>
        <p:sp>
          <p:nvSpPr>
            <p:cNvPr id="24" name="Rectangle 23"/>
            <p:cNvSpPr/>
            <p:nvPr/>
          </p:nvSpPr>
          <p:spPr>
            <a:xfrm>
              <a:off x="17124064" y="9368510"/>
              <a:ext cx="4895706" cy="707886"/>
            </a:xfrm>
            <a:prstGeom prst="rect">
              <a:avLst/>
            </a:prstGeom>
          </p:spPr>
          <p:txBody>
            <a:bodyPr wrap="square">
              <a:spAutoFit/>
            </a:bodyPr>
            <a:lstStyle/>
            <a:p>
              <a:pPr algn="r"/>
              <a:r>
                <a:rPr lang="en-US" sz="4000" dirty="0" smtClean="0">
                  <a:solidFill>
                    <a:schemeClr val="bg1"/>
                  </a:solidFill>
                  <a:latin typeface="Arial Black" panose="020B0A04020102020204" pitchFamily="34" charset="0"/>
                  <a:cs typeface="Arial" panose="020B0604020202020204" pitchFamily="34" charset="0"/>
                </a:rPr>
                <a:t>Don Mallory, Boeing</a:t>
              </a:r>
              <a:endParaRPr lang="en-US" sz="4000" b="0" i="0" dirty="0">
                <a:solidFill>
                  <a:schemeClr val="bg1"/>
                </a:solidFill>
                <a:effectLst/>
                <a:latin typeface="Arial Black" panose="020B0A04020102020204" pitchFamily="34" charset="0"/>
                <a:cs typeface="Arial" panose="020B0604020202020204" pitchFamily="34" charset="0"/>
              </a:endParaRPr>
            </a:p>
          </p:txBody>
        </p:sp>
      </p:grpSp>
      <p:sp>
        <p:nvSpPr>
          <p:cNvPr id="22" name="Slide Number Placeholder 17"/>
          <p:cNvSpPr txBox="1">
            <a:spLocks/>
          </p:cNvSpPr>
          <p:nvPr/>
        </p:nvSpPr>
        <p:spPr>
          <a:xfrm>
            <a:off x="10318197" y="12364674"/>
            <a:ext cx="517606" cy="701006"/>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600" b="1" kern="1200">
                <a:solidFill>
                  <a:schemeClr val="tx1">
                    <a:tint val="75000"/>
                  </a:schemeClr>
                </a:solidFill>
                <a:latin typeface="Arial Black" panose="020B0A04020102020204" pitchFamily="34" charset="0"/>
                <a:ea typeface="+mn-ea"/>
                <a:cs typeface="+mn-cs"/>
              </a:defRPr>
            </a:lvl1pPr>
            <a:lvl2pPr marL="73174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146348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219522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2926962"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3658704" algn="l" defTabSz="1463480" rtl="0" eaLnBrk="1" latinLnBrk="0" hangingPunct="1">
              <a:defRPr b="1" kern="1200">
                <a:solidFill>
                  <a:schemeClr val="tx1"/>
                </a:solidFill>
                <a:latin typeface="Arial" panose="020B0604020202020204" pitchFamily="34" charset="0"/>
                <a:ea typeface="+mn-ea"/>
                <a:cs typeface="+mn-cs"/>
              </a:defRPr>
            </a:lvl6pPr>
            <a:lvl7pPr marL="4390444" algn="l" defTabSz="1463480" rtl="0" eaLnBrk="1" latinLnBrk="0" hangingPunct="1">
              <a:defRPr b="1" kern="1200">
                <a:solidFill>
                  <a:schemeClr val="tx1"/>
                </a:solidFill>
                <a:latin typeface="Arial" panose="020B0604020202020204" pitchFamily="34" charset="0"/>
                <a:ea typeface="+mn-ea"/>
                <a:cs typeface="+mn-cs"/>
              </a:defRPr>
            </a:lvl7pPr>
            <a:lvl8pPr marL="5122184" algn="l" defTabSz="1463480" rtl="0" eaLnBrk="1" latinLnBrk="0" hangingPunct="1">
              <a:defRPr b="1" kern="1200">
                <a:solidFill>
                  <a:schemeClr val="tx1"/>
                </a:solidFill>
                <a:latin typeface="Arial" panose="020B0604020202020204" pitchFamily="34" charset="0"/>
                <a:ea typeface="+mn-ea"/>
                <a:cs typeface="+mn-cs"/>
              </a:defRPr>
            </a:lvl8pPr>
            <a:lvl9pPr marL="5853924" algn="l" defTabSz="1463480" rtl="0" eaLnBrk="1" latinLnBrk="0" hangingPunct="1">
              <a:defRPr b="1" kern="1200">
                <a:solidFill>
                  <a:schemeClr val="tx1"/>
                </a:solidFill>
                <a:latin typeface="Arial" panose="020B0604020202020204" pitchFamily="34" charset="0"/>
                <a:ea typeface="+mn-ea"/>
                <a:cs typeface="+mn-cs"/>
              </a:defRPr>
            </a:lvl9pPr>
          </a:lstStyle>
          <a:p>
            <a:pPr>
              <a:defRPr/>
            </a:pPr>
            <a:r>
              <a:rPr lang="en-US" altLang="en-US" sz="2800" smtClean="0">
                <a:solidFill>
                  <a:schemeClr val="bg2">
                    <a:lumMod val="75000"/>
                  </a:schemeClr>
                </a:solidFill>
              </a:rPr>
              <a:t>.</a:t>
            </a:r>
            <a:endParaRPr lang="en-US" altLang="en-US" sz="2800" dirty="0">
              <a:solidFill>
                <a:schemeClr val="bg2">
                  <a:lumMod val="75000"/>
                </a:schemeClr>
              </a:solidFill>
            </a:endParaRPr>
          </a:p>
        </p:txBody>
      </p:sp>
      <p:sp>
        <p:nvSpPr>
          <p:cNvPr id="26"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
        <p:nvSpPr>
          <p:cNvPr id="25" name="Rectangle 24"/>
          <p:cNvSpPr/>
          <p:nvPr/>
        </p:nvSpPr>
        <p:spPr>
          <a:xfrm>
            <a:off x="432446" y="9745662"/>
            <a:ext cx="22592176" cy="1195199"/>
          </a:xfrm>
          <a:prstGeom prst="rect">
            <a:avLst/>
          </a:prstGeom>
        </p:spPr>
        <p:txBody>
          <a:bodyPr wrap="square">
            <a:spAutoFit/>
          </a:bodyPr>
          <a:lstStyle/>
          <a:p>
            <a:pPr algn="just">
              <a:lnSpc>
                <a:spcPts val="4300"/>
              </a:lnSpc>
            </a:pPr>
            <a:r>
              <a:rPr lang="en-US" sz="3950" spc="-120" dirty="0" smtClean="0">
                <a:solidFill>
                  <a:schemeClr val="bg1"/>
                </a:solidFill>
                <a:cs typeface="Arial" panose="020B0604020202020204" pitchFamily="34" charset="0"/>
              </a:rPr>
              <a:t>Companies </a:t>
            </a:r>
            <a:r>
              <a:rPr lang="en-US" sz="3950" spc="-120" dirty="0">
                <a:solidFill>
                  <a:schemeClr val="bg1"/>
                </a:solidFill>
                <a:cs typeface="Arial" panose="020B0604020202020204" pitchFamily="34" charset="0"/>
              </a:rPr>
              <a:t>like PDI... set the highest standards of quality in product and services. </a:t>
            </a:r>
            <a:r>
              <a:rPr lang="en-US" sz="3950" spc="-120" dirty="0" smtClean="0">
                <a:solidFill>
                  <a:schemeClr val="bg1"/>
                </a:solidFill>
                <a:cs typeface="Arial" panose="020B0604020202020204" pitchFamily="34" charset="0"/>
              </a:rPr>
              <a:t>I </a:t>
            </a:r>
            <a:r>
              <a:rPr lang="en-US" sz="3950" spc="-120" dirty="0">
                <a:solidFill>
                  <a:schemeClr val="bg1"/>
                </a:solidFill>
                <a:cs typeface="Arial" panose="020B0604020202020204" pitchFamily="34" charset="0"/>
              </a:rPr>
              <a:t>am sure </a:t>
            </a:r>
            <a:r>
              <a:rPr lang="en-US" sz="3950" spc="-120" dirty="0" smtClean="0">
                <a:solidFill>
                  <a:schemeClr val="bg1"/>
                </a:solidFill>
                <a:cs typeface="Arial" panose="020B0604020202020204" pitchFamily="34" charset="0"/>
              </a:rPr>
              <a:t>I speak</a:t>
            </a:r>
            <a:r>
              <a:rPr lang="en-US" sz="3950" spc="-150" dirty="0" smtClean="0">
                <a:solidFill>
                  <a:schemeClr val="bg1"/>
                </a:solidFill>
                <a:cs typeface="Arial" panose="020B0604020202020204" pitchFamily="34" charset="0"/>
              </a:rPr>
              <a:t> </a:t>
            </a:r>
            <a:r>
              <a:rPr lang="en-US" sz="3950" spc="-130" dirty="0">
                <a:solidFill>
                  <a:schemeClr val="bg1"/>
                </a:solidFill>
                <a:cs typeface="Arial" panose="020B0604020202020204" pitchFamily="34" charset="0"/>
              </a:rPr>
              <a:t>for others at Boeing when I say it is good to have you as an ally</a:t>
            </a:r>
            <a:r>
              <a:rPr lang="en-US" sz="3950" spc="-130" dirty="0" smtClean="0">
                <a:solidFill>
                  <a:schemeClr val="bg1"/>
                </a:solidFill>
                <a:cs typeface="Arial" panose="020B0604020202020204" pitchFamily="34" charset="0"/>
              </a:rPr>
              <a:t>.”</a:t>
            </a:r>
            <a:endParaRPr lang="en-US" sz="3950" i="0" spc="-130" dirty="0">
              <a:solidFill>
                <a:schemeClr val="bg1"/>
              </a:solidFill>
              <a:effectLst/>
              <a:cs typeface="Arial" panose="020B0604020202020204" pitchFamily="34" charset="0"/>
            </a:endParaRPr>
          </a:p>
        </p:txBody>
      </p:sp>
    </p:spTree>
    <p:custDataLst>
      <p:tags r:id="rId1"/>
    </p:custDataLst>
    <p:extLst>
      <p:ext uri="{BB962C8B-B14F-4D97-AF65-F5344CB8AC3E}">
        <p14:creationId xmlns:p14="http://schemas.microsoft.com/office/powerpoint/2010/main" val="3541274478"/>
      </p:ext>
    </p:extLst>
  </p:cSld>
  <p:clrMapOvr>
    <a:masterClrMapping/>
  </p:clrMapOvr>
  <p:transition spd="slow" advTm="144397">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2500"/>
                                  </p:stCondLst>
                                  <p:childTnLst>
                                    <p:set>
                                      <p:cBhvr>
                                        <p:cTn id="13" dur="1" fill="hold">
                                          <p:stCondLst>
                                            <p:cond delay="0"/>
                                          </p:stCondLst>
                                        </p:cTn>
                                        <p:tgtEl>
                                          <p:spTgt spid="21"/>
                                        </p:tgtEl>
                                        <p:attrNameLst>
                                          <p:attrName>style.visibility</p:attrName>
                                        </p:attrNameLst>
                                      </p:cBhvr>
                                      <p:to>
                                        <p:strVal val="visible"/>
                                      </p:to>
                                    </p:set>
                                    <p:anim calcmode="lin" valueType="num">
                                      <p:cBhvr>
                                        <p:cTn id="14" dur="2000" fill="hold"/>
                                        <p:tgtEl>
                                          <p:spTgt spid="21"/>
                                        </p:tgtEl>
                                        <p:attrNameLst>
                                          <p:attrName>ppt_w</p:attrName>
                                        </p:attrNameLst>
                                      </p:cBhvr>
                                      <p:tavLst>
                                        <p:tav tm="0">
                                          <p:val>
                                            <p:strVal val="#ppt_w*0.70"/>
                                          </p:val>
                                        </p:tav>
                                        <p:tav tm="100000">
                                          <p:val>
                                            <p:strVal val="#ppt_w"/>
                                          </p:val>
                                        </p:tav>
                                      </p:tavLst>
                                    </p:anim>
                                    <p:anim calcmode="lin" valueType="num">
                                      <p:cBhvr>
                                        <p:cTn id="15" dur="2000" fill="hold"/>
                                        <p:tgtEl>
                                          <p:spTgt spid="21"/>
                                        </p:tgtEl>
                                        <p:attrNameLst>
                                          <p:attrName>ppt_h</p:attrName>
                                        </p:attrNameLst>
                                      </p:cBhvr>
                                      <p:tavLst>
                                        <p:tav tm="0">
                                          <p:val>
                                            <p:strVal val="#ppt_h"/>
                                          </p:val>
                                        </p:tav>
                                        <p:tav tm="100000">
                                          <p:val>
                                            <p:strVal val="#ppt_h"/>
                                          </p:val>
                                        </p:tav>
                                      </p:tavLst>
                                    </p:anim>
                                    <p:animEffect transition="in" filter="fade">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nodePh="1">
                                  <p:stCondLst>
                                    <p:cond delay="2500"/>
                                  </p:stCondLst>
                                  <p:endCondLst>
                                    <p:cond evt="begin" delay="0">
                                      <p:tn val="19"/>
                                    </p:cond>
                                  </p:endCondLst>
                                  <p:childTnLst>
                                    <p:set>
                                      <p:cBhvr>
                                        <p:cTn id="20" dur="1" fill="hold">
                                          <p:stCondLst>
                                            <p:cond delay="0"/>
                                          </p:stCondLst>
                                        </p:cTn>
                                        <p:tgtEl>
                                          <p:spTgt spid="35"/>
                                        </p:tgtEl>
                                        <p:attrNameLst>
                                          <p:attrName>style.visibility</p:attrName>
                                        </p:attrNameLst>
                                      </p:cBhvr>
                                      <p:to>
                                        <p:strVal val="visible"/>
                                      </p:to>
                                    </p:set>
                                    <p:anim calcmode="lin" valueType="num">
                                      <p:cBhvr>
                                        <p:cTn id="21" dur="2000" fill="hold"/>
                                        <p:tgtEl>
                                          <p:spTgt spid="35"/>
                                        </p:tgtEl>
                                        <p:attrNameLst>
                                          <p:attrName>ppt_w</p:attrName>
                                        </p:attrNameLst>
                                      </p:cBhvr>
                                      <p:tavLst>
                                        <p:tav tm="0">
                                          <p:val>
                                            <p:strVal val="#ppt_w*0.70"/>
                                          </p:val>
                                        </p:tav>
                                        <p:tav tm="100000">
                                          <p:val>
                                            <p:strVal val="#ppt_w"/>
                                          </p:val>
                                        </p:tav>
                                      </p:tavLst>
                                    </p:anim>
                                    <p:anim calcmode="lin" valueType="num">
                                      <p:cBhvr>
                                        <p:cTn id="22" dur="2000" fill="hold"/>
                                        <p:tgtEl>
                                          <p:spTgt spid="35"/>
                                        </p:tgtEl>
                                        <p:attrNameLst>
                                          <p:attrName>ppt_h</p:attrName>
                                        </p:attrNameLst>
                                      </p:cBhvr>
                                      <p:tavLst>
                                        <p:tav tm="0">
                                          <p:val>
                                            <p:strVal val="#ppt_h"/>
                                          </p:val>
                                        </p:tav>
                                        <p:tav tm="100000">
                                          <p:val>
                                            <p:strVal val="#ppt_h"/>
                                          </p:val>
                                        </p:tav>
                                      </p:tavLst>
                                    </p:anim>
                                    <p:animEffect transition="in" filter="fade">
                                      <p:cBhvr>
                                        <p:cTn id="23" dur="2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25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000" fill="hold"/>
                                        <p:tgtEl>
                                          <p:spTgt spid="3"/>
                                        </p:tgtEl>
                                        <p:attrNameLst>
                                          <p:attrName>ppt_w</p:attrName>
                                        </p:attrNameLst>
                                      </p:cBhvr>
                                      <p:tavLst>
                                        <p:tav tm="0">
                                          <p:val>
                                            <p:strVal val="#ppt_w*0.70"/>
                                          </p:val>
                                        </p:tav>
                                        <p:tav tm="100000">
                                          <p:val>
                                            <p:strVal val="#ppt_w"/>
                                          </p:val>
                                        </p:tav>
                                      </p:tavLst>
                                    </p:anim>
                                    <p:anim calcmode="lin" valueType="num">
                                      <p:cBhvr>
                                        <p:cTn id="29" dur="2000" fill="hold"/>
                                        <p:tgtEl>
                                          <p:spTgt spid="3"/>
                                        </p:tgtEl>
                                        <p:attrNameLst>
                                          <p:attrName>ppt_h</p:attrName>
                                        </p:attrNameLst>
                                      </p:cBhvr>
                                      <p:tavLst>
                                        <p:tav tm="0">
                                          <p:val>
                                            <p:strVal val="#ppt_h"/>
                                          </p:val>
                                        </p:tav>
                                        <p:tav tm="100000">
                                          <p:val>
                                            <p:strVal val="#ppt_h"/>
                                          </p:val>
                                        </p:tav>
                                      </p:tavLst>
                                    </p:anim>
                                    <p:animEffect transition="in" filter="fade">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4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2000" fill="hold"/>
                                        <p:tgtEl>
                                          <p:spTgt spid="23"/>
                                        </p:tgtEl>
                                        <p:attrNameLst>
                                          <p:attrName>ppt_w</p:attrName>
                                        </p:attrNameLst>
                                      </p:cBhvr>
                                      <p:tavLst>
                                        <p:tav tm="0">
                                          <p:val>
                                            <p:strVal val="#ppt_w*0.70"/>
                                          </p:val>
                                        </p:tav>
                                        <p:tav tm="100000">
                                          <p:val>
                                            <p:strVal val="#ppt_w"/>
                                          </p:val>
                                        </p:tav>
                                      </p:tavLst>
                                    </p:anim>
                                    <p:anim calcmode="lin" valueType="num">
                                      <p:cBhvr>
                                        <p:cTn id="36" dur="2000" fill="hold"/>
                                        <p:tgtEl>
                                          <p:spTgt spid="23"/>
                                        </p:tgtEl>
                                        <p:attrNameLst>
                                          <p:attrName>ppt_h</p:attrName>
                                        </p:attrNameLst>
                                      </p:cBhvr>
                                      <p:tavLst>
                                        <p:tav tm="0">
                                          <p:val>
                                            <p:strVal val="#ppt_h"/>
                                          </p:val>
                                        </p:tav>
                                        <p:tav tm="100000">
                                          <p:val>
                                            <p:strVal val="#ppt_h"/>
                                          </p:val>
                                        </p:tav>
                                      </p:tavLst>
                                    </p:anim>
                                    <p:animEffect transition="in" filter="fade">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2500"/>
                                  </p:stCondLst>
                                  <p:childTnLst>
                                    <p:set>
                                      <p:cBhvr>
                                        <p:cTn id="41" dur="1" fill="hold">
                                          <p:stCondLst>
                                            <p:cond delay="0"/>
                                          </p:stCondLst>
                                        </p:cTn>
                                        <p:tgtEl>
                                          <p:spTgt spid="6"/>
                                        </p:tgtEl>
                                        <p:attrNameLst>
                                          <p:attrName>style.visibility</p:attrName>
                                        </p:attrNameLst>
                                      </p:cBhvr>
                                      <p:to>
                                        <p:strVal val="visible"/>
                                      </p:to>
                                    </p:set>
                                    <p:anim calcmode="lin" valueType="num">
                                      <p:cBhvr>
                                        <p:cTn id="42" dur="2000" fill="hold"/>
                                        <p:tgtEl>
                                          <p:spTgt spid="6"/>
                                        </p:tgtEl>
                                        <p:attrNameLst>
                                          <p:attrName>ppt_w</p:attrName>
                                        </p:attrNameLst>
                                      </p:cBhvr>
                                      <p:tavLst>
                                        <p:tav tm="0">
                                          <p:val>
                                            <p:strVal val="#ppt_w*0.70"/>
                                          </p:val>
                                        </p:tav>
                                        <p:tav tm="100000">
                                          <p:val>
                                            <p:strVal val="#ppt_w"/>
                                          </p:val>
                                        </p:tav>
                                      </p:tavLst>
                                    </p:anim>
                                    <p:anim calcmode="lin" valueType="num">
                                      <p:cBhvr>
                                        <p:cTn id="43" dur="2000" fill="hold"/>
                                        <p:tgtEl>
                                          <p:spTgt spid="6"/>
                                        </p:tgtEl>
                                        <p:attrNameLst>
                                          <p:attrName>ppt_h</p:attrName>
                                        </p:attrNameLst>
                                      </p:cBhvr>
                                      <p:tavLst>
                                        <p:tav tm="0">
                                          <p:val>
                                            <p:strVal val="#ppt_h"/>
                                          </p:val>
                                        </p:tav>
                                        <p:tav tm="100000">
                                          <p:val>
                                            <p:strVal val="#ppt_h"/>
                                          </p:val>
                                        </p:tav>
                                      </p:tavLst>
                                    </p:anim>
                                    <p:animEffect transition="in" filter="fade">
                                      <p:cBhvr>
                                        <p:cTn id="44" dur="2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200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2000" fill="hold"/>
                                        <p:tgtEl>
                                          <p:spTgt spid="4"/>
                                        </p:tgtEl>
                                        <p:attrNameLst>
                                          <p:attrName>ppt_x</p:attrName>
                                        </p:attrNameLst>
                                      </p:cBhvr>
                                      <p:tavLst>
                                        <p:tav tm="0">
                                          <p:val>
                                            <p:strVal val="0-#ppt_w/2"/>
                                          </p:val>
                                        </p:tav>
                                        <p:tav tm="100000">
                                          <p:val>
                                            <p:strVal val="#ppt_x"/>
                                          </p:val>
                                        </p:tav>
                                      </p:tavLst>
                                    </p:anim>
                                    <p:anim calcmode="lin" valueType="num">
                                      <p:cBhvr additive="base">
                                        <p:cTn id="50"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250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100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3" grpId="0"/>
      <p:bldP spid="3" grpId="0"/>
      <p:bldP spid="21" grpId="0"/>
      <p:bldP spid="35" grpId="0"/>
      <p:bldP spid="22"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p:cNvSpPr/>
          <p:nvPr/>
        </p:nvSpPr>
        <p:spPr>
          <a:xfrm>
            <a:off x="45244" y="6420889"/>
            <a:ext cx="23362444" cy="1169551"/>
          </a:xfrm>
          <a:prstGeom prst="rect">
            <a:avLst/>
          </a:prstGeom>
        </p:spPr>
        <p:txBody>
          <a:bodyPr wrap="square">
            <a:spAutoFit/>
          </a:bodyPr>
          <a:lstStyle/>
          <a:p>
            <a:pPr algn="ctr">
              <a:spcAft>
                <a:spcPts val="2033"/>
              </a:spcAft>
            </a:pPr>
            <a:r>
              <a:rPr lang="en-US" sz="7000" dirty="0" smtClean="0">
                <a:latin typeface="Arial Black" panose="020B0A04020102020204" pitchFamily="34" charset="0"/>
                <a:cs typeface="Arial" panose="020B0604020202020204" pitchFamily="34" charset="0"/>
              </a:rPr>
              <a:t>A Brief Introduction</a:t>
            </a:r>
            <a:endParaRPr lang="en-US" sz="7000" dirty="0">
              <a:latin typeface="Arial Black" panose="020B0A04020102020204" pitchFamily="34" charset="0"/>
              <a:cs typeface="Arial" panose="020B0604020202020204" pitchFamily="34" charset="0"/>
            </a:endParaRPr>
          </a:p>
        </p:txBody>
      </p:sp>
      <p:grpSp>
        <p:nvGrpSpPr>
          <p:cNvPr id="3" name="Group 2"/>
          <p:cNvGrpSpPr/>
          <p:nvPr/>
        </p:nvGrpSpPr>
        <p:grpSpPr>
          <a:xfrm>
            <a:off x="108250" y="11752302"/>
            <a:ext cx="1236483" cy="1321727"/>
            <a:chOff x="108250" y="11752302"/>
            <a:chExt cx="1236483" cy="1321727"/>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41" name="Rectangle 40"/>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46" name="Rectangle 45"/>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4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
        <p:nvSpPr>
          <p:cNvPr id="44" name="Rectangle 2"/>
          <p:cNvSpPr txBox="1">
            <a:spLocks noChangeArrowheads="1"/>
          </p:cNvSpPr>
          <p:nvPr/>
        </p:nvSpPr>
        <p:spPr>
          <a:xfrm>
            <a:off x="-123498" y="3954462"/>
            <a:ext cx="23407689" cy="1418288"/>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20000"/>
              </a:lnSpc>
              <a:defRPr/>
            </a:pPr>
            <a:r>
              <a:rPr lang="en-US" sz="8000" dirty="0" smtClean="0">
                <a:latin typeface="Arial Black" panose="020B0A04020102020204" pitchFamily="34" charset="0"/>
                <a:cs typeface="Times New Roman" pitchFamily="18" charset="0"/>
              </a:rPr>
              <a:t>Harvard </a:t>
            </a:r>
            <a:r>
              <a:rPr lang="en-US" sz="8000" dirty="0">
                <a:latin typeface="Arial Black" panose="020B0A04020102020204" pitchFamily="34" charset="0"/>
                <a:cs typeface="Times New Roman" pitchFamily="18" charset="0"/>
              </a:rPr>
              <a:t>University Global System™</a:t>
            </a:r>
            <a:endParaRPr lang="en-US" sz="8000" dirty="0">
              <a:latin typeface="Arial Black" panose="020B0A04020102020204" pitchFamily="34" charset="0"/>
            </a:endParaRPr>
          </a:p>
        </p:txBody>
      </p:sp>
    </p:spTree>
    <p:custDataLst>
      <p:tags r:id="rId1"/>
    </p:custDataLst>
    <p:extLst>
      <p:ext uri="{BB962C8B-B14F-4D97-AF65-F5344CB8AC3E}">
        <p14:creationId xmlns:p14="http://schemas.microsoft.com/office/powerpoint/2010/main" val="1081821456"/>
      </p:ext>
    </p:extLst>
  </p:cSld>
  <p:clrMapOvr>
    <a:masterClrMapping/>
  </p:clrMapOvr>
  <p:transition spd="slow" advTm="64763">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1500"/>
                                  </p:stCondLst>
                                  <p:childTnLst>
                                    <p:set>
                                      <p:cBhvr>
                                        <p:cTn id="6" dur="1" fill="hold">
                                          <p:stCondLst>
                                            <p:cond delay="0"/>
                                          </p:stCondLst>
                                        </p:cTn>
                                        <p:tgtEl>
                                          <p:spTgt spid="57"/>
                                        </p:tgtEl>
                                        <p:attrNameLst>
                                          <p:attrName>style.visibility</p:attrName>
                                        </p:attrNameLst>
                                      </p:cBhvr>
                                      <p:to>
                                        <p:strVal val="visible"/>
                                      </p:to>
                                    </p:set>
                                    <p:anim calcmode="lin" valueType="num">
                                      <p:cBhvr>
                                        <p:cTn id="7" dur="2000" fill="hold"/>
                                        <p:tgtEl>
                                          <p:spTgt spid="57"/>
                                        </p:tgtEl>
                                        <p:attrNameLst>
                                          <p:attrName>ppt_w</p:attrName>
                                        </p:attrNameLst>
                                      </p:cBhvr>
                                      <p:tavLst>
                                        <p:tav tm="0">
                                          <p:val>
                                            <p:strVal val="#ppt_w*0.70"/>
                                          </p:val>
                                        </p:tav>
                                        <p:tav tm="100000">
                                          <p:val>
                                            <p:strVal val="#ppt_w"/>
                                          </p:val>
                                        </p:tav>
                                      </p:tavLst>
                                    </p:anim>
                                    <p:anim calcmode="lin" valueType="num">
                                      <p:cBhvr>
                                        <p:cTn id="8" dur="2000" fill="hold"/>
                                        <p:tgtEl>
                                          <p:spTgt spid="57"/>
                                        </p:tgtEl>
                                        <p:attrNameLst>
                                          <p:attrName>ppt_h</p:attrName>
                                        </p:attrNameLst>
                                      </p:cBhvr>
                                      <p:tavLst>
                                        <p:tav tm="0">
                                          <p:val>
                                            <p:strVal val="#ppt_h"/>
                                          </p:val>
                                        </p:tav>
                                        <p:tav tm="100000">
                                          <p:val>
                                            <p:strVal val="#ppt_h"/>
                                          </p:val>
                                        </p:tav>
                                      </p:tavLst>
                                    </p:anim>
                                    <p:animEffect transition="in" filter="fade">
                                      <p:cBhvr>
                                        <p:cTn id="9" dur="20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15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2000" fill="hold"/>
                                        <p:tgtEl>
                                          <p:spTgt spid="3"/>
                                        </p:tgtEl>
                                        <p:attrNameLst>
                                          <p:attrName>ppt_x</p:attrName>
                                        </p:attrNameLst>
                                      </p:cBhvr>
                                      <p:tavLst>
                                        <p:tav tm="0">
                                          <p:val>
                                            <p:strVal val="0-#ppt_w/2"/>
                                          </p:val>
                                        </p:tav>
                                        <p:tav tm="100000">
                                          <p:val>
                                            <p:strVal val="#ppt_x"/>
                                          </p:val>
                                        </p:tav>
                                      </p:tavLst>
                                    </p:anim>
                                    <p:anim calcmode="lin" valueType="num">
                                      <p:cBhvr additive="base">
                                        <p:cTn id="15"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1000"/>
                                  </p:stCondLst>
                                  <p:childTnLst>
                                    <p:set>
                                      <p:cBhvr>
                                        <p:cTn id="19"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2674144" y="10437446"/>
            <a:ext cx="18592800" cy="107123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p:cNvSpPr>
            <a:spLocks noChangeArrowheads="1"/>
          </p:cNvSpPr>
          <p:nvPr/>
        </p:nvSpPr>
        <p:spPr bwMode="auto">
          <a:xfrm>
            <a:off x="6656" y="1268831"/>
            <a:ext cx="23401032" cy="894931"/>
          </a:xfrm>
          <a:prstGeom prst="rect">
            <a:avLst/>
          </a:prstGeom>
          <a:noFill/>
          <a:ln w="0">
            <a:noFill/>
            <a:miter lim="800000"/>
            <a:headEnd/>
            <a:tailEnd/>
          </a:ln>
          <a:effectLst/>
        </p:spPr>
        <p:txBody>
          <a:bodyPr wrap="square" lIns="154765" tIns="77378" rIns="154765" bIns="77378">
            <a:spAutoFit/>
          </a:bodyPr>
          <a:lstStyle/>
          <a:p>
            <a:pPr algn="ctr">
              <a:defRPr/>
            </a:pPr>
            <a:r>
              <a:rPr lang="en-US" sz="4800" dirty="0" smtClean="0">
                <a:latin typeface="Arial Black" panose="020B0A04020102020204" pitchFamily="34" charset="0"/>
                <a:cs typeface="Arial" panose="020B0604020202020204" pitchFamily="34" charset="0"/>
              </a:rPr>
              <a:t>Why These Users Opted for HUGS Tools?</a:t>
            </a:r>
            <a:endParaRPr lang="fr-CA" sz="4800" b="0" dirty="0">
              <a:latin typeface="Arial Black" panose="020B0A04020102020204" pitchFamily="34" charset="0"/>
              <a:cs typeface="Arial" panose="020B0604020202020204" pitchFamily="34" charset="0"/>
            </a:endParaRPr>
          </a:p>
        </p:txBody>
      </p:sp>
      <p:sp>
        <p:nvSpPr>
          <p:cNvPr id="15" name="Rectangle 3"/>
          <p:cNvSpPr>
            <a:spLocks noChangeArrowheads="1"/>
          </p:cNvSpPr>
          <p:nvPr/>
        </p:nvSpPr>
        <p:spPr bwMode="auto">
          <a:xfrm>
            <a:off x="0" y="445987"/>
            <a:ext cx="23407687" cy="894931"/>
          </a:xfrm>
          <a:prstGeom prst="rect">
            <a:avLst/>
          </a:prstGeom>
          <a:noFill/>
          <a:ln w="0">
            <a:noFill/>
            <a:miter lim="800000"/>
            <a:headEnd/>
            <a:tailEnd/>
          </a:ln>
          <a:effectLst/>
        </p:spPr>
        <p:txBody>
          <a:bodyPr wrap="square" lIns="154765" tIns="77378" rIns="154765" bIns="77378">
            <a:spAutoFit/>
          </a:bodyPr>
          <a:lstStyle/>
          <a:p>
            <a:pPr algn="ctr">
              <a:defRPr/>
            </a:pPr>
            <a:r>
              <a:rPr lang="en-US" sz="4800" dirty="0">
                <a:latin typeface="Arial Black" panose="020B0A04020102020204" pitchFamily="34" charset="0"/>
                <a:cs typeface="Arial" panose="020B0604020202020204" pitchFamily="34" charset="0"/>
              </a:rPr>
              <a:t>User Testimonies’ Summary</a:t>
            </a:r>
          </a:p>
        </p:txBody>
      </p:sp>
      <p:sp>
        <p:nvSpPr>
          <p:cNvPr id="4" name="Rectangle 3"/>
          <p:cNvSpPr/>
          <p:nvPr/>
        </p:nvSpPr>
        <p:spPr>
          <a:xfrm>
            <a:off x="248422" y="2379087"/>
            <a:ext cx="23159266" cy="584775"/>
          </a:xfrm>
          <a:prstGeom prst="rect">
            <a:avLst/>
          </a:prstGeom>
        </p:spPr>
        <p:txBody>
          <a:bodyPr wrap="square">
            <a:spAutoFit/>
          </a:bodyPr>
          <a:lstStyle/>
          <a:p>
            <a:pPr marL="99487" algn="just">
              <a:spcAft>
                <a:spcPts val="2033"/>
              </a:spcAft>
            </a:pPr>
            <a:r>
              <a:rPr lang="en-US" sz="3200" dirty="0" smtClean="0">
                <a:cs typeface="Arial" panose="020B0604020202020204" pitchFamily="34" charset="0"/>
              </a:rPr>
              <a:t>The users featured </a:t>
            </a:r>
            <a:r>
              <a:rPr lang="en-US" sz="3200" dirty="0">
                <a:cs typeface="Arial" panose="020B0604020202020204" pitchFamily="34" charset="0"/>
              </a:rPr>
              <a:t>here </a:t>
            </a:r>
            <a:r>
              <a:rPr lang="en-US" sz="3200" dirty="0" smtClean="0">
                <a:cs typeface="Arial" panose="020B0604020202020204" pitchFamily="34" charset="0"/>
              </a:rPr>
              <a:t>are diverse </a:t>
            </a:r>
            <a:r>
              <a:rPr lang="en-US" sz="3200" dirty="0">
                <a:cs typeface="Arial" panose="020B0604020202020204" pitchFamily="34" charset="0"/>
              </a:rPr>
              <a:t>and </a:t>
            </a:r>
            <a:r>
              <a:rPr lang="en-US" sz="3200" dirty="0" smtClean="0">
                <a:cs typeface="Arial" panose="020B0604020202020204" pitchFamily="34" charset="0"/>
              </a:rPr>
              <a:t>so are the benefits they derived from Harvard</a:t>
            </a:r>
            <a:r>
              <a:rPr lang="en-US" sz="3200" b="0" baseline="30000" dirty="0" smtClean="0">
                <a:solidFill>
                  <a:prstClr val="white"/>
                </a:solidFill>
                <a:ea typeface="Calibri" panose="020F0502020204030204" pitchFamily="34" charset="0"/>
                <a:cs typeface="Arial" panose="020B0604020202020204" pitchFamily="34" charset="0"/>
              </a:rPr>
              <a:t>®</a:t>
            </a:r>
            <a:r>
              <a:rPr lang="en-US" sz="3200" dirty="0" smtClean="0">
                <a:cs typeface="Arial" panose="020B0604020202020204" pitchFamily="34" charset="0"/>
              </a:rPr>
              <a:t> tools as illustrated below. </a:t>
            </a:r>
            <a:endParaRPr lang="en-US" sz="3200" dirty="0">
              <a:cs typeface="Arial" panose="020B0604020202020204" pitchFamily="34" charset="0"/>
            </a:endParaRPr>
          </a:p>
        </p:txBody>
      </p:sp>
      <p:sp>
        <p:nvSpPr>
          <p:cNvPr id="14" name="Rectangle 13"/>
          <p:cNvSpPr/>
          <p:nvPr/>
        </p:nvSpPr>
        <p:spPr>
          <a:xfrm>
            <a:off x="215231" y="3179187"/>
            <a:ext cx="22719057" cy="584775"/>
          </a:xfrm>
          <a:prstGeom prst="rect">
            <a:avLst/>
          </a:prstGeom>
        </p:spPr>
        <p:txBody>
          <a:bodyPr wrap="square">
            <a:spAutoFit/>
          </a:bodyPr>
          <a:lstStyle/>
          <a:p>
            <a:pPr marL="575401" indent="-575401" algn="just">
              <a:spcAft>
                <a:spcPts val="1016"/>
              </a:spcAft>
            </a:pPr>
            <a:r>
              <a:rPr lang="en-US" sz="3000" b="0" dirty="0">
                <a:solidFill>
                  <a:srgbClr val="FF0000"/>
                </a:solidFill>
                <a:latin typeface="Arial Black" panose="020B0A04020102020204" pitchFamily="34" charset="0"/>
              </a:rPr>
              <a:t>1.</a:t>
            </a:r>
            <a:r>
              <a:rPr lang="en-US" sz="3000" b="0" dirty="0" smtClean="0">
                <a:solidFill>
                  <a:srgbClr val="FF0000"/>
                </a:solidFill>
                <a:latin typeface="Arial Black" panose="020B0A04020102020204" pitchFamily="34" charset="0"/>
              </a:rPr>
              <a:t> </a:t>
            </a:r>
            <a:r>
              <a:rPr lang="en-US" sz="3200" dirty="0"/>
              <a:t>Adopt </a:t>
            </a:r>
            <a:r>
              <a:rPr lang="en-US" sz="3200" dirty="0" smtClean="0"/>
              <a:t>Harvard</a:t>
            </a:r>
            <a:r>
              <a:rPr lang="en-US" sz="3200" baseline="30000" dirty="0" smtClean="0"/>
              <a:t>®</a:t>
            </a:r>
            <a:r>
              <a:rPr lang="en-US" sz="3200" dirty="0" smtClean="0"/>
              <a:t> tools in </a:t>
            </a:r>
            <a:r>
              <a:rPr lang="en-US" sz="3200" dirty="0"/>
              <a:t>business, social enterprises and government endeavors to excel in </a:t>
            </a:r>
            <a:r>
              <a:rPr lang="en-US" sz="3200" dirty="0" smtClean="0"/>
              <a:t>decision-making.</a:t>
            </a:r>
            <a:endParaRPr lang="en-US" sz="2800" b="0" dirty="0"/>
          </a:p>
        </p:txBody>
      </p:sp>
      <p:sp>
        <p:nvSpPr>
          <p:cNvPr id="11" name="Rectangle 10"/>
          <p:cNvSpPr/>
          <p:nvPr/>
        </p:nvSpPr>
        <p:spPr>
          <a:xfrm>
            <a:off x="0" y="5963969"/>
            <a:ext cx="22645389" cy="1800493"/>
          </a:xfrm>
          <a:prstGeom prst="rect">
            <a:avLst/>
          </a:prstGeom>
        </p:spPr>
        <p:txBody>
          <a:bodyPr wrap="square">
            <a:spAutoFit/>
          </a:bodyPr>
          <a:lstStyle/>
          <a:p>
            <a:pPr marL="1195388" indent="-548640" algn="just">
              <a:spcAft>
                <a:spcPts val="900"/>
              </a:spcAft>
            </a:pPr>
            <a:r>
              <a:rPr lang="en-US" sz="4500" b="0" dirty="0" smtClean="0">
                <a:solidFill>
                  <a:srgbClr val="FF0000"/>
                </a:solidFill>
                <a:latin typeface="Arial Black" panose="020B0A04020102020204" pitchFamily="34" charset="0"/>
                <a:sym typeface="Symbol" panose="05050102010706020507" pitchFamily="18" charset="2"/>
              </a:rPr>
              <a:t></a:t>
            </a:r>
            <a:r>
              <a:rPr lang="en-US" sz="5300" b="0" dirty="0" smtClean="0">
                <a:solidFill>
                  <a:srgbClr val="FF0000"/>
                </a:solidFill>
                <a:latin typeface="Arial Black" panose="020B0A04020102020204" pitchFamily="34" charset="0"/>
                <a:sym typeface="Symbol" panose="05050102010706020507" pitchFamily="18" charset="2"/>
              </a:rPr>
              <a:t> </a:t>
            </a:r>
            <a:r>
              <a:rPr lang="en-US" sz="2800" b="0" dirty="0" smtClean="0"/>
              <a:t>Chart </a:t>
            </a:r>
            <a:r>
              <a:rPr lang="en-US" sz="2800" b="0" dirty="0"/>
              <a:t>the future </a:t>
            </a:r>
            <a:r>
              <a:rPr lang="en-US" sz="2800" b="0" dirty="0" smtClean="0"/>
              <a:t>by facilitating </a:t>
            </a:r>
            <a:r>
              <a:rPr lang="en-US" sz="2800" b="0" dirty="0"/>
              <a:t>vision, mission and goal-setting, sustainability </a:t>
            </a:r>
            <a:r>
              <a:rPr lang="en-US" sz="2800" b="0" dirty="0" smtClean="0"/>
              <a:t>(decarburization </a:t>
            </a:r>
            <a:r>
              <a:rPr lang="en-US" sz="2800" b="0" dirty="0"/>
              <a:t>and </a:t>
            </a:r>
            <a:r>
              <a:rPr lang="en-US" sz="2800" b="0" dirty="0" smtClean="0"/>
              <a:t>biodiversity), policy and strategy formulation, principled negotiation; and daring to experiment/risk and fail without the stigma of failure. Execute </a:t>
            </a:r>
            <a:r>
              <a:rPr lang="en-US" sz="2800" b="0" dirty="0"/>
              <a:t>with the details that count. </a:t>
            </a:r>
            <a:r>
              <a:rPr lang="en-US" sz="2800" b="0" dirty="0" smtClean="0"/>
              <a:t>Chart responsibility. Prevent role conflicts. Tackle inequities</a:t>
            </a:r>
            <a:r>
              <a:rPr lang="en-US" sz="2800" b="0" dirty="0"/>
              <a:t>.</a:t>
            </a:r>
            <a:r>
              <a:rPr lang="en-US" sz="2800" b="0" dirty="0" smtClean="0"/>
              <a:t> </a:t>
            </a:r>
            <a:r>
              <a:rPr lang="en-US" sz="2800" b="0" dirty="0"/>
              <a:t>Manage project portfolios. </a:t>
            </a:r>
            <a:r>
              <a:rPr lang="en-US" sz="2800" b="0" dirty="0" smtClean="0"/>
              <a:t>Prepare Succession.</a:t>
            </a:r>
            <a:endParaRPr lang="en-US" sz="2800" b="0" dirty="0"/>
          </a:p>
        </p:txBody>
      </p:sp>
      <p:sp>
        <p:nvSpPr>
          <p:cNvPr id="16" name="Rectangle 15"/>
          <p:cNvSpPr/>
          <p:nvPr/>
        </p:nvSpPr>
        <p:spPr>
          <a:xfrm>
            <a:off x="1" y="9618087"/>
            <a:ext cx="23407688" cy="584775"/>
          </a:xfrm>
          <a:prstGeom prst="rect">
            <a:avLst/>
          </a:prstGeom>
        </p:spPr>
        <p:txBody>
          <a:bodyPr wrap="square">
            <a:spAutoFit/>
          </a:bodyPr>
          <a:lstStyle/>
          <a:p>
            <a:pPr marL="773113" indent="-590550" algn="just">
              <a:spcAft>
                <a:spcPts val="1016"/>
              </a:spcAft>
            </a:pPr>
            <a:r>
              <a:rPr lang="en-US" sz="3200" dirty="0">
                <a:solidFill>
                  <a:srgbClr val="FF0000"/>
                </a:solidFill>
                <a:latin typeface="Arial Black" panose="020B0A04020102020204" pitchFamily="34" charset="0"/>
              </a:rPr>
              <a:t>2. </a:t>
            </a:r>
            <a:r>
              <a:rPr lang="en-US" sz="3200" spc="-60" dirty="0"/>
              <a:t>Improve </a:t>
            </a:r>
            <a:r>
              <a:rPr lang="en-US" sz="3200" spc="-60" dirty="0" smtClean="0"/>
              <a:t>team synergy and effectiveness. Plan and manage personal life and time</a:t>
            </a:r>
            <a:r>
              <a:rPr lang="en-US" sz="3200" spc="-60" dirty="0"/>
              <a:t>. Overcome self-inflicted roadblocks. </a:t>
            </a:r>
            <a:endParaRPr lang="en-US" sz="3200" b="0" spc="-60" dirty="0"/>
          </a:p>
        </p:txBody>
      </p:sp>
      <p:sp>
        <p:nvSpPr>
          <p:cNvPr id="17" name="Rectangle 16"/>
          <p:cNvSpPr/>
          <p:nvPr/>
        </p:nvSpPr>
        <p:spPr>
          <a:xfrm>
            <a:off x="295100" y="8732232"/>
            <a:ext cx="21363657" cy="784830"/>
          </a:xfrm>
          <a:prstGeom prst="rect">
            <a:avLst/>
          </a:prstGeom>
        </p:spPr>
        <p:txBody>
          <a:bodyPr wrap="square">
            <a:spAutoFit/>
          </a:bodyPr>
          <a:lstStyle/>
          <a:p>
            <a:pPr marL="1166813" indent="-814388" algn="just">
              <a:spcAft>
                <a:spcPts val="0"/>
              </a:spcAft>
            </a:pPr>
            <a:r>
              <a:rPr lang="en-US" sz="4500" b="0" dirty="0">
                <a:solidFill>
                  <a:srgbClr val="FF0000"/>
                </a:solidFill>
                <a:latin typeface="Arial Black" panose="020B0A04020102020204" pitchFamily="34" charset="0"/>
                <a:sym typeface="Symbol" panose="05050102010706020507" pitchFamily="18" charset="2"/>
              </a:rPr>
              <a:t></a:t>
            </a:r>
            <a:r>
              <a:rPr lang="en-US" sz="2800" b="0" dirty="0">
                <a:solidFill>
                  <a:srgbClr val="FF0000"/>
                </a:solidFill>
                <a:latin typeface="Arial Black" panose="020B0A04020102020204" pitchFamily="34" charset="0"/>
                <a:sym typeface="Symbol" panose="05050102010706020507" pitchFamily="18" charset="2"/>
              </a:rPr>
              <a:t> </a:t>
            </a:r>
            <a:r>
              <a:rPr lang="en-US" sz="1200" b="0" dirty="0" smtClean="0">
                <a:solidFill>
                  <a:srgbClr val="FF0000"/>
                </a:solidFill>
                <a:latin typeface="Arial Black" panose="020B0A04020102020204" pitchFamily="34" charset="0"/>
                <a:sym typeface="Symbol" panose="05050102010706020507" pitchFamily="18" charset="2"/>
              </a:rPr>
              <a:t>  </a:t>
            </a:r>
            <a:r>
              <a:rPr lang="en-US" sz="2800" b="0" dirty="0" smtClean="0"/>
              <a:t>Turn </a:t>
            </a:r>
            <a:r>
              <a:rPr lang="en-US" sz="2800" b="0" dirty="0"/>
              <a:t>risks into opportunities, where feasible. Mitigate risk. Build contingencies for residual risk</a:t>
            </a:r>
            <a:r>
              <a:rPr lang="en-US" sz="2800" b="0" dirty="0" smtClean="0"/>
              <a:t>.</a:t>
            </a:r>
          </a:p>
        </p:txBody>
      </p:sp>
      <p:sp>
        <p:nvSpPr>
          <p:cNvPr id="22" name="Rectangle 21"/>
          <p:cNvSpPr/>
          <p:nvPr/>
        </p:nvSpPr>
        <p:spPr>
          <a:xfrm>
            <a:off x="73803" y="10431462"/>
            <a:ext cx="23333885" cy="1077218"/>
          </a:xfrm>
          <a:prstGeom prst="rect">
            <a:avLst/>
          </a:prstGeom>
        </p:spPr>
        <p:txBody>
          <a:bodyPr wrap="square">
            <a:spAutoFit/>
          </a:bodyPr>
          <a:lstStyle/>
          <a:p>
            <a:pPr marL="774373" indent="-774373" algn="ctr">
              <a:spcAft>
                <a:spcPts val="1016"/>
              </a:spcAft>
            </a:pPr>
            <a:r>
              <a:rPr lang="en-US" sz="3200" dirty="0" smtClean="0">
                <a:solidFill>
                  <a:schemeClr val="bg1"/>
                </a:solidFill>
                <a:cs typeface="Arial" panose="020B0604020202020204" pitchFamily="34" charset="0"/>
              </a:rPr>
              <a:t>With Harvard</a:t>
            </a:r>
            <a:r>
              <a:rPr lang="en-US" sz="3200" baseline="30000" dirty="0">
                <a:solidFill>
                  <a:schemeClr val="bg1"/>
                </a:solidFill>
                <a:ea typeface="Calibri" panose="020F0502020204030204" pitchFamily="34" charset="0"/>
                <a:cs typeface="Arial" panose="020B0604020202020204" pitchFamily="34" charset="0"/>
              </a:rPr>
              <a:t>®</a:t>
            </a:r>
            <a:r>
              <a:rPr lang="en-US" sz="3200" dirty="0" smtClean="0">
                <a:solidFill>
                  <a:schemeClr val="bg1"/>
                </a:solidFill>
                <a:cs typeface="Arial" panose="020B0604020202020204" pitchFamily="34" charset="0"/>
              </a:rPr>
              <a:t> tools, you can gain insights into the toughest issues;</a:t>
            </a:r>
            <a:br>
              <a:rPr lang="en-US" sz="3200" dirty="0" smtClean="0">
                <a:solidFill>
                  <a:schemeClr val="bg1"/>
                </a:solidFill>
                <a:cs typeface="Arial" panose="020B0604020202020204" pitchFamily="34" charset="0"/>
              </a:rPr>
            </a:br>
            <a:r>
              <a:rPr lang="en-US" sz="3200" dirty="0" smtClean="0">
                <a:solidFill>
                  <a:schemeClr val="bg1"/>
                </a:solidFill>
                <a:cs typeface="Arial" panose="020B0604020202020204" pitchFamily="34" charset="0"/>
              </a:rPr>
              <a:t>probe the unseen and the overlooked; and apply collaborative innovation to move forward.</a:t>
            </a:r>
            <a:r>
              <a:rPr lang="en-US" sz="3200" dirty="0" smtClean="0"/>
              <a:t>. </a:t>
            </a:r>
            <a:endParaRPr lang="en-US" sz="3200" b="0" dirty="0"/>
          </a:p>
        </p:txBody>
      </p:sp>
      <p:sp>
        <p:nvSpPr>
          <p:cNvPr id="26" name="Rectangle 25"/>
          <p:cNvSpPr/>
          <p:nvPr/>
        </p:nvSpPr>
        <p:spPr>
          <a:xfrm>
            <a:off x="-24300" y="3687762"/>
            <a:ext cx="22645389" cy="1646605"/>
          </a:xfrm>
          <a:prstGeom prst="rect">
            <a:avLst/>
          </a:prstGeom>
        </p:spPr>
        <p:txBody>
          <a:bodyPr wrap="square">
            <a:spAutoFit/>
          </a:bodyPr>
          <a:lstStyle/>
          <a:p>
            <a:pPr marL="1195388" indent="-614363" algn="just">
              <a:spcAft>
                <a:spcPts val="0"/>
              </a:spcAft>
            </a:pPr>
            <a:r>
              <a:rPr lang="en-US" sz="1000" b="0" dirty="0" smtClean="0">
                <a:solidFill>
                  <a:srgbClr val="FF0000"/>
                </a:solidFill>
                <a:latin typeface="Arial Black" panose="020B0A04020102020204" pitchFamily="34" charset="0"/>
                <a:sym typeface="Symbol" panose="05050102010706020507" pitchFamily="18" charset="2"/>
              </a:rPr>
              <a:t>  </a:t>
            </a:r>
            <a:r>
              <a:rPr lang="en-US" sz="4500" b="0" dirty="0" smtClean="0">
                <a:solidFill>
                  <a:srgbClr val="FF0000"/>
                </a:solidFill>
                <a:latin typeface="Arial Black" panose="020B0A04020102020204" pitchFamily="34" charset="0"/>
                <a:sym typeface="Symbol" panose="05050102010706020507" pitchFamily="18" charset="2"/>
              </a:rPr>
              <a:t></a:t>
            </a:r>
            <a:r>
              <a:rPr lang="en-US" sz="4000" b="0" dirty="0" smtClean="0">
                <a:solidFill>
                  <a:srgbClr val="FF0000"/>
                </a:solidFill>
                <a:latin typeface="Arial Black" panose="020B0A04020102020204" pitchFamily="34" charset="0"/>
                <a:sym typeface="Symbol" panose="05050102010706020507" pitchFamily="18" charset="2"/>
              </a:rPr>
              <a:t> </a:t>
            </a:r>
            <a:r>
              <a:rPr lang="en-US" sz="2800" b="0" spc="-100" dirty="0" smtClean="0"/>
              <a:t>Innovate by applying Harvard</a:t>
            </a:r>
            <a:r>
              <a:rPr lang="en-US" sz="2800" b="0" spc="-100" baseline="30000" dirty="0" smtClean="0"/>
              <a:t>®</a:t>
            </a:r>
            <a:r>
              <a:rPr lang="en-US" sz="2800" b="0" spc="-100" dirty="0" smtClean="0"/>
              <a:t> framework and instruments in unconstrained imagination, structured creativity, digital options incl. low and no-code, discovery, sustainability, interoperability, prototyping, testing, scaling and strategic deliveries of worthy products, services, platforms, processes and systems.</a:t>
            </a:r>
            <a:r>
              <a:rPr lang="en-US" sz="2800" b="0" spc="-50" dirty="0" smtClean="0"/>
              <a:t> Stimulate novel choices with less guesswork, in </a:t>
            </a:r>
            <a:r>
              <a:rPr lang="en-US" sz="2800" b="0" spc="-50" dirty="0"/>
              <a:t>radical multi-billion dollar </a:t>
            </a:r>
            <a:r>
              <a:rPr lang="en-US" sz="2800" b="0" spc="-50" dirty="0" smtClean="0"/>
              <a:t>transformations, as well as in </a:t>
            </a:r>
            <a:r>
              <a:rPr lang="en-US" sz="2800" b="0" spc="-50" dirty="0"/>
              <a:t>small </a:t>
            </a:r>
            <a:r>
              <a:rPr lang="en-US" sz="2800" b="0" spc="-50" dirty="0" smtClean="0"/>
              <a:t>projects and startups</a:t>
            </a:r>
            <a:r>
              <a:rPr lang="en-US" sz="2800" b="0" spc="-100" dirty="0" smtClean="0"/>
              <a:t>.</a:t>
            </a:r>
            <a:endParaRPr lang="en-US" sz="2800" b="0" spc="-100" dirty="0"/>
          </a:p>
        </p:txBody>
      </p:sp>
      <p:sp>
        <p:nvSpPr>
          <p:cNvPr id="27" name="Rectangle 26"/>
          <p:cNvSpPr/>
          <p:nvPr/>
        </p:nvSpPr>
        <p:spPr>
          <a:xfrm>
            <a:off x="-1" y="7607478"/>
            <a:ext cx="22645389" cy="1261884"/>
          </a:xfrm>
          <a:prstGeom prst="rect">
            <a:avLst/>
          </a:prstGeom>
        </p:spPr>
        <p:txBody>
          <a:bodyPr wrap="square">
            <a:spAutoFit/>
          </a:bodyPr>
          <a:lstStyle/>
          <a:p>
            <a:pPr marL="1195388" indent="-614363" algn="just">
              <a:spcAft>
                <a:spcPts val="0"/>
              </a:spcAft>
            </a:pPr>
            <a:r>
              <a:rPr lang="en-US" sz="1500" b="0" dirty="0" smtClean="0">
                <a:solidFill>
                  <a:srgbClr val="FF0000"/>
                </a:solidFill>
                <a:latin typeface="Arial Black" panose="020B0A04020102020204" pitchFamily="34" charset="0"/>
                <a:sym typeface="Symbol" panose="05050102010706020507" pitchFamily="18" charset="2"/>
              </a:rPr>
              <a:t> </a:t>
            </a:r>
            <a:r>
              <a:rPr lang="en-US" sz="4500" b="0" dirty="0" smtClean="0">
                <a:solidFill>
                  <a:srgbClr val="FF0000"/>
                </a:solidFill>
                <a:latin typeface="Arial Black" panose="020B0A04020102020204" pitchFamily="34" charset="0"/>
                <a:sym typeface="Symbol" panose="05050102010706020507" pitchFamily="18" charset="2"/>
              </a:rPr>
              <a:t></a:t>
            </a:r>
            <a:r>
              <a:rPr lang="en-US" sz="4800" b="0" dirty="0" smtClean="0">
                <a:solidFill>
                  <a:srgbClr val="FF0000"/>
                </a:solidFill>
                <a:latin typeface="Arial Black" panose="020B0A04020102020204" pitchFamily="34" charset="0"/>
                <a:sym typeface="Symbol" panose="05050102010706020507" pitchFamily="18" charset="2"/>
              </a:rPr>
              <a:t> </a:t>
            </a:r>
            <a:r>
              <a:rPr lang="en-US" sz="2800" b="0" dirty="0" smtClean="0"/>
              <a:t>Facilitate </a:t>
            </a:r>
            <a:r>
              <a:rPr lang="en-US" sz="2800" b="0" dirty="0"/>
              <a:t>funding, revenue generation and growth through </a:t>
            </a:r>
            <a:r>
              <a:rPr lang="en-US" sz="2800" b="0" dirty="0" smtClean="0"/>
              <a:t>collective intelligence, stakeholders</a:t>
            </a:r>
            <a:r>
              <a:rPr lang="en-US" sz="2800" b="0" dirty="0"/>
              <a:t>’ empowerment and engagement. Build and retain strategic allies and loyal clients. Gain a sustainable competitive </a:t>
            </a:r>
            <a:r>
              <a:rPr lang="en-US" sz="2800" b="0" dirty="0" smtClean="0"/>
              <a:t>advantage. </a:t>
            </a:r>
            <a:endParaRPr lang="en-US" sz="2800" b="0" dirty="0"/>
          </a:p>
        </p:txBody>
      </p:sp>
      <p:sp>
        <p:nvSpPr>
          <p:cNvPr id="28" name="Rectangle 27"/>
          <p:cNvSpPr/>
          <p:nvPr/>
        </p:nvSpPr>
        <p:spPr>
          <a:xfrm>
            <a:off x="70060" y="5173662"/>
            <a:ext cx="23337628" cy="1015663"/>
          </a:xfrm>
          <a:prstGeom prst="rect">
            <a:avLst/>
          </a:prstGeom>
        </p:spPr>
        <p:txBody>
          <a:bodyPr wrap="square">
            <a:spAutoFit/>
          </a:bodyPr>
          <a:lstStyle/>
          <a:p>
            <a:pPr marL="1195388" indent="-614363" algn="just">
              <a:spcAft>
                <a:spcPts val="900"/>
              </a:spcAft>
            </a:pPr>
            <a:r>
              <a:rPr lang="en-US" sz="4500" b="0" dirty="0" smtClean="0">
                <a:solidFill>
                  <a:srgbClr val="FF0000"/>
                </a:solidFill>
                <a:latin typeface="Arial Black" panose="020B0A04020102020204" pitchFamily="34" charset="0"/>
                <a:sym typeface="Symbol" panose="05050102010706020507" pitchFamily="18" charset="2"/>
              </a:rPr>
              <a:t></a:t>
            </a:r>
            <a:r>
              <a:rPr lang="en-US" sz="6000" b="0" dirty="0" smtClean="0">
                <a:solidFill>
                  <a:srgbClr val="FF0000"/>
                </a:solidFill>
                <a:latin typeface="Arial Black" panose="020B0A04020102020204" pitchFamily="34" charset="0"/>
                <a:sym typeface="Symbol" panose="05050102010706020507" pitchFamily="18" charset="2"/>
              </a:rPr>
              <a:t> </a:t>
            </a:r>
            <a:r>
              <a:rPr lang="en-US" sz="2800" b="0" dirty="0" smtClean="0"/>
              <a:t>Gain</a:t>
            </a:r>
            <a:r>
              <a:rPr lang="en-US" sz="2400" b="0" dirty="0" smtClean="0"/>
              <a:t> </a:t>
            </a:r>
            <a:r>
              <a:rPr lang="en-US" sz="2800" b="0" dirty="0" smtClean="0"/>
              <a:t>insights</a:t>
            </a:r>
            <a:r>
              <a:rPr lang="en-US" sz="2200" b="0" dirty="0" smtClean="0"/>
              <a:t> </a:t>
            </a:r>
            <a:r>
              <a:rPr lang="en-US" sz="2800" b="0" dirty="0"/>
              <a:t>into</a:t>
            </a:r>
            <a:r>
              <a:rPr lang="en-US" sz="2200" b="0" dirty="0"/>
              <a:t> </a:t>
            </a:r>
            <a:r>
              <a:rPr lang="en-US" sz="2800" b="0" dirty="0" smtClean="0"/>
              <a:t>opportunities</a:t>
            </a:r>
            <a:r>
              <a:rPr lang="en-US" sz="2200" b="0" dirty="0" smtClean="0"/>
              <a:t> </a:t>
            </a:r>
            <a:r>
              <a:rPr lang="en-US" sz="2800" b="0" dirty="0" smtClean="0"/>
              <a:t>and</a:t>
            </a:r>
            <a:r>
              <a:rPr lang="en-US" sz="2200" b="0" dirty="0" smtClean="0"/>
              <a:t> </a:t>
            </a:r>
            <a:r>
              <a:rPr lang="en-US" sz="2800" b="0" dirty="0" smtClean="0"/>
              <a:t>threats</a:t>
            </a:r>
            <a:r>
              <a:rPr lang="en-US" sz="2200" b="0" dirty="0" smtClean="0"/>
              <a:t> </a:t>
            </a:r>
            <a:r>
              <a:rPr lang="en-US" sz="2800" b="0" dirty="0" smtClean="0"/>
              <a:t>through</a:t>
            </a:r>
            <a:r>
              <a:rPr lang="en-US" sz="2200" b="0" dirty="0" smtClean="0"/>
              <a:t> </a:t>
            </a:r>
            <a:r>
              <a:rPr lang="en-US" sz="2800" b="0" dirty="0" smtClean="0"/>
              <a:t>stakeholders</a:t>
            </a:r>
            <a:r>
              <a:rPr lang="en-US" sz="2800" b="0" dirty="0"/>
              <a:t>’</a:t>
            </a:r>
            <a:r>
              <a:rPr lang="en-US" sz="2200" b="0" dirty="0"/>
              <a:t> </a:t>
            </a:r>
            <a:r>
              <a:rPr lang="en-US" sz="2800" b="0" dirty="0"/>
              <a:t>dynamics</a:t>
            </a:r>
            <a:r>
              <a:rPr lang="en-US" sz="2800" b="0" dirty="0" smtClean="0"/>
              <a:t>,</a:t>
            </a:r>
            <a:r>
              <a:rPr lang="en-US" sz="2200" b="0" dirty="0" smtClean="0"/>
              <a:t> </a:t>
            </a:r>
            <a:r>
              <a:rPr lang="en-US" sz="2800" b="0" dirty="0" smtClean="0"/>
              <a:t>unseen</a:t>
            </a:r>
            <a:r>
              <a:rPr lang="en-US" sz="2400" b="0" dirty="0" smtClean="0"/>
              <a:t> </a:t>
            </a:r>
            <a:r>
              <a:rPr lang="en-US" sz="2800" b="0" dirty="0" smtClean="0"/>
              <a:t>and overlooked</a:t>
            </a:r>
            <a:r>
              <a:rPr lang="en-US" sz="2200" b="0" dirty="0" smtClean="0"/>
              <a:t> </a:t>
            </a:r>
            <a:r>
              <a:rPr lang="en-US" sz="2800" b="0" dirty="0" smtClean="0"/>
              <a:t>incubating</a:t>
            </a:r>
            <a:r>
              <a:rPr lang="en-US" sz="2200" b="0" dirty="0" smtClean="0"/>
              <a:t> </a:t>
            </a:r>
            <a:r>
              <a:rPr lang="en-US" sz="2800" b="0" dirty="0" smtClean="0"/>
              <a:t>events</a:t>
            </a:r>
            <a:r>
              <a:rPr lang="en-US" sz="2200" b="0" dirty="0" smtClean="0"/>
              <a:t> </a:t>
            </a:r>
            <a:r>
              <a:rPr lang="en-US" sz="2800" b="0" dirty="0" smtClean="0"/>
              <a:t>and</a:t>
            </a:r>
            <a:r>
              <a:rPr lang="en-US" sz="2200" b="0" dirty="0" smtClean="0"/>
              <a:t> </a:t>
            </a:r>
            <a:r>
              <a:rPr lang="en-US" sz="2800" b="0" dirty="0" smtClean="0"/>
              <a:t>other</a:t>
            </a:r>
            <a:r>
              <a:rPr lang="en-US" sz="2200" b="0" dirty="0" smtClean="0"/>
              <a:t> </a:t>
            </a:r>
            <a:r>
              <a:rPr lang="en-US" sz="2800" b="0" dirty="0" smtClean="0"/>
              <a:t>intelligence. </a:t>
            </a:r>
            <a:endParaRPr lang="en-US" sz="2800" b="0" dirty="0"/>
          </a:p>
        </p:txBody>
      </p:sp>
      <p:grpSp>
        <p:nvGrpSpPr>
          <p:cNvPr id="5" name="Group 4"/>
          <p:cNvGrpSpPr/>
          <p:nvPr/>
        </p:nvGrpSpPr>
        <p:grpSpPr>
          <a:xfrm>
            <a:off x="108250" y="11752302"/>
            <a:ext cx="1236483" cy="1321727"/>
            <a:chOff x="108250" y="11752302"/>
            <a:chExt cx="1236483" cy="1321727"/>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8" name="Rectangle 17"/>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5" name="Rectangle 24"/>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9"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3653635787"/>
      </p:ext>
    </p:extLst>
  </p:cSld>
  <p:clrMapOvr>
    <a:masterClrMapping/>
  </p:clrMapOvr>
  <p:transition spd="slow" advTm="16818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5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500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p:cTn id="14" dur="1000" fill="hold"/>
                                        <p:tgtEl>
                                          <p:spTgt spid="1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550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p:cTn id="21" dur="1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4500"/>
                                  </p:stCondLst>
                                  <p:childTnLst>
                                    <p:set>
                                      <p:cBhvr>
                                        <p:cTn id="27" dur="1" fill="hold">
                                          <p:stCondLst>
                                            <p:cond delay="0"/>
                                          </p:stCondLst>
                                        </p:cTn>
                                        <p:tgtEl>
                                          <p:spTgt spid="26">
                                            <p:txEl>
                                              <p:pRg st="0" end="0"/>
                                            </p:txEl>
                                          </p:spTgt>
                                        </p:tgtEl>
                                        <p:attrNameLst>
                                          <p:attrName>style.visibility</p:attrName>
                                        </p:attrNameLst>
                                      </p:cBhvr>
                                      <p:to>
                                        <p:strVal val="visible"/>
                                      </p:to>
                                    </p:set>
                                    <p:anim calcmode="lin" valueType="num">
                                      <p:cBhvr>
                                        <p:cTn id="28" dur="1000" fill="hold"/>
                                        <p:tgtEl>
                                          <p:spTgt spid="26">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2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10500"/>
                                  </p:stCondLst>
                                  <p:childTnLst>
                                    <p:set>
                                      <p:cBhvr>
                                        <p:cTn id="34" dur="1" fill="hold">
                                          <p:stCondLst>
                                            <p:cond delay="0"/>
                                          </p:stCondLst>
                                        </p:cTn>
                                        <p:tgtEl>
                                          <p:spTgt spid="28">
                                            <p:txEl>
                                              <p:pRg st="0" end="0"/>
                                            </p:txEl>
                                          </p:spTgt>
                                        </p:tgtEl>
                                        <p:attrNameLst>
                                          <p:attrName>style.visibility</p:attrName>
                                        </p:attrNameLst>
                                      </p:cBhvr>
                                      <p:to>
                                        <p:strVal val="visible"/>
                                      </p:to>
                                    </p:set>
                                    <p:anim calcmode="lin" valueType="num">
                                      <p:cBhvr>
                                        <p:cTn id="35" dur="2000" fill="hold"/>
                                        <p:tgtEl>
                                          <p:spTgt spid="28">
                                            <p:txEl>
                                              <p:pRg st="0" end="0"/>
                                            </p:txEl>
                                          </p:spTgt>
                                        </p:tgtEl>
                                        <p:attrNameLst>
                                          <p:attrName>ppt_w</p:attrName>
                                        </p:attrNameLst>
                                      </p:cBhvr>
                                      <p:tavLst>
                                        <p:tav tm="0">
                                          <p:val>
                                            <p:strVal val="#ppt_w*0.70"/>
                                          </p:val>
                                        </p:tav>
                                        <p:tav tm="100000">
                                          <p:val>
                                            <p:strVal val="#ppt_w"/>
                                          </p:val>
                                        </p:tav>
                                      </p:tavLst>
                                    </p:anim>
                                    <p:anim calcmode="lin" valueType="num">
                                      <p:cBhvr>
                                        <p:cTn id="36" dur="2000" fill="hold"/>
                                        <p:tgtEl>
                                          <p:spTgt spid="28">
                                            <p:txEl>
                                              <p:pRg st="0" end="0"/>
                                            </p:txEl>
                                          </p:spTgt>
                                        </p:tgtEl>
                                        <p:attrNameLst>
                                          <p:attrName>ppt_h</p:attrName>
                                        </p:attrNameLst>
                                      </p:cBhvr>
                                      <p:tavLst>
                                        <p:tav tm="0">
                                          <p:val>
                                            <p:strVal val="#ppt_h"/>
                                          </p:val>
                                        </p:tav>
                                        <p:tav tm="100000">
                                          <p:val>
                                            <p:strVal val="#ppt_h"/>
                                          </p:val>
                                        </p:tav>
                                      </p:tavLst>
                                    </p:anim>
                                    <p:animEffect transition="in" filter="fade">
                                      <p:cBhvr>
                                        <p:cTn id="37" dur="2000"/>
                                        <p:tgtEl>
                                          <p:spTgt spid="2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4000"/>
                                  </p:stCondLst>
                                  <p:childTnLst>
                                    <p:set>
                                      <p:cBhvr>
                                        <p:cTn id="41" dur="1" fill="hold">
                                          <p:stCondLst>
                                            <p:cond delay="0"/>
                                          </p:stCondLst>
                                        </p:cTn>
                                        <p:tgtEl>
                                          <p:spTgt spid="11">
                                            <p:txEl>
                                              <p:pRg st="0" end="0"/>
                                            </p:txEl>
                                          </p:spTgt>
                                        </p:tgtEl>
                                        <p:attrNameLst>
                                          <p:attrName>style.visibility</p:attrName>
                                        </p:attrNameLst>
                                      </p:cBhvr>
                                      <p:to>
                                        <p:strVal val="visible"/>
                                      </p:to>
                                    </p:set>
                                    <p:anim calcmode="lin" valueType="num">
                                      <p:cBhvr>
                                        <p:cTn id="42" dur="2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43" dur="2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44" dur="2000"/>
                                        <p:tgtEl>
                                          <p:spTgt spid="1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9500"/>
                                  </p:stCondLst>
                                  <p:childTnLst>
                                    <p:set>
                                      <p:cBhvr>
                                        <p:cTn id="48" dur="1" fill="hold">
                                          <p:stCondLst>
                                            <p:cond delay="0"/>
                                          </p:stCondLst>
                                        </p:cTn>
                                        <p:tgtEl>
                                          <p:spTgt spid="27">
                                            <p:txEl>
                                              <p:pRg st="0" end="0"/>
                                            </p:txEl>
                                          </p:spTgt>
                                        </p:tgtEl>
                                        <p:attrNameLst>
                                          <p:attrName>style.visibility</p:attrName>
                                        </p:attrNameLst>
                                      </p:cBhvr>
                                      <p:to>
                                        <p:strVal val="visible"/>
                                      </p:to>
                                    </p:set>
                                    <p:anim calcmode="lin" valueType="num">
                                      <p:cBhvr>
                                        <p:cTn id="49" dur="2000" fill="hold"/>
                                        <p:tgtEl>
                                          <p:spTgt spid="27">
                                            <p:txEl>
                                              <p:pRg st="0" end="0"/>
                                            </p:txEl>
                                          </p:spTgt>
                                        </p:tgtEl>
                                        <p:attrNameLst>
                                          <p:attrName>ppt_w</p:attrName>
                                        </p:attrNameLst>
                                      </p:cBhvr>
                                      <p:tavLst>
                                        <p:tav tm="0">
                                          <p:val>
                                            <p:strVal val="#ppt_w*0.70"/>
                                          </p:val>
                                        </p:tav>
                                        <p:tav tm="100000">
                                          <p:val>
                                            <p:strVal val="#ppt_w"/>
                                          </p:val>
                                        </p:tav>
                                      </p:tavLst>
                                    </p:anim>
                                    <p:anim calcmode="lin" valueType="num">
                                      <p:cBhvr>
                                        <p:cTn id="50" dur="2000" fill="hold"/>
                                        <p:tgtEl>
                                          <p:spTgt spid="27">
                                            <p:txEl>
                                              <p:pRg st="0" end="0"/>
                                            </p:txEl>
                                          </p:spTgt>
                                        </p:tgtEl>
                                        <p:attrNameLst>
                                          <p:attrName>ppt_h</p:attrName>
                                        </p:attrNameLst>
                                      </p:cBhvr>
                                      <p:tavLst>
                                        <p:tav tm="0">
                                          <p:val>
                                            <p:strVal val="#ppt_h"/>
                                          </p:val>
                                        </p:tav>
                                        <p:tav tm="100000">
                                          <p:val>
                                            <p:strVal val="#ppt_h"/>
                                          </p:val>
                                        </p:tav>
                                      </p:tavLst>
                                    </p:anim>
                                    <p:animEffect transition="in" filter="fade">
                                      <p:cBhvr>
                                        <p:cTn id="51" dur="2000"/>
                                        <p:tgtEl>
                                          <p:spTgt spid="2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7500"/>
                                  </p:stCondLst>
                                  <p:childTnLst>
                                    <p:set>
                                      <p:cBhvr>
                                        <p:cTn id="55" dur="1" fill="hold">
                                          <p:stCondLst>
                                            <p:cond delay="0"/>
                                          </p:stCondLst>
                                        </p:cTn>
                                        <p:tgtEl>
                                          <p:spTgt spid="17">
                                            <p:txEl>
                                              <p:pRg st="0" end="0"/>
                                            </p:txEl>
                                          </p:spTgt>
                                        </p:tgtEl>
                                        <p:attrNameLst>
                                          <p:attrName>style.visibility</p:attrName>
                                        </p:attrNameLst>
                                      </p:cBhvr>
                                      <p:to>
                                        <p:strVal val="visible"/>
                                      </p:to>
                                    </p:set>
                                    <p:anim calcmode="lin" valueType="num">
                                      <p:cBhvr>
                                        <p:cTn id="56" dur="2000" fill="hold"/>
                                        <p:tgtEl>
                                          <p:spTgt spid="17">
                                            <p:txEl>
                                              <p:pRg st="0" end="0"/>
                                            </p:txEl>
                                          </p:spTgt>
                                        </p:tgtEl>
                                        <p:attrNameLst>
                                          <p:attrName>ppt_w</p:attrName>
                                        </p:attrNameLst>
                                      </p:cBhvr>
                                      <p:tavLst>
                                        <p:tav tm="0">
                                          <p:val>
                                            <p:strVal val="#ppt_w*0.70"/>
                                          </p:val>
                                        </p:tav>
                                        <p:tav tm="100000">
                                          <p:val>
                                            <p:strVal val="#ppt_w"/>
                                          </p:val>
                                        </p:tav>
                                      </p:tavLst>
                                    </p:anim>
                                    <p:anim calcmode="lin" valueType="num">
                                      <p:cBhvr>
                                        <p:cTn id="57" dur="2000" fill="hold"/>
                                        <p:tgtEl>
                                          <p:spTgt spid="17">
                                            <p:txEl>
                                              <p:pRg st="0" end="0"/>
                                            </p:txEl>
                                          </p:spTgt>
                                        </p:tgtEl>
                                        <p:attrNameLst>
                                          <p:attrName>ppt_h</p:attrName>
                                        </p:attrNameLst>
                                      </p:cBhvr>
                                      <p:tavLst>
                                        <p:tav tm="0">
                                          <p:val>
                                            <p:strVal val="#ppt_h"/>
                                          </p:val>
                                        </p:tav>
                                        <p:tav tm="100000">
                                          <p:val>
                                            <p:strVal val="#ppt_h"/>
                                          </p:val>
                                        </p:tav>
                                      </p:tavLst>
                                    </p:anim>
                                    <p:animEffect transition="in" filter="fade">
                                      <p:cBhvr>
                                        <p:cTn id="58" dur="20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4000"/>
                                  </p:stCondLst>
                                  <p:childTnLst>
                                    <p:set>
                                      <p:cBhvr>
                                        <p:cTn id="62" dur="1" fill="hold">
                                          <p:stCondLst>
                                            <p:cond delay="0"/>
                                          </p:stCondLst>
                                        </p:cTn>
                                        <p:tgtEl>
                                          <p:spTgt spid="3"/>
                                        </p:tgtEl>
                                        <p:attrNameLst>
                                          <p:attrName>style.visibility</p:attrName>
                                        </p:attrNameLst>
                                      </p:cBhvr>
                                      <p:to>
                                        <p:strVal val="visible"/>
                                      </p:to>
                                    </p:set>
                                    <p:anim calcmode="lin" valueType="num">
                                      <p:cBhvr>
                                        <p:cTn id="63" dur="1000" fill="hold"/>
                                        <p:tgtEl>
                                          <p:spTgt spid="3"/>
                                        </p:tgtEl>
                                        <p:attrNameLst>
                                          <p:attrName>ppt_w</p:attrName>
                                        </p:attrNameLst>
                                      </p:cBhvr>
                                      <p:tavLst>
                                        <p:tav tm="0">
                                          <p:val>
                                            <p:strVal val="#ppt_w*0.70"/>
                                          </p:val>
                                        </p:tav>
                                        <p:tav tm="100000">
                                          <p:val>
                                            <p:strVal val="#ppt_w"/>
                                          </p:val>
                                        </p:tav>
                                      </p:tavLst>
                                    </p:anim>
                                    <p:anim calcmode="lin" valueType="num">
                                      <p:cBhvr>
                                        <p:cTn id="64" dur="1000" fill="hold"/>
                                        <p:tgtEl>
                                          <p:spTgt spid="3"/>
                                        </p:tgtEl>
                                        <p:attrNameLst>
                                          <p:attrName>ppt_h</p:attrName>
                                        </p:attrNameLst>
                                      </p:cBhvr>
                                      <p:tavLst>
                                        <p:tav tm="0">
                                          <p:val>
                                            <p:strVal val="#ppt_h"/>
                                          </p:val>
                                        </p:tav>
                                        <p:tav tm="100000">
                                          <p:val>
                                            <p:strVal val="#ppt_h"/>
                                          </p:val>
                                        </p:tav>
                                      </p:tavLst>
                                    </p:anim>
                                    <p:animEffect transition="in" filter="fade">
                                      <p:cBhvr>
                                        <p:cTn id="65" dur="10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22">
                                            <p:txEl>
                                              <p:pRg st="0" end="0"/>
                                            </p:txEl>
                                          </p:spTgt>
                                        </p:tgtEl>
                                        <p:attrNameLst>
                                          <p:attrName>style.visibility</p:attrName>
                                        </p:attrNameLst>
                                      </p:cBhvr>
                                      <p:to>
                                        <p:strVal val="visible"/>
                                      </p:to>
                                    </p:set>
                                    <p:anim calcmode="lin" valueType="num">
                                      <p:cBhvr>
                                        <p:cTn id="70" dur="1000" fill="hold"/>
                                        <p:tgtEl>
                                          <p:spTgt spid="22">
                                            <p:txEl>
                                              <p:pRg st="0" end="0"/>
                                            </p:txEl>
                                          </p:spTgt>
                                        </p:tgtEl>
                                        <p:attrNameLst>
                                          <p:attrName>ppt_w</p:attrName>
                                        </p:attrNameLst>
                                      </p:cBhvr>
                                      <p:tavLst>
                                        <p:tav tm="0">
                                          <p:val>
                                            <p:strVal val="#ppt_w*0.70"/>
                                          </p:val>
                                        </p:tav>
                                        <p:tav tm="100000">
                                          <p:val>
                                            <p:strVal val="#ppt_w"/>
                                          </p:val>
                                        </p:tav>
                                      </p:tavLst>
                                    </p:anim>
                                    <p:anim calcmode="lin" valueType="num">
                                      <p:cBhvr>
                                        <p:cTn id="71" dur="100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72" dur="1000"/>
                                        <p:tgtEl>
                                          <p:spTgt spid="2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12" fill="hold" nodeType="clickEffect">
                                  <p:stCondLst>
                                    <p:cond delay="6500"/>
                                  </p:stCondLst>
                                  <p:childTnLst>
                                    <p:set>
                                      <p:cBhvr>
                                        <p:cTn id="76" dur="1" fill="hold">
                                          <p:stCondLst>
                                            <p:cond delay="0"/>
                                          </p:stCondLst>
                                        </p:cTn>
                                        <p:tgtEl>
                                          <p:spTgt spid="5"/>
                                        </p:tgtEl>
                                        <p:attrNameLst>
                                          <p:attrName>style.visibility</p:attrName>
                                        </p:attrNameLst>
                                      </p:cBhvr>
                                      <p:to>
                                        <p:strVal val="visible"/>
                                      </p:to>
                                    </p:set>
                                    <p:anim calcmode="lin" valueType="num">
                                      <p:cBhvr additive="base">
                                        <p:cTn id="77" dur="2000" fill="hold"/>
                                        <p:tgtEl>
                                          <p:spTgt spid="5"/>
                                        </p:tgtEl>
                                        <p:attrNameLst>
                                          <p:attrName>ppt_x</p:attrName>
                                        </p:attrNameLst>
                                      </p:cBhvr>
                                      <p:tavLst>
                                        <p:tav tm="0">
                                          <p:val>
                                            <p:strVal val="0-#ppt_w/2"/>
                                          </p:val>
                                        </p:tav>
                                        <p:tav tm="100000">
                                          <p:val>
                                            <p:strVal val="#ppt_x"/>
                                          </p:val>
                                        </p:tav>
                                      </p:tavLst>
                                    </p:anim>
                                    <p:anim calcmode="lin" valueType="num">
                                      <p:cBhvr additive="base">
                                        <p:cTn id="7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100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rot="16200000">
            <a:off x="5341144" y="-7532689"/>
            <a:ext cx="12725399" cy="26555702"/>
          </a:xfrm>
          <a:prstGeom prst="rect">
            <a:avLst/>
          </a:prstGeom>
        </p:spPr>
      </p:pic>
      <p:grpSp>
        <p:nvGrpSpPr>
          <p:cNvPr id="11" name="Group 10"/>
          <p:cNvGrpSpPr>
            <a:grpSpLocks noChangeAspect="1"/>
          </p:cNvGrpSpPr>
          <p:nvPr/>
        </p:nvGrpSpPr>
        <p:grpSpPr>
          <a:xfrm>
            <a:off x="388019" y="11289767"/>
            <a:ext cx="1303134" cy="1413993"/>
            <a:chOff x="108249" y="11752302"/>
            <a:chExt cx="1215281" cy="1409575"/>
          </a:xfrm>
        </p:grpSpPr>
        <p:pic>
          <p:nvPicPr>
            <p:cNvPr id="12" name="Picture 11"/>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108249" y="11940419"/>
              <a:ext cx="1142681" cy="1221458"/>
            </a:xfrm>
            <a:prstGeom prst="rect">
              <a:avLst/>
            </a:prstGeom>
          </p:spPr>
        </p:pic>
        <p:sp>
          <p:nvSpPr>
            <p:cNvPr id="13" name="Rectangle 12"/>
            <p:cNvSpPr/>
            <p:nvPr/>
          </p:nvSpPr>
          <p:spPr>
            <a:xfrm>
              <a:off x="1030223" y="11752302"/>
              <a:ext cx="293307" cy="253123"/>
            </a:xfrm>
            <a:prstGeom prst="rect">
              <a:avLst/>
            </a:prstGeom>
          </p:spPr>
          <p:txBody>
            <a:bodyPr wrap="none">
              <a:spAutoFit/>
            </a:bodyPr>
            <a:lstStyle/>
            <a:p>
              <a:r>
                <a:rPr lang="fr-FR" sz="1050" baseline="30000" dirty="0"/>
                <a:t>TM</a:t>
              </a:r>
              <a:endParaRPr lang="en-US" sz="1050" dirty="0"/>
            </a:p>
          </p:txBody>
        </p:sp>
      </p:grpSp>
      <p:sp>
        <p:nvSpPr>
          <p:cNvPr id="16" name="Rectangle 15"/>
          <p:cNvSpPr/>
          <p:nvPr/>
        </p:nvSpPr>
        <p:spPr>
          <a:xfrm>
            <a:off x="1691153" y="1492448"/>
            <a:ext cx="20078700" cy="7086600"/>
          </a:xfrm>
          <a:prstGeom prst="rect">
            <a:avLst/>
          </a:prstGeom>
          <a:noFill/>
        </p:spPr>
        <p:txBody>
          <a:bodyPr wrap="none" lIns="91440" tIns="45720" rIns="91440" bIns="45720">
            <a:prstTxWarp prst="textArchUp">
              <a:avLst/>
            </a:prstTxWarp>
            <a:spAutoFit/>
          </a:bodyPr>
          <a:lstStyle/>
          <a:p>
            <a:pPr algn="ctr"/>
            <a:r>
              <a:rPr lang="en-US" sz="4800" b="0" dirty="0" smtClean="0">
                <a:latin typeface="Arial Black" panose="020B0A04020102020204" pitchFamily="34" charset="0"/>
              </a:rPr>
              <a:t>Framework for Principled Innovation</a:t>
            </a:r>
          </a:p>
          <a:p>
            <a:pPr algn="ctr"/>
            <a:r>
              <a:rPr lang="en-US" sz="4800" b="0" dirty="0" smtClean="0">
                <a:latin typeface="Arial Black" panose="020B0A04020102020204" pitchFamily="34" charset="0"/>
              </a:rPr>
              <a:t>and Co-Elevating Team Leadership</a:t>
            </a:r>
            <a:endParaRPr lang="en-US" sz="4800" b="0" dirty="0">
              <a:latin typeface="Arial Black" panose="020B0A04020102020204" pitchFamily="34" charset="0"/>
            </a:endParaRPr>
          </a:p>
        </p:txBody>
      </p:sp>
      <p:sp>
        <p:nvSpPr>
          <p:cNvPr id="18" name="Rectangle 17"/>
          <p:cNvSpPr/>
          <p:nvPr/>
        </p:nvSpPr>
        <p:spPr>
          <a:xfrm>
            <a:off x="2064544" y="11304074"/>
            <a:ext cx="11894422" cy="1451488"/>
          </a:xfrm>
          <a:prstGeom prst="rect">
            <a:avLst/>
          </a:prstGeom>
        </p:spPr>
        <p:txBody>
          <a:bodyPr wrap="square">
            <a:spAutoFit/>
          </a:bodyPr>
          <a:lstStyle/>
          <a:p>
            <a:pPr lvl="0" eaLnBrk="0" fontAlgn="base" hangingPunct="0">
              <a:spcBef>
                <a:spcPct val="0"/>
              </a:spcBef>
            </a:pPr>
            <a:r>
              <a:rPr lang="en-US" sz="3072" dirty="0">
                <a:solidFill>
                  <a:schemeClr val="bg1">
                    <a:lumMod val="95000"/>
                  </a:schemeClr>
                </a:solidFill>
                <a:latin typeface="Arial Black" panose="020B0A04020102020204" pitchFamily="34" charset="0"/>
              </a:rPr>
              <a:t>Harvard University Global System</a:t>
            </a:r>
            <a:r>
              <a:rPr lang="en-US" sz="2688" spc="-58" dirty="0">
                <a:solidFill>
                  <a:schemeClr val="bg1">
                    <a:lumMod val="95000"/>
                  </a:schemeClr>
                </a:solidFill>
                <a:latin typeface="Arial Black" panose="020B0A04020102020204" pitchFamily="34" charset="0"/>
                <a:cs typeface="Arial" panose="020B0604020202020204" pitchFamily="34" charset="0"/>
              </a:rPr>
              <a:t>™</a:t>
            </a:r>
            <a:r>
              <a:rPr lang="en-US" sz="2688" dirty="0">
                <a:solidFill>
                  <a:schemeClr val="bg1">
                    <a:lumMod val="95000"/>
                  </a:schemeClr>
                </a:solidFill>
                <a:latin typeface="Arial Black" panose="020B0A04020102020204" pitchFamily="34" charset="0"/>
              </a:rPr>
              <a:t> </a:t>
            </a:r>
          </a:p>
          <a:p>
            <a:pPr eaLnBrk="0" fontAlgn="base" hangingPunct="0">
              <a:spcBef>
                <a:spcPct val="0"/>
              </a:spcBef>
            </a:pPr>
            <a:r>
              <a:rPr lang="en-US" altLang="en-US" sz="2688" spc="-70" dirty="0">
                <a:solidFill>
                  <a:schemeClr val="bg1">
                    <a:lumMod val="95000"/>
                  </a:schemeClr>
                </a:solidFill>
                <a:latin typeface="Arial Black" panose="020B0A04020102020204" pitchFamily="34" charset="0"/>
                <a:cs typeface="Times New Roman" panose="02020603050405020304" pitchFamily="18" charset="0"/>
              </a:rPr>
              <a:t>North America: Toll Free: 1-800-HARVARD or +1 819 772-7777 </a:t>
            </a:r>
            <a:r>
              <a:rPr lang="en-US" altLang="en-US" sz="2688" dirty="0">
                <a:solidFill>
                  <a:schemeClr val="bg1">
                    <a:lumMod val="95000"/>
                  </a:schemeClr>
                </a:solidFill>
                <a:latin typeface="Arial Black" panose="020B0A04020102020204" pitchFamily="34" charset="0"/>
                <a:cs typeface="Times New Roman" panose="02020603050405020304" pitchFamily="18" charset="0"/>
              </a:rPr>
              <a:t/>
            </a:r>
            <a:br>
              <a:rPr lang="en-US" altLang="en-US" sz="2688" dirty="0">
                <a:solidFill>
                  <a:schemeClr val="bg1">
                    <a:lumMod val="95000"/>
                  </a:schemeClr>
                </a:solidFill>
                <a:latin typeface="Arial Black" panose="020B0A04020102020204" pitchFamily="34" charset="0"/>
                <a:cs typeface="Times New Roman" panose="02020603050405020304" pitchFamily="18" charset="0"/>
              </a:rPr>
            </a:br>
            <a:r>
              <a:rPr lang="en-US" sz="2688" dirty="0">
                <a:solidFill>
                  <a:schemeClr val="bg1">
                    <a:lumMod val="95000"/>
                  </a:schemeClr>
                </a:solidFill>
                <a:latin typeface="Arial Black" panose="020B0A04020102020204" pitchFamily="34" charset="0"/>
              </a:rPr>
              <a:t>Europe : +33 7 68 47 23 11 </a:t>
            </a:r>
            <a:r>
              <a:rPr lang="en-US" altLang="en-US" sz="3072" dirty="0">
                <a:solidFill>
                  <a:srgbClr val="C0000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a:t>
            </a:r>
            <a:r>
              <a:rPr lang="en-US" altLang="en-US" sz="2688"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 </a:t>
            </a:r>
            <a:r>
              <a:rPr lang="en-US" sz="2688" dirty="0">
                <a:solidFill>
                  <a:schemeClr val="bg1">
                    <a:lumMod val="95000"/>
                  </a:schemeClr>
                </a:solidFill>
                <a:latin typeface="Arial Black" panose="020B0A04020102020204" pitchFamily="34" charset="0"/>
              </a:rPr>
              <a:t>rsvp@eharvard.org </a:t>
            </a:r>
            <a:endParaRPr lang="en-US" sz="2688" baseline="30000" dirty="0">
              <a:solidFill>
                <a:schemeClr val="bg1">
                  <a:lumMod val="95000"/>
                </a:schemeClr>
              </a:solidFill>
              <a:latin typeface="Arial Black" panose="020B0A04020102020204" pitchFamily="34" charset="0"/>
            </a:endParaRPr>
          </a:p>
        </p:txBody>
      </p:sp>
      <p:sp>
        <p:nvSpPr>
          <p:cNvPr id="20" name="Freeform 19"/>
          <p:cNvSpPr/>
          <p:nvPr/>
        </p:nvSpPr>
        <p:spPr>
          <a:xfrm rot="21600000">
            <a:off x="8751785" y="2279680"/>
            <a:ext cx="6800158" cy="1588914"/>
          </a:xfrm>
          <a:custGeom>
            <a:avLst/>
            <a:gdLst>
              <a:gd name="connsiteX0" fmla="*/ 12703629 w 12921343"/>
              <a:gd name="connsiteY0" fmla="*/ 0 h 6193971"/>
              <a:gd name="connsiteX1" fmla="*/ 7859486 w 12921343"/>
              <a:gd name="connsiteY1" fmla="*/ 87086 h 6193971"/>
              <a:gd name="connsiteX2" fmla="*/ 5061858 w 12921343"/>
              <a:gd name="connsiteY2" fmla="*/ 65314 h 6193971"/>
              <a:gd name="connsiteX3" fmla="*/ 3407229 w 12921343"/>
              <a:gd name="connsiteY3" fmla="*/ 65314 h 6193971"/>
              <a:gd name="connsiteX4" fmla="*/ 1828800 w 12921343"/>
              <a:gd name="connsiteY4" fmla="*/ 0 h 6193971"/>
              <a:gd name="connsiteX5" fmla="*/ 152400 w 12921343"/>
              <a:gd name="connsiteY5" fmla="*/ 10886 h 6193971"/>
              <a:gd name="connsiteX6" fmla="*/ 54429 w 12921343"/>
              <a:gd name="connsiteY6" fmla="*/ 304800 h 6193971"/>
              <a:gd name="connsiteX7" fmla="*/ 0 w 12921343"/>
              <a:gd name="connsiteY7" fmla="*/ 794657 h 6193971"/>
              <a:gd name="connsiteX8" fmla="*/ 10886 w 12921343"/>
              <a:gd name="connsiteY8" fmla="*/ 1240971 h 6193971"/>
              <a:gd name="connsiteX9" fmla="*/ 0 w 12921343"/>
              <a:gd name="connsiteY9" fmla="*/ 1719943 h 6193971"/>
              <a:gd name="connsiteX10" fmla="*/ 43543 w 12921343"/>
              <a:gd name="connsiteY10" fmla="*/ 2133600 h 6193971"/>
              <a:gd name="connsiteX11" fmla="*/ 141515 w 12921343"/>
              <a:gd name="connsiteY11" fmla="*/ 2732314 h 6193971"/>
              <a:gd name="connsiteX12" fmla="*/ 217715 w 12921343"/>
              <a:gd name="connsiteY12" fmla="*/ 2982686 h 6193971"/>
              <a:gd name="connsiteX13" fmla="*/ 304800 w 12921343"/>
              <a:gd name="connsiteY13" fmla="*/ 3189514 h 6193971"/>
              <a:gd name="connsiteX14" fmla="*/ 315686 w 12921343"/>
              <a:gd name="connsiteY14" fmla="*/ 3189514 h 6193971"/>
              <a:gd name="connsiteX15" fmla="*/ 119743 w 12921343"/>
              <a:gd name="connsiteY15" fmla="*/ 3537857 h 6193971"/>
              <a:gd name="connsiteX16" fmla="*/ 54429 w 12921343"/>
              <a:gd name="connsiteY16" fmla="*/ 4169229 h 6193971"/>
              <a:gd name="connsiteX17" fmla="*/ 54429 w 12921343"/>
              <a:gd name="connsiteY17" fmla="*/ 4833257 h 6193971"/>
              <a:gd name="connsiteX18" fmla="*/ 130629 w 12921343"/>
              <a:gd name="connsiteY18" fmla="*/ 5529943 h 6193971"/>
              <a:gd name="connsiteX19" fmla="*/ 250372 w 12921343"/>
              <a:gd name="connsiteY19" fmla="*/ 6030686 h 6193971"/>
              <a:gd name="connsiteX20" fmla="*/ 293915 w 12921343"/>
              <a:gd name="connsiteY20" fmla="*/ 6150429 h 6193971"/>
              <a:gd name="connsiteX21" fmla="*/ 1687286 w 12921343"/>
              <a:gd name="connsiteY21" fmla="*/ 6183086 h 6193971"/>
              <a:gd name="connsiteX22" fmla="*/ 4833258 w 12921343"/>
              <a:gd name="connsiteY22" fmla="*/ 6183086 h 6193971"/>
              <a:gd name="connsiteX23" fmla="*/ 7717972 w 12921343"/>
              <a:gd name="connsiteY23" fmla="*/ 6193971 h 6193971"/>
              <a:gd name="connsiteX24" fmla="*/ 7892143 w 12921343"/>
              <a:gd name="connsiteY24" fmla="*/ 6183086 h 6193971"/>
              <a:gd name="connsiteX25" fmla="*/ 9840686 w 12921343"/>
              <a:gd name="connsiteY25" fmla="*/ 6161314 h 6193971"/>
              <a:gd name="connsiteX26" fmla="*/ 10613572 w 12921343"/>
              <a:gd name="connsiteY26" fmla="*/ 6183086 h 6193971"/>
              <a:gd name="connsiteX27" fmla="*/ 12583886 w 12921343"/>
              <a:gd name="connsiteY27" fmla="*/ 6150429 h 6193971"/>
              <a:gd name="connsiteX28" fmla="*/ 12736286 w 12921343"/>
              <a:gd name="connsiteY28" fmla="*/ 5638800 h 6193971"/>
              <a:gd name="connsiteX29" fmla="*/ 12823372 w 12921343"/>
              <a:gd name="connsiteY29" fmla="*/ 5257800 h 6193971"/>
              <a:gd name="connsiteX30" fmla="*/ 12779829 w 12921343"/>
              <a:gd name="connsiteY30" fmla="*/ 3744686 h 6193971"/>
              <a:gd name="connsiteX31" fmla="*/ 12747172 w 12921343"/>
              <a:gd name="connsiteY31" fmla="*/ 3374571 h 6193971"/>
              <a:gd name="connsiteX32" fmla="*/ 12638315 w 12921343"/>
              <a:gd name="connsiteY32" fmla="*/ 3178629 h 6193971"/>
              <a:gd name="connsiteX33" fmla="*/ 12681858 w 12921343"/>
              <a:gd name="connsiteY33" fmla="*/ 3058886 h 6193971"/>
              <a:gd name="connsiteX34" fmla="*/ 12736286 w 12921343"/>
              <a:gd name="connsiteY34" fmla="*/ 2928257 h 6193971"/>
              <a:gd name="connsiteX35" fmla="*/ 12812486 w 12921343"/>
              <a:gd name="connsiteY35" fmla="*/ 2656114 h 6193971"/>
              <a:gd name="connsiteX36" fmla="*/ 12921343 w 12921343"/>
              <a:gd name="connsiteY36" fmla="*/ 1937657 h 6193971"/>
              <a:gd name="connsiteX37" fmla="*/ 12899572 w 12921343"/>
              <a:gd name="connsiteY37" fmla="*/ 805543 h 6193971"/>
              <a:gd name="connsiteX38" fmla="*/ 12877800 w 12921343"/>
              <a:gd name="connsiteY38" fmla="*/ 500743 h 6193971"/>
              <a:gd name="connsiteX39" fmla="*/ 12790715 w 12921343"/>
              <a:gd name="connsiteY39" fmla="*/ 163286 h 6193971"/>
              <a:gd name="connsiteX40" fmla="*/ 12703629 w 12921343"/>
              <a:gd name="connsiteY40" fmla="*/ 0 h 61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921343" h="6193971">
                <a:moveTo>
                  <a:pt x="12703629" y="0"/>
                </a:moveTo>
                <a:lnTo>
                  <a:pt x="7859486" y="87086"/>
                </a:lnTo>
                <a:lnTo>
                  <a:pt x="5061858" y="65314"/>
                </a:lnTo>
                <a:lnTo>
                  <a:pt x="3407229" y="65314"/>
                </a:lnTo>
                <a:lnTo>
                  <a:pt x="1828800" y="0"/>
                </a:lnTo>
                <a:lnTo>
                  <a:pt x="152400" y="10886"/>
                </a:lnTo>
                <a:lnTo>
                  <a:pt x="54429" y="304800"/>
                </a:lnTo>
                <a:lnTo>
                  <a:pt x="0" y="794657"/>
                </a:lnTo>
                <a:lnTo>
                  <a:pt x="10886" y="1240971"/>
                </a:lnTo>
                <a:lnTo>
                  <a:pt x="0" y="1719943"/>
                </a:lnTo>
                <a:lnTo>
                  <a:pt x="43543" y="2133600"/>
                </a:lnTo>
                <a:lnTo>
                  <a:pt x="141515" y="2732314"/>
                </a:lnTo>
                <a:lnTo>
                  <a:pt x="217715" y="2982686"/>
                </a:lnTo>
                <a:lnTo>
                  <a:pt x="304800" y="3189514"/>
                </a:lnTo>
                <a:lnTo>
                  <a:pt x="315686" y="3189514"/>
                </a:lnTo>
                <a:lnTo>
                  <a:pt x="119743" y="3537857"/>
                </a:lnTo>
                <a:lnTo>
                  <a:pt x="54429" y="4169229"/>
                </a:lnTo>
                <a:lnTo>
                  <a:pt x="54429" y="4833257"/>
                </a:lnTo>
                <a:lnTo>
                  <a:pt x="130629" y="5529943"/>
                </a:lnTo>
                <a:lnTo>
                  <a:pt x="250372" y="6030686"/>
                </a:lnTo>
                <a:lnTo>
                  <a:pt x="293915" y="6150429"/>
                </a:lnTo>
                <a:lnTo>
                  <a:pt x="1687286" y="6183086"/>
                </a:lnTo>
                <a:lnTo>
                  <a:pt x="4833258" y="6183086"/>
                </a:lnTo>
                <a:lnTo>
                  <a:pt x="7717972" y="6193971"/>
                </a:lnTo>
                <a:cubicBezTo>
                  <a:pt x="7863064" y="6181881"/>
                  <a:pt x="7804906" y="6183086"/>
                  <a:pt x="7892143" y="6183086"/>
                </a:cubicBezTo>
                <a:lnTo>
                  <a:pt x="9840686" y="6161314"/>
                </a:lnTo>
                <a:lnTo>
                  <a:pt x="10613572" y="6183086"/>
                </a:lnTo>
                <a:lnTo>
                  <a:pt x="12583886" y="6150429"/>
                </a:lnTo>
                <a:lnTo>
                  <a:pt x="12736286" y="5638800"/>
                </a:lnTo>
                <a:lnTo>
                  <a:pt x="12823372" y="5257800"/>
                </a:lnTo>
                <a:lnTo>
                  <a:pt x="12779829" y="3744686"/>
                </a:lnTo>
                <a:lnTo>
                  <a:pt x="12747172" y="3374571"/>
                </a:lnTo>
                <a:lnTo>
                  <a:pt x="12638315" y="3178629"/>
                </a:lnTo>
                <a:lnTo>
                  <a:pt x="12681858" y="3058886"/>
                </a:lnTo>
                <a:lnTo>
                  <a:pt x="12736286" y="2928257"/>
                </a:lnTo>
                <a:lnTo>
                  <a:pt x="12812486" y="2656114"/>
                </a:lnTo>
                <a:lnTo>
                  <a:pt x="12921343" y="1937657"/>
                </a:lnTo>
                <a:lnTo>
                  <a:pt x="12899572" y="805543"/>
                </a:lnTo>
                <a:lnTo>
                  <a:pt x="12877800" y="500743"/>
                </a:lnTo>
                <a:lnTo>
                  <a:pt x="12790715" y="163286"/>
                </a:lnTo>
                <a:lnTo>
                  <a:pt x="12703629"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560344" y="-617538"/>
            <a:ext cx="5143500" cy="135100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85378" y="6399761"/>
            <a:ext cx="4716474" cy="2469601"/>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8328" y="4260878"/>
            <a:ext cx="6451216" cy="4608483"/>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000">
            <a:off x="1557193" y="2492693"/>
            <a:ext cx="7153414" cy="2519004"/>
          </a:xfrm>
          <a:prstGeom prst="rect">
            <a:avLst/>
          </a:prstGeom>
        </p:spPr>
      </p:pic>
      <p:grpSp>
        <p:nvGrpSpPr>
          <p:cNvPr id="35" name="Group 34"/>
          <p:cNvGrpSpPr>
            <a:grpSpLocks noChangeAspect="1"/>
          </p:cNvGrpSpPr>
          <p:nvPr/>
        </p:nvGrpSpPr>
        <p:grpSpPr>
          <a:xfrm>
            <a:off x="15703771" y="4641879"/>
            <a:ext cx="6401373" cy="1582396"/>
            <a:chOff x="2399172" y="6546495"/>
            <a:chExt cx="11204157" cy="585043"/>
          </a:xfrm>
        </p:grpSpPr>
        <p:sp>
          <p:nvSpPr>
            <p:cNvPr id="36" name="Freeform 35"/>
            <p:cNvSpPr/>
            <p:nvPr/>
          </p:nvSpPr>
          <p:spPr>
            <a:xfrm rot="10800000">
              <a:off x="2399172" y="6756410"/>
              <a:ext cx="11204157" cy="375128"/>
            </a:xfrm>
            <a:custGeom>
              <a:avLst/>
              <a:gdLst>
                <a:gd name="connsiteX0" fmla="*/ 510268 w 10001250"/>
                <a:gd name="connsiteY0" fmla="*/ 341539 h 2075089"/>
                <a:gd name="connsiteX1" fmla="*/ 372836 w 10001250"/>
                <a:gd name="connsiteY1" fmla="*/ 341539 h 2075089"/>
                <a:gd name="connsiteX2" fmla="*/ 334736 w 10001250"/>
                <a:gd name="connsiteY2" fmla="*/ 353786 h 2075089"/>
                <a:gd name="connsiteX3" fmla="*/ 278946 w 10001250"/>
                <a:gd name="connsiteY3" fmla="*/ 385082 h 2075089"/>
                <a:gd name="connsiteX4" fmla="*/ 217714 w 10001250"/>
                <a:gd name="connsiteY4" fmla="*/ 431346 h 2075089"/>
                <a:gd name="connsiteX5" fmla="*/ 179614 w 10001250"/>
                <a:gd name="connsiteY5" fmla="*/ 473529 h 2075089"/>
                <a:gd name="connsiteX6" fmla="*/ 137432 w 10001250"/>
                <a:gd name="connsiteY6" fmla="*/ 534761 h 2075089"/>
                <a:gd name="connsiteX7" fmla="*/ 85725 w 10001250"/>
                <a:gd name="connsiteY7" fmla="*/ 636814 h 2075089"/>
                <a:gd name="connsiteX8" fmla="*/ 40821 w 10001250"/>
                <a:gd name="connsiteY8" fmla="*/ 763361 h 2075089"/>
                <a:gd name="connsiteX9" fmla="*/ 14968 w 10001250"/>
                <a:gd name="connsiteY9" fmla="*/ 880382 h 2075089"/>
                <a:gd name="connsiteX10" fmla="*/ 0 w 10001250"/>
                <a:gd name="connsiteY10" fmla="*/ 1012371 h 2075089"/>
                <a:gd name="connsiteX11" fmla="*/ 0 w 10001250"/>
                <a:gd name="connsiteY11" fmla="*/ 1182461 h 2075089"/>
                <a:gd name="connsiteX12" fmla="*/ 8164 w 10001250"/>
                <a:gd name="connsiteY12" fmla="*/ 1309007 h 2075089"/>
                <a:gd name="connsiteX13" fmla="*/ 34018 w 10001250"/>
                <a:gd name="connsiteY13" fmla="*/ 1477736 h 2075089"/>
                <a:gd name="connsiteX14" fmla="*/ 97971 w 10001250"/>
                <a:gd name="connsiteY14" fmla="*/ 1694089 h 2075089"/>
                <a:gd name="connsiteX15" fmla="*/ 149678 w 10001250"/>
                <a:gd name="connsiteY15" fmla="*/ 1809750 h 2075089"/>
                <a:gd name="connsiteX16" fmla="*/ 200025 w 10001250"/>
                <a:gd name="connsiteY16" fmla="*/ 1894114 h 2075089"/>
                <a:gd name="connsiteX17" fmla="*/ 277586 w 10001250"/>
                <a:gd name="connsiteY17" fmla="*/ 1989364 h 2075089"/>
                <a:gd name="connsiteX18" fmla="*/ 356507 w 10001250"/>
                <a:gd name="connsiteY18" fmla="*/ 2049236 h 2075089"/>
                <a:gd name="connsiteX19" fmla="*/ 419100 w 10001250"/>
                <a:gd name="connsiteY19" fmla="*/ 2071007 h 2075089"/>
                <a:gd name="connsiteX20" fmla="*/ 435428 w 10001250"/>
                <a:gd name="connsiteY20" fmla="*/ 2075089 h 2075089"/>
                <a:gd name="connsiteX21" fmla="*/ 1572986 w 10001250"/>
                <a:gd name="connsiteY21" fmla="*/ 2053318 h 2075089"/>
                <a:gd name="connsiteX22" fmla="*/ 3491593 w 10001250"/>
                <a:gd name="connsiteY22" fmla="*/ 2000250 h 2075089"/>
                <a:gd name="connsiteX23" fmla="*/ 6404882 w 10001250"/>
                <a:gd name="connsiteY23" fmla="*/ 1926771 h 2075089"/>
                <a:gd name="connsiteX24" fmla="*/ 9345386 w 10001250"/>
                <a:gd name="connsiteY24" fmla="*/ 1864179 h 2075089"/>
                <a:gd name="connsiteX25" fmla="*/ 9723664 w 10001250"/>
                <a:gd name="connsiteY25" fmla="*/ 1864179 h 2075089"/>
                <a:gd name="connsiteX26" fmla="*/ 9803946 w 10001250"/>
                <a:gd name="connsiteY26" fmla="*/ 1811111 h 2075089"/>
                <a:gd name="connsiteX27" fmla="*/ 9925050 w 10001250"/>
                <a:gd name="connsiteY27" fmla="*/ 1583871 h 2075089"/>
                <a:gd name="connsiteX28" fmla="*/ 9975396 w 10001250"/>
                <a:gd name="connsiteY28" fmla="*/ 1372961 h 2075089"/>
                <a:gd name="connsiteX29" fmla="*/ 10001250 w 10001250"/>
                <a:gd name="connsiteY29" fmla="*/ 1042307 h 2075089"/>
                <a:gd name="connsiteX30" fmla="*/ 9993086 w 10001250"/>
                <a:gd name="connsiteY30" fmla="*/ 759279 h 2075089"/>
                <a:gd name="connsiteX31" fmla="*/ 9969953 w 10001250"/>
                <a:gd name="connsiteY31" fmla="*/ 570139 h 2075089"/>
                <a:gd name="connsiteX32" fmla="*/ 9923689 w 10001250"/>
                <a:gd name="connsiteY32" fmla="*/ 357868 h 2075089"/>
                <a:gd name="connsiteX33" fmla="*/ 9892393 w 10001250"/>
                <a:gd name="connsiteY33" fmla="*/ 257175 h 2075089"/>
                <a:gd name="connsiteX34" fmla="*/ 9844768 w 10001250"/>
                <a:gd name="connsiteY34" fmla="*/ 155121 h 2075089"/>
                <a:gd name="connsiteX35" fmla="*/ 9784896 w 10001250"/>
                <a:gd name="connsiteY35" fmla="*/ 68036 h 2075089"/>
                <a:gd name="connsiteX36" fmla="*/ 9734550 w 10001250"/>
                <a:gd name="connsiteY36" fmla="*/ 20411 h 2075089"/>
                <a:gd name="connsiteX37" fmla="*/ 9701893 w 10001250"/>
                <a:gd name="connsiteY37" fmla="*/ 0 h 2075089"/>
                <a:gd name="connsiteX38" fmla="*/ 8594271 w 10001250"/>
                <a:gd name="connsiteY38" fmla="*/ 43543 h 2075089"/>
                <a:gd name="connsiteX39" fmla="*/ 7192736 w 10001250"/>
                <a:gd name="connsiteY39" fmla="*/ 96611 h 2075089"/>
                <a:gd name="connsiteX40" fmla="*/ 5272768 w 10001250"/>
                <a:gd name="connsiteY40" fmla="*/ 175532 h 2075089"/>
                <a:gd name="connsiteX41" fmla="*/ 1393371 w 10001250"/>
                <a:gd name="connsiteY41" fmla="*/ 306161 h 2075089"/>
                <a:gd name="connsiteX42" fmla="*/ 510268 w 10001250"/>
                <a:gd name="connsiteY42" fmla="*/ 341539 h 2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01250" h="2075089">
                  <a:moveTo>
                    <a:pt x="510268" y="341539"/>
                  </a:moveTo>
                  <a:lnTo>
                    <a:pt x="372836" y="341539"/>
                  </a:lnTo>
                  <a:lnTo>
                    <a:pt x="334736" y="353786"/>
                  </a:lnTo>
                  <a:lnTo>
                    <a:pt x="278946" y="385082"/>
                  </a:lnTo>
                  <a:lnTo>
                    <a:pt x="217714" y="431346"/>
                  </a:lnTo>
                  <a:lnTo>
                    <a:pt x="179614" y="473529"/>
                  </a:lnTo>
                  <a:lnTo>
                    <a:pt x="137432" y="534761"/>
                  </a:lnTo>
                  <a:lnTo>
                    <a:pt x="85725" y="636814"/>
                  </a:lnTo>
                  <a:lnTo>
                    <a:pt x="40821" y="763361"/>
                  </a:lnTo>
                  <a:lnTo>
                    <a:pt x="14968" y="880382"/>
                  </a:lnTo>
                  <a:lnTo>
                    <a:pt x="0" y="1012371"/>
                  </a:lnTo>
                  <a:lnTo>
                    <a:pt x="0" y="1182461"/>
                  </a:lnTo>
                  <a:lnTo>
                    <a:pt x="8164" y="1309007"/>
                  </a:lnTo>
                  <a:lnTo>
                    <a:pt x="34018" y="1477736"/>
                  </a:lnTo>
                  <a:lnTo>
                    <a:pt x="97971" y="1694089"/>
                  </a:lnTo>
                  <a:lnTo>
                    <a:pt x="149678" y="1809750"/>
                  </a:lnTo>
                  <a:lnTo>
                    <a:pt x="200025" y="1894114"/>
                  </a:lnTo>
                  <a:lnTo>
                    <a:pt x="277586" y="1989364"/>
                  </a:lnTo>
                  <a:lnTo>
                    <a:pt x="356507" y="2049236"/>
                  </a:lnTo>
                  <a:lnTo>
                    <a:pt x="419100" y="2071007"/>
                  </a:lnTo>
                  <a:lnTo>
                    <a:pt x="435428" y="2075089"/>
                  </a:lnTo>
                  <a:lnTo>
                    <a:pt x="1572986" y="2053318"/>
                  </a:lnTo>
                  <a:lnTo>
                    <a:pt x="3491593" y="2000250"/>
                  </a:lnTo>
                  <a:lnTo>
                    <a:pt x="6404882" y="1926771"/>
                  </a:lnTo>
                  <a:lnTo>
                    <a:pt x="9345386" y="1864179"/>
                  </a:lnTo>
                  <a:lnTo>
                    <a:pt x="9723664" y="1864179"/>
                  </a:lnTo>
                  <a:lnTo>
                    <a:pt x="9803946" y="1811111"/>
                  </a:lnTo>
                  <a:lnTo>
                    <a:pt x="9925050" y="1583871"/>
                  </a:lnTo>
                  <a:lnTo>
                    <a:pt x="9975396" y="1372961"/>
                  </a:lnTo>
                  <a:lnTo>
                    <a:pt x="10001250" y="1042307"/>
                  </a:lnTo>
                  <a:lnTo>
                    <a:pt x="9993086" y="759279"/>
                  </a:lnTo>
                  <a:lnTo>
                    <a:pt x="9969953" y="570139"/>
                  </a:lnTo>
                  <a:lnTo>
                    <a:pt x="9923689" y="357868"/>
                  </a:lnTo>
                  <a:lnTo>
                    <a:pt x="9892393" y="257175"/>
                  </a:lnTo>
                  <a:lnTo>
                    <a:pt x="9844768" y="155121"/>
                  </a:lnTo>
                  <a:lnTo>
                    <a:pt x="9784896" y="68036"/>
                  </a:lnTo>
                  <a:lnTo>
                    <a:pt x="9734550" y="20411"/>
                  </a:lnTo>
                  <a:lnTo>
                    <a:pt x="9701893" y="0"/>
                  </a:lnTo>
                  <a:lnTo>
                    <a:pt x="8594271" y="43543"/>
                  </a:lnTo>
                  <a:lnTo>
                    <a:pt x="7192736" y="96611"/>
                  </a:lnTo>
                  <a:lnTo>
                    <a:pt x="5272768" y="175532"/>
                  </a:lnTo>
                  <a:lnTo>
                    <a:pt x="1393371" y="306161"/>
                  </a:lnTo>
                  <a:lnTo>
                    <a:pt x="510268" y="341539"/>
                  </a:lnTo>
                  <a:close/>
                </a:path>
              </a:pathLst>
            </a:cu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10800000">
              <a:off x="2399172" y="6546495"/>
              <a:ext cx="11191278" cy="280995"/>
            </a:xfrm>
            <a:custGeom>
              <a:avLst/>
              <a:gdLst>
                <a:gd name="connsiteX0" fmla="*/ 1126672 w 10021661"/>
                <a:gd name="connsiteY0" fmla="*/ 6804 h 2439761"/>
                <a:gd name="connsiteX1" fmla="*/ 768804 w 10021661"/>
                <a:gd name="connsiteY1" fmla="*/ 1361 h 2439761"/>
                <a:gd name="connsiteX2" fmla="*/ 691243 w 10021661"/>
                <a:gd name="connsiteY2" fmla="*/ 31297 h 2439761"/>
                <a:gd name="connsiteX3" fmla="*/ 621847 w 10021661"/>
                <a:gd name="connsiteY3" fmla="*/ 77561 h 2439761"/>
                <a:gd name="connsiteX4" fmla="*/ 560614 w 10021661"/>
                <a:gd name="connsiteY4" fmla="*/ 131989 h 2439761"/>
                <a:gd name="connsiteX5" fmla="*/ 510268 w 10021661"/>
                <a:gd name="connsiteY5" fmla="*/ 179614 h 2439761"/>
                <a:gd name="connsiteX6" fmla="*/ 436789 w 10021661"/>
                <a:gd name="connsiteY6" fmla="*/ 273504 h 2439761"/>
                <a:gd name="connsiteX7" fmla="*/ 359229 w 10021661"/>
                <a:gd name="connsiteY7" fmla="*/ 383722 h 2439761"/>
                <a:gd name="connsiteX8" fmla="*/ 291193 w 10021661"/>
                <a:gd name="connsiteY8" fmla="*/ 507547 h 2439761"/>
                <a:gd name="connsiteX9" fmla="*/ 229961 w 10021661"/>
                <a:gd name="connsiteY9" fmla="*/ 625929 h 2439761"/>
                <a:gd name="connsiteX10" fmla="*/ 183697 w 10021661"/>
                <a:gd name="connsiteY10" fmla="*/ 718457 h 2439761"/>
                <a:gd name="connsiteX11" fmla="*/ 153761 w 10021661"/>
                <a:gd name="connsiteY11" fmla="*/ 787854 h 2439761"/>
                <a:gd name="connsiteX12" fmla="*/ 130629 w 10021661"/>
                <a:gd name="connsiteY12" fmla="*/ 864054 h 2439761"/>
                <a:gd name="connsiteX13" fmla="*/ 92529 w 10021661"/>
                <a:gd name="connsiteY13" fmla="*/ 998764 h 2439761"/>
                <a:gd name="connsiteX14" fmla="*/ 61232 w 10021661"/>
                <a:gd name="connsiteY14" fmla="*/ 1137557 h 2439761"/>
                <a:gd name="connsiteX15" fmla="*/ 24493 w 10021661"/>
                <a:gd name="connsiteY15" fmla="*/ 1340304 h 2439761"/>
                <a:gd name="connsiteX16" fmla="*/ 5443 w 10021661"/>
                <a:gd name="connsiteY16" fmla="*/ 1477736 h 2439761"/>
                <a:gd name="connsiteX17" fmla="*/ 0 w 10021661"/>
                <a:gd name="connsiteY17" fmla="*/ 1706336 h 2439761"/>
                <a:gd name="connsiteX18" fmla="*/ 16329 w 10021661"/>
                <a:gd name="connsiteY18" fmla="*/ 1861457 h 2439761"/>
                <a:gd name="connsiteX19" fmla="*/ 50347 w 10021661"/>
                <a:gd name="connsiteY19" fmla="*/ 2027464 h 2439761"/>
                <a:gd name="connsiteX20" fmla="*/ 114300 w 10021661"/>
                <a:gd name="connsiteY20" fmla="*/ 2200275 h 2439761"/>
                <a:gd name="connsiteX21" fmla="*/ 187779 w 10021661"/>
                <a:gd name="connsiteY21" fmla="*/ 2307772 h 2439761"/>
                <a:gd name="connsiteX22" fmla="*/ 261257 w 10021661"/>
                <a:gd name="connsiteY22" fmla="*/ 2382611 h 2439761"/>
                <a:gd name="connsiteX23" fmla="*/ 363311 w 10021661"/>
                <a:gd name="connsiteY23" fmla="*/ 2435679 h 2439761"/>
                <a:gd name="connsiteX24" fmla="*/ 378279 w 10021661"/>
                <a:gd name="connsiteY24" fmla="*/ 2437039 h 2439761"/>
                <a:gd name="connsiteX25" fmla="*/ 805543 w 10021661"/>
                <a:gd name="connsiteY25" fmla="*/ 2437039 h 2439761"/>
                <a:gd name="connsiteX26" fmla="*/ 1861457 w 10021661"/>
                <a:gd name="connsiteY26" fmla="*/ 2438400 h 2439761"/>
                <a:gd name="connsiteX27" fmla="*/ 3083379 w 10021661"/>
                <a:gd name="connsiteY27" fmla="*/ 2437039 h 2439761"/>
                <a:gd name="connsiteX28" fmla="*/ 5685064 w 10021661"/>
                <a:gd name="connsiteY28" fmla="*/ 2439761 h 2439761"/>
                <a:gd name="connsiteX29" fmla="*/ 7581900 w 10021661"/>
                <a:gd name="connsiteY29" fmla="*/ 2438400 h 2439761"/>
                <a:gd name="connsiteX30" fmla="*/ 8948057 w 10021661"/>
                <a:gd name="connsiteY30" fmla="*/ 2438400 h 2439761"/>
                <a:gd name="connsiteX31" fmla="*/ 9780814 w 10021661"/>
                <a:gd name="connsiteY31" fmla="*/ 2439761 h 2439761"/>
                <a:gd name="connsiteX32" fmla="*/ 9821636 w 10021661"/>
                <a:gd name="connsiteY32" fmla="*/ 2390775 h 2439761"/>
                <a:gd name="connsiteX33" fmla="*/ 9895114 w 10021661"/>
                <a:gd name="connsiteY33" fmla="*/ 2265589 h 2439761"/>
                <a:gd name="connsiteX34" fmla="*/ 9941379 w 10021661"/>
                <a:gd name="connsiteY34" fmla="*/ 2141764 h 2439761"/>
                <a:gd name="connsiteX35" fmla="*/ 9984922 w 10021661"/>
                <a:gd name="connsiteY35" fmla="*/ 1979839 h 2439761"/>
                <a:gd name="connsiteX36" fmla="*/ 10010775 w 10021661"/>
                <a:gd name="connsiteY36" fmla="*/ 1831522 h 2439761"/>
                <a:gd name="connsiteX37" fmla="*/ 10021661 w 10021661"/>
                <a:gd name="connsiteY37" fmla="*/ 1657350 h 2439761"/>
                <a:gd name="connsiteX38" fmla="*/ 10017579 w 10021661"/>
                <a:gd name="connsiteY38" fmla="*/ 1378404 h 2439761"/>
                <a:gd name="connsiteX39" fmla="*/ 10002611 w 10021661"/>
                <a:gd name="connsiteY39" fmla="*/ 1191986 h 2439761"/>
                <a:gd name="connsiteX40" fmla="*/ 9975397 w 10021661"/>
                <a:gd name="connsiteY40" fmla="*/ 990600 h 2439761"/>
                <a:gd name="connsiteX41" fmla="*/ 9945461 w 10021661"/>
                <a:gd name="connsiteY41" fmla="*/ 820511 h 2439761"/>
                <a:gd name="connsiteX42" fmla="*/ 9884229 w 10021661"/>
                <a:gd name="connsiteY42" fmla="*/ 609600 h 2439761"/>
                <a:gd name="connsiteX43" fmla="*/ 9842047 w 10021661"/>
                <a:gd name="connsiteY43" fmla="*/ 489857 h 2439761"/>
                <a:gd name="connsiteX44" fmla="*/ 9769929 w 10021661"/>
                <a:gd name="connsiteY44" fmla="*/ 315686 h 2439761"/>
                <a:gd name="connsiteX45" fmla="*/ 9707336 w 10021661"/>
                <a:gd name="connsiteY45" fmla="*/ 197304 h 2439761"/>
                <a:gd name="connsiteX46" fmla="*/ 9654268 w 10021661"/>
                <a:gd name="connsiteY46" fmla="*/ 112939 h 2439761"/>
                <a:gd name="connsiteX47" fmla="*/ 9612086 w 10021661"/>
                <a:gd name="connsiteY47" fmla="*/ 57150 h 2439761"/>
                <a:gd name="connsiteX48" fmla="*/ 9586232 w 10021661"/>
                <a:gd name="connsiteY48" fmla="*/ 28575 h 2439761"/>
                <a:gd name="connsiteX49" fmla="*/ 9559018 w 10021661"/>
                <a:gd name="connsiteY49" fmla="*/ 4082 h 2439761"/>
                <a:gd name="connsiteX50" fmla="*/ 8045904 w 10021661"/>
                <a:gd name="connsiteY50" fmla="*/ 0 h 2439761"/>
                <a:gd name="connsiteX51" fmla="*/ 7424057 w 10021661"/>
                <a:gd name="connsiteY51" fmla="*/ 2722 h 2439761"/>
                <a:gd name="connsiteX52" fmla="*/ 5637439 w 10021661"/>
                <a:gd name="connsiteY52" fmla="*/ 1361 h 2439761"/>
                <a:gd name="connsiteX53" fmla="*/ 4007304 w 10021661"/>
                <a:gd name="connsiteY53" fmla="*/ 1361 h 2439761"/>
                <a:gd name="connsiteX54" fmla="*/ 2639786 w 10021661"/>
                <a:gd name="connsiteY54" fmla="*/ 2722 h 2439761"/>
                <a:gd name="connsiteX55" fmla="*/ 1126672 w 10021661"/>
                <a:gd name="connsiteY55" fmla="*/ 6804 h 243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021661" h="2439761">
                  <a:moveTo>
                    <a:pt x="1126672" y="6804"/>
                  </a:moveTo>
                  <a:lnTo>
                    <a:pt x="768804" y="1361"/>
                  </a:lnTo>
                  <a:lnTo>
                    <a:pt x="691243" y="31297"/>
                  </a:lnTo>
                  <a:lnTo>
                    <a:pt x="621847" y="77561"/>
                  </a:lnTo>
                  <a:lnTo>
                    <a:pt x="560614" y="131989"/>
                  </a:lnTo>
                  <a:lnTo>
                    <a:pt x="510268" y="179614"/>
                  </a:lnTo>
                  <a:lnTo>
                    <a:pt x="436789" y="273504"/>
                  </a:lnTo>
                  <a:lnTo>
                    <a:pt x="359229" y="383722"/>
                  </a:lnTo>
                  <a:lnTo>
                    <a:pt x="291193" y="507547"/>
                  </a:lnTo>
                  <a:lnTo>
                    <a:pt x="229961" y="625929"/>
                  </a:lnTo>
                  <a:lnTo>
                    <a:pt x="183697" y="718457"/>
                  </a:lnTo>
                  <a:lnTo>
                    <a:pt x="153761" y="787854"/>
                  </a:lnTo>
                  <a:lnTo>
                    <a:pt x="130629" y="864054"/>
                  </a:lnTo>
                  <a:lnTo>
                    <a:pt x="92529" y="998764"/>
                  </a:lnTo>
                  <a:lnTo>
                    <a:pt x="61232" y="1137557"/>
                  </a:lnTo>
                  <a:lnTo>
                    <a:pt x="24493" y="1340304"/>
                  </a:lnTo>
                  <a:lnTo>
                    <a:pt x="5443" y="1477736"/>
                  </a:lnTo>
                  <a:lnTo>
                    <a:pt x="0" y="1706336"/>
                  </a:lnTo>
                  <a:lnTo>
                    <a:pt x="16329" y="1861457"/>
                  </a:lnTo>
                  <a:lnTo>
                    <a:pt x="50347" y="2027464"/>
                  </a:lnTo>
                  <a:lnTo>
                    <a:pt x="114300" y="2200275"/>
                  </a:lnTo>
                  <a:lnTo>
                    <a:pt x="187779" y="2307772"/>
                  </a:lnTo>
                  <a:lnTo>
                    <a:pt x="261257" y="2382611"/>
                  </a:lnTo>
                  <a:lnTo>
                    <a:pt x="363311" y="2435679"/>
                  </a:lnTo>
                  <a:lnTo>
                    <a:pt x="378279" y="2437039"/>
                  </a:lnTo>
                  <a:lnTo>
                    <a:pt x="805543" y="2437039"/>
                  </a:lnTo>
                  <a:lnTo>
                    <a:pt x="1861457" y="2438400"/>
                  </a:lnTo>
                  <a:lnTo>
                    <a:pt x="3083379" y="2437039"/>
                  </a:lnTo>
                  <a:lnTo>
                    <a:pt x="5685064" y="2439761"/>
                  </a:lnTo>
                  <a:lnTo>
                    <a:pt x="7581900" y="2438400"/>
                  </a:lnTo>
                  <a:lnTo>
                    <a:pt x="8948057" y="2438400"/>
                  </a:lnTo>
                  <a:lnTo>
                    <a:pt x="9780814" y="2439761"/>
                  </a:lnTo>
                  <a:lnTo>
                    <a:pt x="9821636" y="2390775"/>
                  </a:lnTo>
                  <a:lnTo>
                    <a:pt x="9895114" y="2265589"/>
                  </a:lnTo>
                  <a:lnTo>
                    <a:pt x="9941379" y="2141764"/>
                  </a:lnTo>
                  <a:lnTo>
                    <a:pt x="9984922" y="1979839"/>
                  </a:lnTo>
                  <a:lnTo>
                    <a:pt x="10010775" y="1831522"/>
                  </a:lnTo>
                  <a:lnTo>
                    <a:pt x="10021661" y="1657350"/>
                  </a:lnTo>
                  <a:cubicBezTo>
                    <a:pt x="10020300" y="1564368"/>
                    <a:pt x="10018940" y="1471386"/>
                    <a:pt x="10017579" y="1378404"/>
                  </a:cubicBezTo>
                  <a:lnTo>
                    <a:pt x="10002611" y="1191986"/>
                  </a:lnTo>
                  <a:lnTo>
                    <a:pt x="9975397" y="990600"/>
                  </a:lnTo>
                  <a:lnTo>
                    <a:pt x="9945461" y="820511"/>
                  </a:lnTo>
                  <a:lnTo>
                    <a:pt x="9884229" y="609600"/>
                  </a:lnTo>
                  <a:lnTo>
                    <a:pt x="9842047" y="489857"/>
                  </a:lnTo>
                  <a:lnTo>
                    <a:pt x="9769929" y="315686"/>
                  </a:lnTo>
                  <a:lnTo>
                    <a:pt x="9707336" y="197304"/>
                  </a:lnTo>
                  <a:lnTo>
                    <a:pt x="9654268" y="112939"/>
                  </a:lnTo>
                  <a:lnTo>
                    <a:pt x="9612086" y="57150"/>
                  </a:lnTo>
                  <a:lnTo>
                    <a:pt x="9586232" y="28575"/>
                  </a:lnTo>
                  <a:lnTo>
                    <a:pt x="9559018" y="4082"/>
                  </a:lnTo>
                  <a:lnTo>
                    <a:pt x="8045904" y="0"/>
                  </a:lnTo>
                  <a:lnTo>
                    <a:pt x="7424057" y="2722"/>
                  </a:lnTo>
                  <a:lnTo>
                    <a:pt x="5637439" y="1361"/>
                  </a:lnTo>
                  <a:lnTo>
                    <a:pt x="4007304" y="1361"/>
                  </a:lnTo>
                  <a:lnTo>
                    <a:pt x="2639786" y="2722"/>
                  </a:lnTo>
                  <a:lnTo>
                    <a:pt x="1126672" y="6804"/>
                  </a:lnTo>
                  <a:close/>
                </a:path>
              </a:pathLst>
            </a:cu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Freeform 37"/>
          <p:cNvSpPr/>
          <p:nvPr/>
        </p:nvSpPr>
        <p:spPr>
          <a:xfrm>
            <a:off x="15724085" y="2869663"/>
            <a:ext cx="6073147" cy="1611627"/>
          </a:xfrm>
          <a:custGeom>
            <a:avLst/>
            <a:gdLst>
              <a:gd name="connsiteX0" fmla="*/ 210910 w 8652782"/>
              <a:gd name="connsiteY0" fmla="*/ 17689 h 1231446"/>
              <a:gd name="connsiteX1" fmla="*/ 144235 w 8652782"/>
              <a:gd name="connsiteY1" fmla="*/ 65314 h 1231446"/>
              <a:gd name="connsiteX2" fmla="*/ 130628 w 8652782"/>
              <a:gd name="connsiteY2" fmla="*/ 97971 h 1231446"/>
              <a:gd name="connsiteX3" fmla="*/ 122464 w 8652782"/>
              <a:gd name="connsiteY3" fmla="*/ 122464 h 1231446"/>
              <a:gd name="connsiteX4" fmla="*/ 119743 w 8652782"/>
              <a:gd name="connsiteY4" fmla="*/ 146957 h 1231446"/>
              <a:gd name="connsiteX5" fmla="*/ 114300 w 8652782"/>
              <a:gd name="connsiteY5" fmla="*/ 176893 h 1231446"/>
              <a:gd name="connsiteX6" fmla="*/ 110218 w 8652782"/>
              <a:gd name="connsiteY6" fmla="*/ 217714 h 1231446"/>
              <a:gd name="connsiteX7" fmla="*/ 118382 w 8652782"/>
              <a:gd name="connsiteY7" fmla="*/ 277586 h 1231446"/>
              <a:gd name="connsiteX8" fmla="*/ 121103 w 8652782"/>
              <a:gd name="connsiteY8" fmla="*/ 310243 h 1231446"/>
              <a:gd name="connsiteX9" fmla="*/ 130628 w 8652782"/>
              <a:gd name="connsiteY9" fmla="*/ 348343 h 1231446"/>
              <a:gd name="connsiteX10" fmla="*/ 163285 w 8652782"/>
              <a:gd name="connsiteY10" fmla="*/ 423182 h 1231446"/>
              <a:gd name="connsiteX11" fmla="*/ 195943 w 8652782"/>
              <a:gd name="connsiteY11" fmla="*/ 480332 h 1231446"/>
              <a:gd name="connsiteX12" fmla="*/ 227239 w 8652782"/>
              <a:gd name="connsiteY12" fmla="*/ 510268 h 1231446"/>
              <a:gd name="connsiteX13" fmla="*/ 197303 w 8652782"/>
              <a:gd name="connsiteY13" fmla="*/ 515711 h 1231446"/>
              <a:gd name="connsiteX14" fmla="*/ 163285 w 8652782"/>
              <a:gd name="connsiteY14" fmla="*/ 522514 h 1231446"/>
              <a:gd name="connsiteX15" fmla="*/ 126546 w 8652782"/>
              <a:gd name="connsiteY15" fmla="*/ 534761 h 1231446"/>
              <a:gd name="connsiteX16" fmla="*/ 99332 w 8652782"/>
              <a:gd name="connsiteY16" fmla="*/ 549729 h 1231446"/>
              <a:gd name="connsiteX17" fmla="*/ 83003 w 8652782"/>
              <a:gd name="connsiteY17" fmla="*/ 564696 h 1231446"/>
              <a:gd name="connsiteX18" fmla="*/ 50346 w 8652782"/>
              <a:gd name="connsiteY18" fmla="*/ 600075 h 1231446"/>
              <a:gd name="connsiteX19" fmla="*/ 36739 w 8652782"/>
              <a:gd name="connsiteY19" fmla="*/ 636814 h 1231446"/>
              <a:gd name="connsiteX20" fmla="*/ 19050 w 8652782"/>
              <a:gd name="connsiteY20" fmla="*/ 674914 h 1231446"/>
              <a:gd name="connsiteX21" fmla="*/ 12246 w 8652782"/>
              <a:gd name="connsiteY21" fmla="*/ 717096 h 1231446"/>
              <a:gd name="connsiteX22" fmla="*/ 0 w 8652782"/>
              <a:gd name="connsiteY22" fmla="*/ 813707 h 1231446"/>
              <a:gd name="connsiteX23" fmla="*/ 5443 w 8652782"/>
              <a:gd name="connsiteY23" fmla="*/ 868136 h 1231446"/>
              <a:gd name="connsiteX24" fmla="*/ 12246 w 8652782"/>
              <a:gd name="connsiteY24" fmla="*/ 928007 h 1231446"/>
              <a:gd name="connsiteX25" fmla="*/ 31296 w 8652782"/>
              <a:gd name="connsiteY25" fmla="*/ 1001486 h 1231446"/>
              <a:gd name="connsiteX26" fmla="*/ 85725 w 8652782"/>
              <a:gd name="connsiteY26" fmla="*/ 1117146 h 1231446"/>
              <a:gd name="connsiteX27" fmla="*/ 127907 w 8652782"/>
              <a:gd name="connsiteY27" fmla="*/ 1179739 h 1231446"/>
              <a:gd name="connsiteX28" fmla="*/ 186418 w 8652782"/>
              <a:gd name="connsiteY28" fmla="*/ 1212396 h 1231446"/>
              <a:gd name="connsiteX29" fmla="*/ 217714 w 8652782"/>
              <a:gd name="connsiteY29" fmla="*/ 1231446 h 1231446"/>
              <a:gd name="connsiteX30" fmla="*/ 1510393 w 8652782"/>
              <a:gd name="connsiteY30" fmla="*/ 1220561 h 1231446"/>
              <a:gd name="connsiteX31" fmla="*/ 2871107 w 8652782"/>
              <a:gd name="connsiteY31" fmla="*/ 1216479 h 1231446"/>
              <a:gd name="connsiteX32" fmla="*/ 4254953 w 8652782"/>
              <a:gd name="connsiteY32" fmla="*/ 1208314 h 1231446"/>
              <a:gd name="connsiteX33" fmla="*/ 5821135 w 8652782"/>
              <a:gd name="connsiteY33" fmla="*/ 1179739 h 1231446"/>
              <a:gd name="connsiteX34" fmla="*/ 7134225 w 8652782"/>
              <a:gd name="connsiteY34" fmla="*/ 1172936 h 1231446"/>
              <a:gd name="connsiteX35" fmla="*/ 8450035 w 8652782"/>
              <a:gd name="connsiteY35" fmla="*/ 1157968 h 1231446"/>
              <a:gd name="connsiteX36" fmla="*/ 8530318 w 8652782"/>
              <a:gd name="connsiteY36" fmla="*/ 1108982 h 1231446"/>
              <a:gd name="connsiteX37" fmla="*/ 8580664 w 8652782"/>
              <a:gd name="connsiteY37" fmla="*/ 1034143 h 1231446"/>
              <a:gd name="connsiteX38" fmla="*/ 8617403 w 8652782"/>
              <a:gd name="connsiteY38" fmla="*/ 949779 h 1231446"/>
              <a:gd name="connsiteX39" fmla="*/ 8639175 w 8652782"/>
              <a:gd name="connsiteY39" fmla="*/ 873579 h 1231446"/>
              <a:gd name="connsiteX40" fmla="*/ 8648700 w 8652782"/>
              <a:gd name="connsiteY40" fmla="*/ 816429 h 1231446"/>
              <a:gd name="connsiteX41" fmla="*/ 8652782 w 8652782"/>
              <a:gd name="connsiteY41" fmla="*/ 762000 h 1231446"/>
              <a:gd name="connsiteX42" fmla="*/ 8644618 w 8652782"/>
              <a:gd name="connsiteY42" fmla="*/ 677636 h 1231446"/>
              <a:gd name="connsiteX43" fmla="*/ 8624207 w 8652782"/>
              <a:gd name="connsiteY43" fmla="*/ 598714 h 1231446"/>
              <a:gd name="connsiteX44" fmla="*/ 8599714 w 8652782"/>
              <a:gd name="connsiteY44" fmla="*/ 544286 h 1231446"/>
              <a:gd name="connsiteX45" fmla="*/ 8558893 w 8652782"/>
              <a:gd name="connsiteY45" fmla="*/ 506186 h 1231446"/>
              <a:gd name="connsiteX46" fmla="*/ 8546646 w 8652782"/>
              <a:gd name="connsiteY46" fmla="*/ 493939 h 1231446"/>
              <a:gd name="connsiteX47" fmla="*/ 8511268 w 8652782"/>
              <a:gd name="connsiteY47" fmla="*/ 495300 h 1231446"/>
              <a:gd name="connsiteX48" fmla="*/ 8456839 w 8652782"/>
              <a:gd name="connsiteY48" fmla="*/ 502104 h 1231446"/>
              <a:gd name="connsiteX49" fmla="*/ 8454118 w 8652782"/>
              <a:gd name="connsiteY49" fmla="*/ 484414 h 1231446"/>
              <a:gd name="connsiteX50" fmla="*/ 8482693 w 8652782"/>
              <a:gd name="connsiteY50" fmla="*/ 439511 h 1231446"/>
              <a:gd name="connsiteX51" fmla="*/ 8526235 w 8652782"/>
              <a:gd name="connsiteY51" fmla="*/ 306161 h 1231446"/>
              <a:gd name="connsiteX52" fmla="*/ 8541203 w 8652782"/>
              <a:gd name="connsiteY52" fmla="*/ 176893 h 1231446"/>
              <a:gd name="connsiteX53" fmla="*/ 8524875 w 8652782"/>
              <a:gd name="connsiteY53" fmla="*/ 83004 h 1231446"/>
              <a:gd name="connsiteX54" fmla="*/ 8505825 w 8652782"/>
              <a:gd name="connsiteY54" fmla="*/ 38100 h 1231446"/>
              <a:gd name="connsiteX55" fmla="*/ 8470446 w 8652782"/>
              <a:gd name="connsiteY55" fmla="*/ 8164 h 1231446"/>
              <a:gd name="connsiteX56" fmla="*/ 8467725 w 8652782"/>
              <a:gd name="connsiteY56" fmla="*/ 0 h 1231446"/>
              <a:gd name="connsiteX57" fmla="*/ 7658100 w 8652782"/>
              <a:gd name="connsiteY57" fmla="*/ 6804 h 1231446"/>
              <a:gd name="connsiteX58" fmla="*/ 6800850 w 8652782"/>
              <a:gd name="connsiteY58" fmla="*/ 10886 h 1231446"/>
              <a:gd name="connsiteX59" fmla="*/ 5245553 w 8652782"/>
              <a:gd name="connsiteY59" fmla="*/ 13607 h 1231446"/>
              <a:gd name="connsiteX60" fmla="*/ 3560989 w 8652782"/>
              <a:gd name="connsiteY60" fmla="*/ 19050 h 1231446"/>
              <a:gd name="connsiteX61" fmla="*/ 2333625 w 8652782"/>
              <a:gd name="connsiteY61" fmla="*/ 23132 h 1231446"/>
              <a:gd name="connsiteX62" fmla="*/ 1226003 w 8652782"/>
              <a:gd name="connsiteY62" fmla="*/ 23132 h 1231446"/>
              <a:gd name="connsiteX63" fmla="*/ 210910 w 8652782"/>
              <a:gd name="connsiteY63" fmla="*/ 17689 h 12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652782" h="1231446">
                <a:moveTo>
                  <a:pt x="210910" y="17689"/>
                </a:moveTo>
                <a:lnTo>
                  <a:pt x="144235" y="65314"/>
                </a:lnTo>
                <a:lnTo>
                  <a:pt x="130628" y="97971"/>
                </a:lnTo>
                <a:lnTo>
                  <a:pt x="122464" y="122464"/>
                </a:lnTo>
                <a:lnTo>
                  <a:pt x="119743" y="146957"/>
                </a:lnTo>
                <a:lnTo>
                  <a:pt x="114300" y="176893"/>
                </a:lnTo>
                <a:lnTo>
                  <a:pt x="110218" y="217714"/>
                </a:lnTo>
                <a:lnTo>
                  <a:pt x="118382" y="277586"/>
                </a:lnTo>
                <a:lnTo>
                  <a:pt x="121103" y="310243"/>
                </a:lnTo>
                <a:lnTo>
                  <a:pt x="130628" y="348343"/>
                </a:lnTo>
                <a:lnTo>
                  <a:pt x="163285" y="423182"/>
                </a:lnTo>
                <a:lnTo>
                  <a:pt x="195943" y="480332"/>
                </a:lnTo>
                <a:lnTo>
                  <a:pt x="227239" y="510268"/>
                </a:lnTo>
                <a:lnTo>
                  <a:pt x="197303" y="515711"/>
                </a:lnTo>
                <a:lnTo>
                  <a:pt x="163285" y="522514"/>
                </a:lnTo>
                <a:lnTo>
                  <a:pt x="126546" y="534761"/>
                </a:lnTo>
                <a:lnTo>
                  <a:pt x="99332" y="549729"/>
                </a:lnTo>
                <a:lnTo>
                  <a:pt x="83003" y="564696"/>
                </a:lnTo>
                <a:lnTo>
                  <a:pt x="50346" y="600075"/>
                </a:lnTo>
                <a:lnTo>
                  <a:pt x="36739" y="636814"/>
                </a:lnTo>
                <a:lnTo>
                  <a:pt x="19050" y="674914"/>
                </a:lnTo>
                <a:lnTo>
                  <a:pt x="12246" y="717096"/>
                </a:lnTo>
                <a:lnTo>
                  <a:pt x="0" y="813707"/>
                </a:lnTo>
                <a:lnTo>
                  <a:pt x="5443" y="868136"/>
                </a:lnTo>
                <a:lnTo>
                  <a:pt x="12246" y="928007"/>
                </a:lnTo>
                <a:lnTo>
                  <a:pt x="31296" y="1001486"/>
                </a:lnTo>
                <a:lnTo>
                  <a:pt x="85725" y="1117146"/>
                </a:lnTo>
                <a:lnTo>
                  <a:pt x="127907" y="1179739"/>
                </a:lnTo>
                <a:lnTo>
                  <a:pt x="186418" y="1212396"/>
                </a:lnTo>
                <a:lnTo>
                  <a:pt x="217714" y="1231446"/>
                </a:lnTo>
                <a:lnTo>
                  <a:pt x="1510393" y="1220561"/>
                </a:lnTo>
                <a:lnTo>
                  <a:pt x="2871107" y="1216479"/>
                </a:lnTo>
                <a:lnTo>
                  <a:pt x="4254953" y="1208314"/>
                </a:lnTo>
                <a:lnTo>
                  <a:pt x="5821135" y="1179739"/>
                </a:lnTo>
                <a:lnTo>
                  <a:pt x="7134225" y="1172936"/>
                </a:lnTo>
                <a:lnTo>
                  <a:pt x="8450035" y="1157968"/>
                </a:lnTo>
                <a:lnTo>
                  <a:pt x="8530318" y="1108982"/>
                </a:lnTo>
                <a:lnTo>
                  <a:pt x="8580664" y="1034143"/>
                </a:lnTo>
                <a:lnTo>
                  <a:pt x="8617403" y="949779"/>
                </a:lnTo>
                <a:lnTo>
                  <a:pt x="8639175" y="873579"/>
                </a:lnTo>
                <a:lnTo>
                  <a:pt x="8648700" y="816429"/>
                </a:lnTo>
                <a:lnTo>
                  <a:pt x="8652782" y="762000"/>
                </a:lnTo>
                <a:lnTo>
                  <a:pt x="8644618" y="677636"/>
                </a:lnTo>
                <a:lnTo>
                  <a:pt x="8624207" y="598714"/>
                </a:lnTo>
                <a:lnTo>
                  <a:pt x="8599714" y="544286"/>
                </a:lnTo>
                <a:lnTo>
                  <a:pt x="8558893" y="506186"/>
                </a:lnTo>
                <a:lnTo>
                  <a:pt x="8546646" y="493939"/>
                </a:lnTo>
                <a:lnTo>
                  <a:pt x="8511268" y="495300"/>
                </a:lnTo>
                <a:lnTo>
                  <a:pt x="8456839" y="502104"/>
                </a:lnTo>
                <a:lnTo>
                  <a:pt x="8454118" y="484414"/>
                </a:lnTo>
                <a:lnTo>
                  <a:pt x="8482693" y="439511"/>
                </a:lnTo>
                <a:lnTo>
                  <a:pt x="8526235" y="306161"/>
                </a:lnTo>
                <a:lnTo>
                  <a:pt x="8541203" y="176893"/>
                </a:lnTo>
                <a:lnTo>
                  <a:pt x="8524875" y="83004"/>
                </a:lnTo>
                <a:lnTo>
                  <a:pt x="8505825" y="38100"/>
                </a:lnTo>
                <a:lnTo>
                  <a:pt x="8470446" y="8164"/>
                </a:lnTo>
                <a:lnTo>
                  <a:pt x="8467725" y="0"/>
                </a:lnTo>
                <a:lnTo>
                  <a:pt x="7658100" y="6804"/>
                </a:lnTo>
                <a:lnTo>
                  <a:pt x="6800850" y="10886"/>
                </a:lnTo>
                <a:lnTo>
                  <a:pt x="5245553" y="13607"/>
                </a:lnTo>
                <a:lnTo>
                  <a:pt x="3560989" y="19050"/>
                </a:lnTo>
                <a:lnTo>
                  <a:pt x="2333625" y="23132"/>
                </a:lnTo>
                <a:lnTo>
                  <a:pt x="1226003" y="23132"/>
                </a:lnTo>
                <a:lnTo>
                  <a:pt x="210910" y="17689"/>
                </a:lnTo>
                <a:close/>
              </a:path>
            </a:pathLst>
          </a:cu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5988844" y="9097962"/>
            <a:ext cx="11468100" cy="1707044"/>
            <a:chOff x="5988844" y="9097962"/>
            <a:chExt cx="11468100" cy="1707044"/>
          </a:xfrm>
        </p:grpSpPr>
        <p:sp>
          <p:nvSpPr>
            <p:cNvPr id="4" name="Rounded Rectangle 3"/>
            <p:cNvSpPr/>
            <p:nvPr/>
          </p:nvSpPr>
          <p:spPr>
            <a:xfrm>
              <a:off x="5988844" y="9097962"/>
              <a:ext cx="11468100" cy="1706132"/>
            </a:xfrm>
            <a:prstGeom prst="roundRect">
              <a:avLst>
                <a:gd name="adj" fmla="val 50000"/>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88844" y="9212262"/>
              <a:ext cx="11468100" cy="1592744"/>
            </a:xfrm>
            <a:prstGeom prst="rect">
              <a:avLst/>
            </a:prstGeom>
          </p:spPr>
          <p:txBody>
            <a:bodyPr wrap="square">
              <a:spAutoFit/>
            </a:bodyPr>
            <a:lstStyle/>
            <a:p>
              <a:pPr>
                <a:lnSpc>
                  <a:spcPts val="3900"/>
                </a:lnSpc>
              </a:pPr>
              <a:r>
                <a:rPr lang="en-US" sz="3600" spc="-100" dirty="0" smtClean="0"/>
                <a:t>      Harvard </a:t>
              </a:r>
              <a:r>
                <a:rPr lang="en-US" sz="3600" spc="-100" dirty="0"/>
                <a:t>University Global System™ comprises</a:t>
              </a:r>
            </a:p>
            <a:p>
              <a:pPr>
                <a:lnSpc>
                  <a:spcPts val="3900"/>
                </a:lnSpc>
              </a:pPr>
              <a:r>
                <a:rPr lang="en-US" sz="3600" spc="-20" dirty="0" smtClean="0"/>
                <a:t>   </a:t>
              </a:r>
              <a:r>
                <a:rPr lang="en-US" sz="3600" spc="-140" dirty="0" smtClean="0"/>
                <a:t>a practical toolkit of principles</a:t>
              </a:r>
              <a:r>
                <a:rPr lang="en-US" sz="3600" spc="-140" dirty="0"/>
                <a:t>, roadmaps, templates</a:t>
              </a:r>
              <a:r>
                <a:rPr lang="en-US" sz="3600" spc="-140" dirty="0" smtClean="0"/>
                <a:t>,</a:t>
              </a:r>
            </a:p>
            <a:p>
              <a:pPr>
                <a:lnSpc>
                  <a:spcPts val="3900"/>
                </a:lnSpc>
              </a:pPr>
              <a:r>
                <a:rPr lang="en-US" sz="3600" spc="-140" dirty="0" smtClean="0"/>
                <a:t>       </a:t>
              </a:r>
              <a:r>
                <a:rPr lang="en-US" sz="3600" spc="-30" dirty="0" smtClean="0"/>
                <a:t>equations</a:t>
              </a:r>
              <a:r>
                <a:rPr lang="en-US" sz="3600" spc="70" dirty="0" smtClean="0"/>
                <a:t> and </a:t>
              </a:r>
              <a:r>
                <a:rPr lang="en-US" sz="3600" spc="70" dirty="0"/>
                <a:t>algorithms, not shown here.</a:t>
              </a:r>
              <a:endParaRPr lang="en-US" sz="3600" dirty="0"/>
            </a:p>
          </p:txBody>
        </p:sp>
      </p:grpSp>
      <p:sp>
        <p:nvSpPr>
          <p:cNvPr id="21" name="Rectangle 20"/>
          <p:cNvSpPr/>
          <p:nvPr/>
        </p:nvSpPr>
        <p:spPr>
          <a:xfrm>
            <a:off x="15113820" y="11117262"/>
            <a:ext cx="7943824" cy="919611"/>
          </a:xfrm>
          <a:prstGeom prst="rect">
            <a:avLst/>
          </a:prstGeom>
        </p:spPr>
        <p:txBody>
          <a:bodyPr wrap="square">
            <a:spAutoFit/>
          </a:bodyPr>
          <a:lstStyle/>
          <a:p>
            <a:r>
              <a:rPr lang="en-US" altLang="en-US" sz="2688" dirty="0">
                <a:solidFill>
                  <a:schemeClr val="bg1"/>
                </a:solidFill>
              </a:rPr>
              <a:t>© Alain Paul Martin, 2023.   All rights reserved.</a:t>
            </a:r>
          </a:p>
          <a:p>
            <a:r>
              <a:rPr lang="en-US" altLang="en-US" sz="2688" dirty="0">
                <a:solidFill>
                  <a:schemeClr val="bg1"/>
                </a:solidFill>
              </a:rPr>
              <a:t>    We train trainers and license users.</a:t>
            </a:r>
            <a:endParaRPr lang="en-US" dirty="0">
              <a:solidFill>
                <a:schemeClr val="bg1"/>
              </a:solidFill>
            </a:endParaRPr>
          </a:p>
        </p:txBody>
      </p:sp>
      <p:sp>
        <p:nvSpPr>
          <p:cNvPr id="22" name="Rectangle 21"/>
          <p:cNvSpPr/>
          <p:nvPr/>
        </p:nvSpPr>
        <p:spPr>
          <a:xfrm>
            <a:off x="14847957" y="12084431"/>
            <a:ext cx="8193176" cy="800219"/>
          </a:xfrm>
          <a:prstGeom prst="rect">
            <a:avLst/>
          </a:prstGeom>
        </p:spPr>
        <p:txBody>
          <a:bodyPr wrap="square">
            <a:spAutoFit/>
          </a:bodyPr>
          <a:lstStyle/>
          <a:p>
            <a:r>
              <a:rPr lang="en-US" sz="2400" spc="10" dirty="0" smtClean="0">
                <a:solidFill>
                  <a:schemeClr val="bg1"/>
                </a:solidFill>
              </a:rPr>
              <a:t>Oval colorful-background source: Elongated circle at:</a:t>
            </a:r>
            <a:br>
              <a:rPr lang="en-US" sz="2400" spc="10" dirty="0" smtClean="0">
                <a:solidFill>
                  <a:schemeClr val="bg1"/>
                </a:solidFill>
              </a:rPr>
            </a:br>
            <a:r>
              <a:rPr lang="en-US" sz="2200" spc="-30" dirty="0" smtClean="0">
                <a:solidFill>
                  <a:schemeClr val="bg1"/>
                </a:solidFill>
              </a:rPr>
              <a:t>commons.Wikimedia.org/wiki/</a:t>
            </a:r>
            <a:r>
              <a:rPr lang="en-US" sz="2200" spc="-30" dirty="0" err="1" smtClean="0">
                <a:solidFill>
                  <a:schemeClr val="bg1"/>
                </a:solidFill>
              </a:rPr>
              <a:t>File:Gradient_color_wheel.png</a:t>
            </a:r>
            <a:endParaRPr lang="en-US" sz="2200" spc="-30" dirty="0">
              <a:solidFill>
                <a:schemeClr val="bg1"/>
              </a:solidFill>
            </a:endParaRPr>
          </a:p>
        </p:txBody>
      </p:sp>
      <p:pic>
        <p:nvPicPr>
          <p:cNvPr id="24" name="Picture 16" descr="File:By bw.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279" t="22222" r="27720" b="43210"/>
          <a:stretch/>
        </p:blipFill>
        <p:spPr bwMode="auto">
          <a:xfrm>
            <a:off x="14066044" y="12097496"/>
            <a:ext cx="774769" cy="40173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006" y="4899044"/>
            <a:ext cx="8736050" cy="3970318"/>
          </a:xfrm>
          <a:prstGeom prst="rect">
            <a:avLst/>
          </a:prstGeom>
        </p:spPr>
        <p:txBody>
          <a:bodyPr wrap="square">
            <a:spAutoFit/>
          </a:bodyPr>
          <a:lstStyle/>
          <a:p>
            <a:pPr algn="r"/>
            <a:r>
              <a:rPr lang="en-US" sz="3600" spc="-90" dirty="0"/>
              <a:t>This framework </a:t>
            </a:r>
            <a:r>
              <a:rPr lang="en-US" sz="3600" spc="-90" dirty="0" smtClean="0"/>
              <a:t>is largely about asking</a:t>
            </a:r>
            <a:r>
              <a:rPr lang="en-US" sz="3600" spc="-30" dirty="0" smtClean="0"/>
              <a:t/>
            </a:r>
            <a:br>
              <a:rPr lang="en-US" sz="3600" spc="-30" dirty="0" smtClean="0"/>
            </a:br>
            <a:r>
              <a:rPr lang="en-US" sz="3600" spc="-30" dirty="0" smtClean="0"/>
              <a:t>  </a:t>
            </a:r>
            <a:r>
              <a:rPr lang="en-US" sz="3600" spc="120" dirty="0" smtClean="0"/>
              <a:t>pertinent questions. It supports all</a:t>
            </a:r>
          </a:p>
          <a:p>
            <a:pPr algn="r"/>
            <a:r>
              <a:rPr lang="en-US" sz="3600" spc="-50" dirty="0" smtClean="0"/>
              <a:t>phases of the </a:t>
            </a:r>
            <a:r>
              <a:rPr lang="en-US" sz="3600" spc="-50" dirty="0"/>
              <a:t>innovation </a:t>
            </a:r>
            <a:r>
              <a:rPr lang="en-US" sz="3600" spc="-50" dirty="0" smtClean="0"/>
              <a:t>funnel, from</a:t>
            </a:r>
            <a:br>
              <a:rPr lang="en-US" sz="3600" spc="-50" dirty="0" smtClean="0"/>
            </a:br>
            <a:r>
              <a:rPr lang="en-US" sz="3600" spc="-120" dirty="0" smtClean="0"/>
              <a:t>      ideation to exploratory and structured </a:t>
            </a:r>
            <a:r>
              <a:rPr lang="en-US" sz="3600" spc="-170" dirty="0" smtClean="0"/>
              <a:t>creativities to invention,</a:t>
            </a:r>
            <a:r>
              <a:rPr lang="en-US" sz="3600" spc="-170" dirty="0"/>
              <a:t> </a:t>
            </a:r>
            <a:r>
              <a:rPr lang="en-US" sz="3600" spc="-170" dirty="0" smtClean="0"/>
              <a:t>development, </a:t>
            </a:r>
            <a:r>
              <a:rPr lang="en-US" sz="3600" spc="-210" dirty="0" smtClean="0"/>
              <a:t>scaling, commercialization, </a:t>
            </a:r>
            <a:r>
              <a:rPr lang="en-US" sz="3600" spc="-250" dirty="0" smtClean="0"/>
              <a:t>adoption</a:t>
            </a:r>
            <a:r>
              <a:rPr lang="en-US" sz="3590" spc="-200" dirty="0" smtClean="0"/>
              <a:t>,</a:t>
            </a:r>
          </a:p>
          <a:p>
            <a:pPr algn="r"/>
            <a:r>
              <a:rPr lang="en-US" sz="3600" spc="-170" dirty="0" smtClean="0"/>
              <a:t>  </a:t>
            </a:r>
            <a:r>
              <a:rPr lang="en-US" sz="3600" spc="-150" dirty="0" smtClean="0"/>
              <a:t>(or diffusion) </a:t>
            </a:r>
            <a:r>
              <a:rPr lang="en-US" sz="3600" dirty="0" smtClean="0"/>
              <a:t>and </a:t>
            </a:r>
            <a:r>
              <a:rPr lang="en-US" sz="3600" dirty="0"/>
              <a:t>renewal. </a:t>
            </a:r>
          </a:p>
        </p:txBody>
      </p:sp>
      <p:sp>
        <p:nvSpPr>
          <p:cNvPr id="26"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39845896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2000" fill="hold"/>
                                        <p:tgtEl>
                                          <p:spTgt spid="25"/>
                                        </p:tgtEl>
                                        <p:attrNameLst>
                                          <p:attrName>ppt_w</p:attrName>
                                        </p:attrNameLst>
                                      </p:cBhvr>
                                      <p:tavLst>
                                        <p:tav tm="0">
                                          <p:val>
                                            <p:strVal val="#ppt_w*0.70"/>
                                          </p:val>
                                        </p:tav>
                                        <p:tav tm="100000">
                                          <p:val>
                                            <p:strVal val="#ppt_w"/>
                                          </p:val>
                                        </p:tav>
                                      </p:tavLst>
                                    </p:anim>
                                    <p:anim calcmode="lin" valueType="num">
                                      <p:cBhvr>
                                        <p:cTn id="13" dur="2000" fill="hold"/>
                                        <p:tgtEl>
                                          <p:spTgt spid="25"/>
                                        </p:tgtEl>
                                        <p:attrNameLst>
                                          <p:attrName>ppt_h</p:attrName>
                                        </p:attrNameLst>
                                      </p:cBhvr>
                                      <p:tavLst>
                                        <p:tav tm="0">
                                          <p:val>
                                            <p:strVal val="#ppt_h"/>
                                          </p:val>
                                        </p:tav>
                                        <p:tav tm="100000">
                                          <p:val>
                                            <p:strVal val="#ppt_h"/>
                                          </p:val>
                                        </p:tav>
                                      </p:tavLst>
                                    </p:anim>
                                    <p:animEffect transition="in" filter="fade">
                                      <p:cBhvr>
                                        <p:cTn id="14" dur="2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150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strVal val="#ppt_w*0.70"/>
                                          </p:val>
                                        </p:tav>
                                        <p:tav tm="100000">
                                          <p:val>
                                            <p:strVal val="#ppt_w"/>
                                          </p:val>
                                        </p:tav>
                                      </p:tavLst>
                                    </p:anim>
                                    <p:anim calcmode="lin" valueType="num">
                                      <p:cBhvr>
                                        <p:cTn id="20" dur="2000" fill="hold"/>
                                        <p:tgtEl>
                                          <p:spTgt spid="2"/>
                                        </p:tgtEl>
                                        <p:attrNameLst>
                                          <p:attrName>ppt_h</p:attrName>
                                        </p:attrNameLst>
                                      </p:cBhvr>
                                      <p:tavLst>
                                        <p:tav tm="0">
                                          <p:val>
                                            <p:strVal val="#ppt_h"/>
                                          </p:val>
                                        </p:tav>
                                        <p:tav tm="100000">
                                          <p:val>
                                            <p:strVal val="#ppt_h"/>
                                          </p:val>
                                        </p:tav>
                                      </p:tavLst>
                                    </p:anim>
                                    <p:animEffect transition="in" filter="fade">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1500"/>
                                  </p:stCondLst>
                                  <p:childTnLst>
                                    <p:set>
                                      <p:cBhvr>
                                        <p:cTn id="25" dur="1" fill="hold">
                                          <p:stCondLst>
                                            <p:cond delay="0"/>
                                          </p:stCondLst>
                                        </p:cTn>
                                        <p:tgtEl>
                                          <p:spTgt spid="33"/>
                                        </p:tgtEl>
                                        <p:attrNameLst>
                                          <p:attrName>style.visibility</p:attrName>
                                        </p:attrNameLst>
                                      </p:cBhvr>
                                      <p:to>
                                        <p:strVal val="visible"/>
                                      </p:to>
                                    </p:set>
                                    <p:animEffect transition="in" filter="wheel(1)">
                                      <p:cBhvr>
                                        <p:cTn id="26" dur="2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2000"/>
                                  </p:stCondLst>
                                  <p:childTnLst>
                                    <p:set>
                                      <p:cBhvr>
                                        <p:cTn id="30" dur="1" fill="hold">
                                          <p:stCondLst>
                                            <p:cond delay="0"/>
                                          </p:stCondLst>
                                        </p:cTn>
                                        <p:tgtEl>
                                          <p:spTgt spid="34"/>
                                        </p:tgtEl>
                                        <p:attrNameLst>
                                          <p:attrName>style.visibility</p:attrName>
                                        </p:attrNameLst>
                                      </p:cBhvr>
                                      <p:to>
                                        <p:strVal val="visible"/>
                                      </p:to>
                                    </p:set>
                                    <p:anim calcmode="lin" valueType="num">
                                      <p:cBhvr>
                                        <p:cTn id="31" dur="2000" fill="hold"/>
                                        <p:tgtEl>
                                          <p:spTgt spid="34"/>
                                        </p:tgtEl>
                                        <p:attrNameLst>
                                          <p:attrName>ppt_w</p:attrName>
                                        </p:attrNameLst>
                                      </p:cBhvr>
                                      <p:tavLst>
                                        <p:tav tm="0">
                                          <p:val>
                                            <p:strVal val="#ppt_w*0.70"/>
                                          </p:val>
                                        </p:tav>
                                        <p:tav tm="100000">
                                          <p:val>
                                            <p:strVal val="#ppt_w"/>
                                          </p:val>
                                        </p:tav>
                                      </p:tavLst>
                                    </p:anim>
                                    <p:anim calcmode="lin" valueType="num">
                                      <p:cBhvr>
                                        <p:cTn id="32" dur="2000" fill="hold"/>
                                        <p:tgtEl>
                                          <p:spTgt spid="34"/>
                                        </p:tgtEl>
                                        <p:attrNameLst>
                                          <p:attrName>ppt_h</p:attrName>
                                        </p:attrNameLst>
                                      </p:cBhvr>
                                      <p:tavLst>
                                        <p:tav tm="0">
                                          <p:val>
                                            <p:strVal val="#ppt_h"/>
                                          </p:val>
                                        </p:tav>
                                        <p:tav tm="100000">
                                          <p:val>
                                            <p:strVal val="#ppt_h"/>
                                          </p:val>
                                        </p:tav>
                                      </p:tavLst>
                                    </p:anim>
                                    <p:animEffect transition="in" filter="fade">
                                      <p:cBhvr>
                                        <p:cTn id="33" dur="20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2000"/>
                                  </p:stCondLst>
                                  <p:childTnLst>
                                    <p:set>
                                      <p:cBhvr>
                                        <p:cTn id="37" dur="1" fill="hold">
                                          <p:stCondLst>
                                            <p:cond delay="0"/>
                                          </p:stCondLst>
                                        </p:cTn>
                                        <p:tgtEl>
                                          <p:spTgt spid="20"/>
                                        </p:tgtEl>
                                        <p:attrNameLst>
                                          <p:attrName>style.visibility</p:attrName>
                                        </p:attrNameLst>
                                      </p:cBhvr>
                                      <p:to>
                                        <p:strVal val="visible"/>
                                      </p:to>
                                    </p:set>
                                    <p:anim calcmode="lin" valueType="num">
                                      <p:cBhvr>
                                        <p:cTn id="38" dur="2000" fill="hold"/>
                                        <p:tgtEl>
                                          <p:spTgt spid="20"/>
                                        </p:tgtEl>
                                        <p:attrNameLst>
                                          <p:attrName>ppt_w</p:attrName>
                                        </p:attrNameLst>
                                      </p:cBhvr>
                                      <p:tavLst>
                                        <p:tav tm="0">
                                          <p:val>
                                            <p:strVal val="#ppt_w*0.70"/>
                                          </p:val>
                                        </p:tav>
                                        <p:tav tm="100000">
                                          <p:val>
                                            <p:strVal val="#ppt_w"/>
                                          </p:val>
                                        </p:tav>
                                      </p:tavLst>
                                    </p:anim>
                                    <p:anim calcmode="lin" valueType="num">
                                      <p:cBhvr>
                                        <p:cTn id="39" dur="2000" fill="hold"/>
                                        <p:tgtEl>
                                          <p:spTgt spid="20"/>
                                        </p:tgtEl>
                                        <p:attrNameLst>
                                          <p:attrName>ppt_h</p:attrName>
                                        </p:attrNameLst>
                                      </p:cBhvr>
                                      <p:tavLst>
                                        <p:tav tm="0">
                                          <p:val>
                                            <p:strVal val="#ppt_h"/>
                                          </p:val>
                                        </p:tav>
                                        <p:tav tm="100000">
                                          <p:val>
                                            <p:strVal val="#ppt_h"/>
                                          </p:val>
                                        </p:tav>
                                      </p:tavLst>
                                    </p:anim>
                                    <p:animEffect transition="in" filter="fade">
                                      <p:cBhvr>
                                        <p:cTn id="40" dur="20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2000"/>
                                  </p:stCondLst>
                                  <p:childTnLst>
                                    <p:set>
                                      <p:cBhvr>
                                        <p:cTn id="44" dur="1" fill="hold">
                                          <p:stCondLst>
                                            <p:cond delay="0"/>
                                          </p:stCondLst>
                                        </p:cTn>
                                        <p:tgtEl>
                                          <p:spTgt spid="38"/>
                                        </p:tgtEl>
                                        <p:attrNameLst>
                                          <p:attrName>style.visibility</p:attrName>
                                        </p:attrNameLst>
                                      </p:cBhvr>
                                      <p:to>
                                        <p:strVal val="visible"/>
                                      </p:to>
                                    </p:set>
                                    <p:anim calcmode="lin" valueType="num">
                                      <p:cBhvr>
                                        <p:cTn id="45" dur="2000" fill="hold"/>
                                        <p:tgtEl>
                                          <p:spTgt spid="38"/>
                                        </p:tgtEl>
                                        <p:attrNameLst>
                                          <p:attrName>ppt_w</p:attrName>
                                        </p:attrNameLst>
                                      </p:cBhvr>
                                      <p:tavLst>
                                        <p:tav tm="0">
                                          <p:val>
                                            <p:strVal val="#ppt_w*0.70"/>
                                          </p:val>
                                        </p:tav>
                                        <p:tav tm="100000">
                                          <p:val>
                                            <p:strVal val="#ppt_w"/>
                                          </p:val>
                                        </p:tav>
                                      </p:tavLst>
                                    </p:anim>
                                    <p:anim calcmode="lin" valueType="num">
                                      <p:cBhvr>
                                        <p:cTn id="46" dur="2000" fill="hold"/>
                                        <p:tgtEl>
                                          <p:spTgt spid="38"/>
                                        </p:tgtEl>
                                        <p:attrNameLst>
                                          <p:attrName>ppt_h</p:attrName>
                                        </p:attrNameLst>
                                      </p:cBhvr>
                                      <p:tavLst>
                                        <p:tav tm="0">
                                          <p:val>
                                            <p:strVal val="#ppt_h"/>
                                          </p:val>
                                        </p:tav>
                                        <p:tav tm="100000">
                                          <p:val>
                                            <p:strVal val="#ppt_h"/>
                                          </p:val>
                                        </p:tav>
                                      </p:tavLst>
                                    </p:anim>
                                    <p:animEffect transition="in" filter="fade">
                                      <p:cBhvr>
                                        <p:cTn id="47" dur="20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20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2000" fill="hold"/>
                                        <p:tgtEl>
                                          <p:spTgt spid="35"/>
                                        </p:tgtEl>
                                        <p:attrNameLst>
                                          <p:attrName>ppt_w</p:attrName>
                                        </p:attrNameLst>
                                      </p:cBhvr>
                                      <p:tavLst>
                                        <p:tav tm="0">
                                          <p:val>
                                            <p:strVal val="#ppt_w*0.70"/>
                                          </p:val>
                                        </p:tav>
                                        <p:tav tm="100000">
                                          <p:val>
                                            <p:strVal val="#ppt_w"/>
                                          </p:val>
                                        </p:tav>
                                      </p:tavLst>
                                    </p:anim>
                                    <p:anim calcmode="lin" valueType="num">
                                      <p:cBhvr>
                                        <p:cTn id="53" dur="2000" fill="hold"/>
                                        <p:tgtEl>
                                          <p:spTgt spid="35"/>
                                        </p:tgtEl>
                                        <p:attrNameLst>
                                          <p:attrName>ppt_h</p:attrName>
                                        </p:attrNameLst>
                                      </p:cBhvr>
                                      <p:tavLst>
                                        <p:tav tm="0">
                                          <p:val>
                                            <p:strVal val="#ppt_h"/>
                                          </p:val>
                                        </p:tav>
                                        <p:tav tm="100000">
                                          <p:val>
                                            <p:strVal val="#ppt_h"/>
                                          </p:val>
                                        </p:tav>
                                      </p:tavLst>
                                    </p:anim>
                                    <p:animEffect transition="in" filter="fade">
                                      <p:cBhvr>
                                        <p:cTn id="54" dur="20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nodeType="clickEffect">
                                  <p:stCondLst>
                                    <p:cond delay="1500"/>
                                  </p:stCondLst>
                                  <p:childTnLst>
                                    <p:set>
                                      <p:cBhvr>
                                        <p:cTn id="58" dur="1" fill="hold">
                                          <p:stCondLst>
                                            <p:cond delay="0"/>
                                          </p:stCondLst>
                                        </p:cTn>
                                        <p:tgtEl>
                                          <p:spTgt spid="31"/>
                                        </p:tgtEl>
                                        <p:attrNameLst>
                                          <p:attrName>style.visibility</p:attrName>
                                        </p:attrNameLst>
                                      </p:cBhvr>
                                      <p:to>
                                        <p:strVal val="visible"/>
                                      </p:to>
                                    </p:set>
                                    <p:anim calcmode="lin" valueType="num">
                                      <p:cBhvr>
                                        <p:cTn id="59" dur="2000" fill="hold"/>
                                        <p:tgtEl>
                                          <p:spTgt spid="31"/>
                                        </p:tgtEl>
                                        <p:attrNameLst>
                                          <p:attrName>ppt_w</p:attrName>
                                        </p:attrNameLst>
                                      </p:cBhvr>
                                      <p:tavLst>
                                        <p:tav tm="0">
                                          <p:val>
                                            <p:strVal val="#ppt_w*0.70"/>
                                          </p:val>
                                        </p:tav>
                                        <p:tav tm="100000">
                                          <p:val>
                                            <p:strVal val="#ppt_w"/>
                                          </p:val>
                                        </p:tav>
                                      </p:tavLst>
                                    </p:anim>
                                    <p:anim calcmode="lin" valueType="num">
                                      <p:cBhvr>
                                        <p:cTn id="60" dur="2000" fill="hold"/>
                                        <p:tgtEl>
                                          <p:spTgt spid="31"/>
                                        </p:tgtEl>
                                        <p:attrNameLst>
                                          <p:attrName>ppt_h</p:attrName>
                                        </p:attrNameLst>
                                      </p:cBhvr>
                                      <p:tavLst>
                                        <p:tav tm="0">
                                          <p:val>
                                            <p:strVal val="#ppt_h"/>
                                          </p:val>
                                        </p:tav>
                                        <p:tav tm="100000">
                                          <p:val>
                                            <p:strVal val="#ppt_h"/>
                                          </p:val>
                                        </p:tav>
                                      </p:tavLst>
                                    </p:anim>
                                    <p:animEffect transition="in" filter="fade">
                                      <p:cBhvr>
                                        <p:cTn id="61" dur="20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grpId="0" nodeType="clickEffect">
                                  <p:stCondLst>
                                    <p:cond delay="2000"/>
                                  </p:stCondLst>
                                  <p:childTnLst>
                                    <p:set>
                                      <p:cBhvr>
                                        <p:cTn id="65" dur="1" fill="hold">
                                          <p:stCondLst>
                                            <p:cond delay="0"/>
                                          </p:stCondLst>
                                        </p:cTn>
                                        <p:tgtEl>
                                          <p:spTgt spid="21"/>
                                        </p:tgtEl>
                                        <p:attrNameLst>
                                          <p:attrName>style.visibility</p:attrName>
                                        </p:attrNameLst>
                                      </p:cBhvr>
                                      <p:to>
                                        <p:strVal val="visible"/>
                                      </p:to>
                                    </p:set>
                                    <p:anim calcmode="lin" valueType="num">
                                      <p:cBhvr>
                                        <p:cTn id="66" dur="2000" fill="hold"/>
                                        <p:tgtEl>
                                          <p:spTgt spid="21"/>
                                        </p:tgtEl>
                                        <p:attrNameLst>
                                          <p:attrName>ppt_w</p:attrName>
                                        </p:attrNameLst>
                                      </p:cBhvr>
                                      <p:tavLst>
                                        <p:tav tm="0">
                                          <p:val>
                                            <p:strVal val="#ppt_w*0.70"/>
                                          </p:val>
                                        </p:tav>
                                        <p:tav tm="100000">
                                          <p:val>
                                            <p:strVal val="#ppt_w"/>
                                          </p:val>
                                        </p:tav>
                                      </p:tavLst>
                                    </p:anim>
                                    <p:anim calcmode="lin" valueType="num">
                                      <p:cBhvr>
                                        <p:cTn id="67" dur="2000" fill="hold"/>
                                        <p:tgtEl>
                                          <p:spTgt spid="21"/>
                                        </p:tgtEl>
                                        <p:attrNameLst>
                                          <p:attrName>ppt_h</p:attrName>
                                        </p:attrNameLst>
                                      </p:cBhvr>
                                      <p:tavLst>
                                        <p:tav tm="0">
                                          <p:val>
                                            <p:strVal val="#ppt_h"/>
                                          </p:val>
                                        </p:tav>
                                        <p:tav tm="100000">
                                          <p:val>
                                            <p:strVal val="#ppt_h"/>
                                          </p:val>
                                        </p:tav>
                                      </p:tavLst>
                                    </p:anim>
                                    <p:animEffect transition="in" filter="fade">
                                      <p:cBhvr>
                                        <p:cTn id="68" dur="20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12" fill="hold" nodeType="clickEffect">
                                  <p:stCondLst>
                                    <p:cond delay="900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2000" fill="hold"/>
                                        <p:tgtEl>
                                          <p:spTgt spid="11"/>
                                        </p:tgtEl>
                                        <p:attrNameLst>
                                          <p:attrName>ppt_x</p:attrName>
                                        </p:attrNameLst>
                                      </p:cBhvr>
                                      <p:tavLst>
                                        <p:tav tm="0">
                                          <p:val>
                                            <p:strVal val="0-#ppt_w/2"/>
                                          </p:val>
                                        </p:tav>
                                        <p:tav tm="100000">
                                          <p:val>
                                            <p:strVal val="#ppt_x"/>
                                          </p:val>
                                        </p:tav>
                                      </p:tavLst>
                                    </p:anim>
                                    <p:anim calcmode="lin" valueType="num">
                                      <p:cBhvr additive="base">
                                        <p:cTn id="74"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100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animBg="1"/>
      <p:bldP spid="21" grpId="0"/>
      <p:bldP spid="25"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8485144" y="5159889"/>
            <a:ext cx="3891155" cy="1649337"/>
            <a:chOff x="11299462" y="2781300"/>
            <a:chExt cx="2296971" cy="973614"/>
          </a:xfrm>
        </p:grpSpPr>
        <p:sp>
          <p:nvSpPr>
            <p:cNvPr id="75" name="Right Arrow 74"/>
            <p:cNvSpPr/>
            <p:nvPr/>
          </p:nvSpPr>
          <p:spPr>
            <a:xfrm>
              <a:off x="11811447" y="2928423"/>
              <a:ext cx="643221" cy="373019"/>
            </a:xfrm>
            <a:prstGeom prst="rightArrow">
              <a:avLst>
                <a:gd name="adj1" fmla="val 59819"/>
                <a:gd name="adj2" fmla="val 78756"/>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dirty="0"/>
            </a:p>
          </p:txBody>
        </p:sp>
        <p:sp>
          <p:nvSpPr>
            <p:cNvPr id="76" name="Rectangle 75"/>
            <p:cNvSpPr/>
            <p:nvPr/>
          </p:nvSpPr>
          <p:spPr>
            <a:xfrm>
              <a:off x="12308381" y="3571718"/>
              <a:ext cx="1288052" cy="183196"/>
            </a:xfrm>
            <a:prstGeom prst="rect">
              <a:avLst/>
            </a:prstGeom>
          </p:spPr>
          <p:txBody>
            <a:bodyPr wrap="non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nSpc>
                  <a:spcPts val="1692"/>
                </a:lnSpc>
              </a:pPr>
              <a:r>
                <a:rPr lang="en-US" sz="21848" dirty="0">
                  <a:solidFill>
                    <a:srgbClr val="FFFFFF"/>
                  </a:solidFill>
                  <a:latin typeface="Proxima Nova"/>
                </a:rPr>
                <a:t>∞</a:t>
              </a:r>
              <a:endParaRPr lang="en-US" sz="21848" dirty="0"/>
            </a:p>
          </p:txBody>
        </p:sp>
        <p:sp>
          <p:nvSpPr>
            <p:cNvPr id="77" name="Rectangle 76"/>
            <p:cNvSpPr/>
            <p:nvPr/>
          </p:nvSpPr>
          <p:spPr>
            <a:xfrm>
              <a:off x="11299462" y="2781300"/>
              <a:ext cx="578900" cy="670030"/>
            </a:xfrm>
            <a:prstGeom prst="rect">
              <a:avLst/>
            </a:prstGeom>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a:spcAft>
                  <a:spcPts val="2033"/>
                </a:spcAft>
              </a:pPr>
              <a:r>
                <a:rPr lang="en-US" sz="6776" dirty="0"/>
                <a:t>A</a:t>
              </a:r>
            </a:p>
          </p:txBody>
        </p:sp>
      </p:grpSp>
      <p:sp>
        <p:nvSpPr>
          <p:cNvPr id="70" name="Rectangle 69"/>
          <p:cNvSpPr/>
          <p:nvPr/>
        </p:nvSpPr>
        <p:spPr>
          <a:xfrm>
            <a:off x="-3536" y="3916362"/>
            <a:ext cx="21512786" cy="926279"/>
          </a:xfrm>
          <a:prstGeom prst="rect">
            <a:avLst/>
          </a:prstGeom>
        </p:spPr>
        <p:txBody>
          <a:bodyPr wrap="square">
            <a:spAutoFit/>
          </a:bodyPr>
          <a:lstStyle/>
          <a:p>
            <a:pPr algn="ctr">
              <a:spcAft>
                <a:spcPts val="2033"/>
              </a:spcAft>
            </a:pPr>
            <a:r>
              <a:rPr lang="en-US" sz="5419" dirty="0" smtClean="0">
                <a:cs typeface="Arial" panose="020B0604020202020204" pitchFamily="34" charset="0"/>
              </a:rPr>
              <a:t>“Logic </a:t>
            </a:r>
            <a:r>
              <a:rPr lang="en-US" sz="5419" dirty="0">
                <a:cs typeface="Arial" panose="020B0604020202020204" pitchFamily="34" charset="0"/>
              </a:rPr>
              <a:t>will get you from A to B.</a:t>
            </a:r>
          </a:p>
        </p:txBody>
      </p:sp>
      <p:sp>
        <p:nvSpPr>
          <p:cNvPr id="71" name="Rectangle 70"/>
          <p:cNvSpPr/>
          <p:nvPr/>
        </p:nvSpPr>
        <p:spPr>
          <a:xfrm>
            <a:off x="90" y="4850224"/>
            <a:ext cx="22179426" cy="926279"/>
          </a:xfrm>
          <a:prstGeom prst="rect">
            <a:avLst/>
          </a:prstGeom>
        </p:spPr>
        <p:txBody>
          <a:bodyPr wrap="square">
            <a:spAutoFit/>
          </a:bodyPr>
          <a:lstStyle/>
          <a:p>
            <a:pPr algn="ctr">
              <a:spcAft>
                <a:spcPts val="2033"/>
              </a:spcAft>
            </a:pPr>
            <a:r>
              <a:rPr lang="en-US" sz="5419" dirty="0">
                <a:cs typeface="Arial" panose="020B0604020202020204" pitchFamily="34" charset="0"/>
              </a:rPr>
              <a:t>Imagination will take you everywhere</a:t>
            </a:r>
            <a:r>
              <a:rPr lang="en-US" sz="5419" dirty="0" smtClean="0">
                <a:cs typeface="Arial" panose="020B0604020202020204" pitchFamily="34" charset="0"/>
              </a:rPr>
              <a:t>.”</a:t>
            </a:r>
            <a:r>
              <a:rPr lang="en-US" sz="2000" dirty="0" smtClean="0">
                <a:cs typeface="Arial" panose="020B0604020202020204" pitchFamily="34" charset="0"/>
              </a:rPr>
              <a:t> </a:t>
            </a:r>
            <a:r>
              <a:rPr lang="en-US" sz="5419" dirty="0" smtClean="0">
                <a:cs typeface="Arial" panose="020B0604020202020204" pitchFamily="34" charset="0"/>
              </a:rPr>
              <a:t>*</a:t>
            </a:r>
            <a:endParaRPr lang="en-US" sz="5419" dirty="0">
              <a:cs typeface="Arial" panose="020B0604020202020204" pitchFamily="34" charset="0"/>
            </a:endParaRPr>
          </a:p>
        </p:txBody>
      </p:sp>
      <p:sp>
        <p:nvSpPr>
          <p:cNvPr id="72" name="Rectangle 71"/>
          <p:cNvSpPr/>
          <p:nvPr/>
        </p:nvSpPr>
        <p:spPr>
          <a:xfrm>
            <a:off x="90" y="5840824"/>
            <a:ext cx="21988961" cy="1500091"/>
          </a:xfrm>
          <a:prstGeom prst="rect">
            <a:avLst/>
          </a:prstGeom>
        </p:spPr>
        <p:txBody>
          <a:bodyPr wrap="square">
            <a:spAutoFit/>
          </a:bodyPr>
          <a:lstStyle/>
          <a:p>
            <a:pPr algn="ctr">
              <a:spcAft>
                <a:spcPts val="2033"/>
              </a:spcAft>
            </a:pPr>
            <a:r>
              <a:rPr lang="en-US" sz="9148" dirty="0">
                <a:latin typeface="Kunstler Script" panose="030304020206070D0D06" pitchFamily="66" charset="0"/>
              </a:rPr>
              <a:t>Albert Einstein</a:t>
            </a:r>
          </a:p>
        </p:txBody>
      </p:sp>
      <p:sp>
        <p:nvSpPr>
          <p:cNvPr id="25" name="Rectangle 24"/>
          <p:cNvSpPr/>
          <p:nvPr/>
        </p:nvSpPr>
        <p:spPr>
          <a:xfrm>
            <a:off x="-3537" y="7658108"/>
            <a:ext cx="21992588" cy="1135054"/>
          </a:xfrm>
          <a:prstGeom prst="rect">
            <a:avLst/>
          </a:prstGeom>
        </p:spPr>
        <p:txBody>
          <a:bodyPr wrap="square">
            <a:spAutoFit/>
          </a:bodyPr>
          <a:lstStyle/>
          <a:p>
            <a:pPr marL="0" lvl="8" algn="ctr"/>
            <a:r>
              <a:rPr lang="en-US" sz="3388" dirty="0"/>
              <a:t>      </a:t>
            </a:r>
            <a:r>
              <a:rPr lang="en-US" sz="3388" dirty="0">
                <a:cs typeface="Arial" panose="020B0604020202020204" pitchFamily="34" charset="0"/>
              </a:rPr>
              <a:t>* </a:t>
            </a:r>
            <a:r>
              <a:rPr lang="en-US" sz="3388" dirty="0"/>
              <a:t>In tribute to mathematician Emmy </a:t>
            </a:r>
            <a:r>
              <a:rPr lang="en-US" sz="3388" dirty="0" err="1"/>
              <a:t>Noether’s</a:t>
            </a:r>
            <a:r>
              <a:rPr lang="en-US" sz="3388" dirty="0"/>
              <a:t> groundbreaking research</a:t>
            </a:r>
            <a:br>
              <a:rPr lang="en-US" sz="3388" dirty="0"/>
            </a:br>
            <a:r>
              <a:rPr lang="en-US" sz="3388" dirty="0"/>
              <a:t>     proving that time symmetry is related to conservation of energy.</a:t>
            </a:r>
          </a:p>
        </p:txBody>
      </p:sp>
      <p:grpSp>
        <p:nvGrpSpPr>
          <p:cNvPr id="6" name="Group 5"/>
          <p:cNvGrpSpPr>
            <a:grpSpLocks noChangeAspect="1"/>
          </p:cNvGrpSpPr>
          <p:nvPr/>
        </p:nvGrpSpPr>
        <p:grpSpPr>
          <a:xfrm>
            <a:off x="807244" y="4367116"/>
            <a:ext cx="3017520" cy="2673446"/>
            <a:chOff x="165100" y="1736937"/>
            <a:chExt cx="2468880" cy="2187363"/>
          </a:xfrm>
        </p:grpSpPr>
        <p:grpSp>
          <p:nvGrpSpPr>
            <p:cNvPr id="31" name="Group 30"/>
            <p:cNvGrpSpPr/>
            <p:nvPr/>
          </p:nvGrpSpPr>
          <p:grpSpPr>
            <a:xfrm>
              <a:off x="302260" y="2032656"/>
              <a:ext cx="2057400" cy="1502140"/>
              <a:chOff x="2590800" y="5105400"/>
              <a:chExt cx="2286000" cy="1161200"/>
            </a:xfrm>
          </p:grpSpPr>
          <p:grpSp>
            <p:nvGrpSpPr>
              <p:cNvPr id="33" name="Group 32"/>
              <p:cNvGrpSpPr/>
              <p:nvPr/>
            </p:nvGrpSpPr>
            <p:grpSpPr>
              <a:xfrm>
                <a:off x="2590800" y="5105400"/>
                <a:ext cx="2286000" cy="1161199"/>
                <a:chOff x="6096000" y="4680803"/>
                <a:chExt cx="2286000" cy="1161199"/>
              </a:xfrm>
            </p:grpSpPr>
            <p:sp>
              <p:nvSpPr>
                <p:cNvPr id="35" name="Rectangle 34"/>
                <p:cNvSpPr/>
                <p:nvPr/>
              </p:nvSpPr>
              <p:spPr>
                <a:xfrm>
                  <a:off x="6096000" y="4680803"/>
                  <a:ext cx="2286000" cy="422684"/>
                </a:xfrm>
                <a:prstGeom prst="rect">
                  <a:avLst/>
                </a:prstGeom>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a:spcAft>
                      <a:spcPts val="2033"/>
                    </a:spcAft>
                  </a:pPr>
                  <a:r>
                    <a:rPr lang="en-US" sz="5419" dirty="0">
                      <a:latin typeface="Arial Black" panose="020B0A04020102020204" pitchFamily="34" charset="0"/>
                    </a:rPr>
                    <a:t>Logic</a:t>
                  </a:r>
                </a:p>
              </p:txBody>
            </p:sp>
            <p:sp>
              <p:nvSpPr>
                <p:cNvPr id="36" name="Right Arrow 35"/>
                <p:cNvSpPr/>
                <p:nvPr/>
              </p:nvSpPr>
              <p:spPr>
                <a:xfrm>
                  <a:off x="6922536" y="5399162"/>
                  <a:ext cx="762000" cy="416416"/>
                </a:xfrm>
                <a:prstGeom prst="rightArrow">
                  <a:avLst>
                    <a:gd name="adj1" fmla="val 59819"/>
                    <a:gd name="adj2" fmla="val 78756"/>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dirty="0"/>
                </a:p>
              </p:txBody>
            </p:sp>
            <p:sp>
              <p:nvSpPr>
                <p:cNvPr id="37" name="Rectangle 36"/>
                <p:cNvSpPr/>
                <p:nvPr/>
              </p:nvSpPr>
              <p:spPr>
                <a:xfrm>
                  <a:off x="6248399" y="5324049"/>
                  <a:ext cx="685801" cy="517953"/>
                </a:xfrm>
                <a:prstGeom prst="rect">
                  <a:avLst/>
                </a:prstGeom>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a:spcAft>
                      <a:spcPts val="2033"/>
                    </a:spcAft>
                  </a:pPr>
                  <a:r>
                    <a:rPr lang="en-US" sz="6776" dirty="0"/>
                    <a:t>A</a:t>
                  </a:r>
                </a:p>
              </p:txBody>
            </p:sp>
          </p:grpSp>
          <p:sp>
            <p:nvSpPr>
              <p:cNvPr id="34" name="Rectangle 33"/>
              <p:cNvSpPr/>
              <p:nvPr/>
            </p:nvSpPr>
            <p:spPr>
              <a:xfrm>
                <a:off x="4156462" y="5748647"/>
                <a:ext cx="720338" cy="517953"/>
              </a:xfrm>
              <a:prstGeom prst="rect">
                <a:avLst/>
              </a:prstGeom>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a:spcAft>
                    <a:spcPts val="2033"/>
                  </a:spcAft>
                </a:pPr>
                <a:r>
                  <a:rPr lang="en-US" sz="6776" dirty="0"/>
                  <a:t>B</a:t>
                </a:r>
              </a:p>
            </p:txBody>
          </p:sp>
        </p:grpSp>
        <p:sp>
          <p:nvSpPr>
            <p:cNvPr id="32" name="Rounded Rectangle 31"/>
            <p:cNvSpPr/>
            <p:nvPr/>
          </p:nvSpPr>
          <p:spPr>
            <a:xfrm>
              <a:off x="165100" y="1736937"/>
              <a:ext cx="2468880" cy="2187363"/>
            </a:xfrm>
            <a:prstGeom prst="roundRect">
              <a:avLst>
                <a:gd name="adj" fmla="val 24074"/>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dirty="0"/>
            </a:p>
          </p:txBody>
        </p:sp>
      </p:grpSp>
      <p:sp>
        <p:nvSpPr>
          <p:cNvPr id="82" name="Rectangle 3"/>
          <p:cNvSpPr>
            <a:spLocks noChangeArrowheads="1"/>
          </p:cNvSpPr>
          <p:nvPr/>
        </p:nvSpPr>
        <p:spPr bwMode="auto">
          <a:xfrm>
            <a:off x="-3537" y="960724"/>
            <a:ext cx="22684206" cy="781695"/>
          </a:xfrm>
          <a:prstGeom prst="rect">
            <a:avLst/>
          </a:prstGeom>
          <a:noFill/>
          <a:ln w="0">
            <a:noFill/>
            <a:miter lim="800000"/>
            <a:headEnd/>
            <a:tailEnd/>
          </a:ln>
          <a:effectLst/>
        </p:spPr>
        <p:txBody>
          <a:bodyPr wrap="square" lIns="154765" tIns="77378" rIns="154765" bIns="77378">
            <a:spAutoFit/>
          </a:bodyPr>
          <a:lstStyle/>
          <a:p>
            <a:pPr algn="ctr"/>
            <a:r>
              <a:rPr lang="en-US" sz="4064" dirty="0" smtClean="0">
                <a:solidFill>
                  <a:srgbClr val="FFFF00"/>
                </a:solidFill>
                <a:latin typeface="Arial Black" panose="020B0A04020102020204" pitchFamily="34" charset="0"/>
              </a:rPr>
              <a:t>Innovation </a:t>
            </a:r>
            <a:r>
              <a:rPr lang="en-US" sz="4064" dirty="0">
                <a:solidFill>
                  <a:srgbClr val="FFFF00"/>
                </a:solidFill>
                <a:latin typeface="Arial Black" panose="020B0A04020102020204" pitchFamily="34" charset="0"/>
              </a:rPr>
              <a:t>starts with Curiosity and Imagination</a:t>
            </a:r>
            <a:endParaRPr lang="en-US" sz="4064" i="1" dirty="0">
              <a:solidFill>
                <a:srgbClr val="FFFF00"/>
              </a:solidFill>
              <a:latin typeface="Arial Black" panose="020B0A04020102020204" pitchFamily="34" charset="0"/>
            </a:endParaRPr>
          </a:p>
        </p:txBody>
      </p:sp>
      <p:sp>
        <p:nvSpPr>
          <p:cNvPr id="38" name="Rectangle 3"/>
          <p:cNvSpPr>
            <a:spLocks noChangeArrowheads="1"/>
          </p:cNvSpPr>
          <p:nvPr/>
        </p:nvSpPr>
        <p:spPr bwMode="auto">
          <a:xfrm>
            <a:off x="89" y="154302"/>
            <a:ext cx="22744126" cy="886147"/>
          </a:xfrm>
          <a:prstGeom prst="rect">
            <a:avLst/>
          </a:prstGeom>
          <a:noFill/>
          <a:ln w="0">
            <a:noFill/>
            <a:miter lim="800000"/>
            <a:headEnd/>
            <a:tailEnd/>
          </a:ln>
          <a:effectLst/>
        </p:spPr>
        <p:txBody>
          <a:bodyPr wrap="square" lIns="154765" tIns="77378" rIns="154765" bIns="77378">
            <a:spAutoFit/>
          </a:bodyPr>
          <a:lstStyle/>
          <a:p>
            <a:pPr algn="ctr"/>
            <a:r>
              <a:rPr lang="en-US" sz="4743" dirty="0" smtClean="0">
                <a:latin typeface="Arial Black" panose="020B0A04020102020204" pitchFamily="34" charset="0"/>
              </a:rPr>
              <a:t>The Foundations of Harvard</a:t>
            </a:r>
            <a:r>
              <a:rPr lang="en-US" sz="4743" b="0" baseline="30000" dirty="0">
                <a:solidFill>
                  <a:prstClr val="white"/>
                </a:solidFill>
                <a:ea typeface="Calibri" panose="020F0502020204030204" pitchFamily="34" charset="0"/>
                <a:cs typeface="Arial" panose="020B0604020202020204" pitchFamily="34" charset="0"/>
              </a:rPr>
              <a:t>®</a:t>
            </a:r>
            <a:r>
              <a:rPr lang="en-US" sz="4743" dirty="0">
                <a:latin typeface="Arial Black" panose="020B0A04020102020204" pitchFamily="34" charset="0"/>
              </a:rPr>
              <a:t> </a:t>
            </a:r>
            <a:r>
              <a:rPr lang="en-US" sz="4743" dirty="0" smtClean="0">
                <a:latin typeface="Arial Black" panose="020B0A04020102020204" pitchFamily="34" charset="0"/>
              </a:rPr>
              <a:t>Innovation Framework</a:t>
            </a:r>
            <a:endParaRPr lang="en-US" sz="4743" i="1" dirty="0">
              <a:latin typeface="Arial Black" panose="020B0A04020102020204" pitchFamily="34" charset="0"/>
            </a:endParaRPr>
          </a:p>
        </p:txBody>
      </p:sp>
      <p:sp>
        <p:nvSpPr>
          <p:cNvPr id="57" name="Rectangle 56"/>
          <p:cNvSpPr/>
          <p:nvPr/>
        </p:nvSpPr>
        <p:spPr>
          <a:xfrm>
            <a:off x="-123498" y="1870819"/>
            <a:ext cx="22673524" cy="1343573"/>
          </a:xfrm>
          <a:prstGeom prst="rect">
            <a:avLst/>
          </a:prstGeom>
        </p:spPr>
        <p:txBody>
          <a:bodyPr wrap="square">
            <a:spAutoFit/>
          </a:bodyPr>
          <a:lstStyle/>
          <a:p>
            <a:pPr algn="ctr">
              <a:spcAft>
                <a:spcPts val="2033"/>
              </a:spcAft>
            </a:pPr>
            <a:r>
              <a:rPr lang="en-US" sz="8131" dirty="0" smtClean="0">
                <a:latin typeface="Arial Black" panose="020B0A04020102020204" pitchFamily="34" charset="0"/>
                <a:cs typeface="Arial" panose="020B0604020202020204" pitchFamily="34" charset="0"/>
              </a:rPr>
              <a:t>What Is Imagination?</a:t>
            </a:r>
            <a:endParaRPr lang="en-US" sz="8131" dirty="0">
              <a:latin typeface="Arial Black" panose="020B0A04020102020204" pitchFamily="34" charset="0"/>
              <a:cs typeface="Arial" panose="020B0604020202020204" pitchFamily="34" charset="0"/>
            </a:endParaRPr>
          </a:p>
        </p:txBody>
      </p:sp>
      <p:sp>
        <p:nvSpPr>
          <p:cNvPr id="58" name="Rectangle 57"/>
          <p:cNvSpPr/>
          <p:nvPr/>
        </p:nvSpPr>
        <p:spPr>
          <a:xfrm>
            <a:off x="21612" y="9041111"/>
            <a:ext cx="23407509" cy="1239442"/>
          </a:xfrm>
          <a:prstGeom prst="rect">
            <a:avLst/>
          </a:prstGeom>
        </p:spPr>
        <p:txBody>
          <a:bodyPr wrap="square">
            <a:spAutoFit/>
          </a:bodyPr>
          <a:lstStyle/>
          <a:p>
            <a:pPr>
              <a:spcAft>
                <a:spcPts val="2033"/>
              </a:spcAft>
            </a:pPr>
            <a:r>
              <a:rPr lang="en-US" sz="7454" dirty="0">
                <a:latin typeface="Arial Black" panose="020B0A04020102020204" pitchFamily="34" charset="0"/>
                <a:cs typeface="Arial" panose="020B0604020202020204" pitchFamily="34" charset="0"/>
              </a:rPr>
              <a:t> </a:t>
            </a:r>
            <a:r>
              <a:rPr lang="en-US" sz="6000" dirty="0">
                <a:solidFill>
                  <a:srgbClr val="FF0000"/>
                </a:solidFill>
                <a:latin typeface="Arial Black" panose="020B0A04020102020204" pitchFamily="34" charset="0"/>
                <a:cs typeface="Arial" panose="020B0604020202020204" pitchFamily="34" charset="0"/>
              </a:rPr>
              <a:t>1.</a:t>
            </a:r>
            <a:r>
              <a:rPr lang="en-US" sz="5419" dirty="0">
                <a:latin typeface="Arial Black" panose="020B0A04020102020204" pitchFamily="34" charset="0"/>
                <a:cs typeface="Arial" panose="020B0604020202020204" pitchFamily="34" charset="0"/>
              </a:rPr>
              <a:t> </a:t>
            </a:r>
            <a:r>
              <a:rPr lang="en-US" sz="4500" dirty="0" smtClean="0">
                <a:latin typeface="Arial Black" panose="020B0A04020102020204" pitchFamily="34" charset="0"/>
                <a:cs typeface="Arial" panose="020B0604020202020204" pitchFamily="34" charset="0"/>
              </a:rPr>
              <a:t>Is Einstein’s </a:t>
            </a:r>
            <a:r>
              <a:rPr lang="en-US" sz="4500" dirty="0">
                <a:latin typeface="Arial Black" panose="020B0A04020102020204" pitchFamily="34" charset="0"/>
                <a:cs typeface="Arial" panose="020B0604020202020204" pitchFamily="34" charset="0"/>
              </a:rPr>
              <a:t>celebrated </a:t>
            </a:r>
            <a:r>
              <a:rPr lang="en-US" sz="4500" dirty="0" smtClean="0">
                <a:latin typeface="Arial Black" panose="020B0A04020102020204" pitchFamily="34" charset="0"/>
                <a:cs typeface="Arial" panose="020B0604020202020204" pitchFamily="34" charset="0"/>
              </a:rPr>
              <a:t>quotation </a:t>
            </a:r>
            <a:r>
              <a:rPr lang="en-US" sz="4500" dirty="0">
                <a:latin typeface="Arial Black" panose="020B0A04020102020204" pitchFamily="34" charset="0"/>
                <a:cs typeface="Arial" panose="020B0604020202020204" pitchFamily="34" charset="0"/>
              </a:rPr>
              <a:t>incomplete? Why or why not</a:t>
            </a:r>
            <a:r>
              <a:rPr lang="en-US" sz="4500" dirty="0" smtClean="0">
                <a:latin typeface="Arial Black" panose="020B0A04020102020204" pitchFamily="34" charset="0"/>
                <a:cs typeface="Arial" panose="020B0604020202020204" pitchFamily="34" charset="0"/>
              </a:rPr>
              <a:t>?</a:t>
            </a:r>
            <a:endParaRPr lang="en-US" sz="4500" dirty="0">
              <a:latin typeface="Arial Black" panose="020B0A04020102020204" pitchFamily="34" charset="0"/>
              <a:cs typeface="Arial" panose="020B0604020202020204" pitchFamily="34" charset="0"/>
            </a:endParaRPr>
          </a:p>
        </p:txBody>
      </p:sp>
      <p:grpSp>
        <p:nvGrpSpPr>
          <p:cNvPr id="15" name="Group 14"/>
          <p:cNvGrpSpPr/>
          <p:nvPr/>
        </p:nvGrpSpPr>
        <p:grpSpPr>
          <a:xfrm>
            <a:off x="18257044" y="3395539"/>
            <a:ext cx="4431927" cy="3606923"/>
            <a:chOff x="18371344" y="3395539"/>
            <a:chExt cx="4431927" cy="3606923"/>
          </a:xfrm>
        </p:grpSpPr>
        <p:cxnSp>
          <p:nvCxnSpPr>
            <p:cNvPr id="8" name="Straight Connector 7"/>
            <p:cNvCxnSpPr>
              <a:stCxn id="73" idx="0"/>
            </p:cNvCxnSpPr>
            <p:nvPr/>
          </p:nvCxnSpPr>
          <p:spPr>
            <a:xfrm>
              <a:off x="20462530" y="3439701"/>
              <a:ext cx="2027639" cy="0"/>
            </a:xfrm>
            <a:prstGeom prst="line">
              <a:avLst/>
            </a:prstGeom>
            <a:ln w="825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2522181" y="3395539"/>
              <a:ext cx="31534" cy="2013584"/>
            </a:xfrm>
            <a:prstGeom prst="line">
              <a:avLst/>
            </a:prstGeom>
            <a:ln w="825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8371344" y="3439701"/>
              <a:ext cx="4431927" cy="3562761"/>
              <a:chOff x="18913702" y="3439701"/>
              <a:chExt cx="4431927" cy="3562761"/>
            </a:xfrm>
          </p:grpSpPr>
          <p:grpSp>
            <p:nvGrpSpPr>
              <p:cNvPr id="5" name="Group 4"/>
              <p:cNvGrpSpPr/>
              <p:nvPr/>
            </p:nvGrpSpPr>
            <p:grpSpPr>
              <a:xfrm>
                <a:off x="18913702" y="3439701"/>
                <a:ext cx="4182371" cy="3562761"/>
                <a:chOff x="11164824" y="1765865"/>
                <a:chExt cx="2468880" cy="2103120"/>
              </a:xfrm>
            </p:grpSpPr>
            <p:sp>
              <p:nvSpPr>
                <p:cNvPr id="74" name="Rectangle 73"/>
                <p:cNvSpPr/>
                <p:nvPr/>
              </p:nvSpPr>
              <p:spPr>
                <a:xfrm>
                  <a:off x="11194208" y="2362200"/>
                  <a:ext cx="2401984" cy="485357"/>
                </a:xfrm>
                <a:prstGeom prst="rect">
                  <a:avLst/>
                </a:prstGeom>
                <a:ln>
                  <a:noFill/>
                </a:ln>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a:spcAft>
                      <a:spcPts val="2033"/>
                    </a:spcAft>
                  </a:pPr>
                  <a:r>
                    <a:rPr lang="en-US" sz="4743" dirty="0"/>
                    <a:t>Imagination?</a:t>
                  </a:r>
                </a:p>
              </p:txBody>
            </p:sp>
            <p:sp>
              <p:nvSpPr>
                <p:cNvPr id="73" name="Flowchart: Connector 72"/>
                <p:cNvSpPr/>
                <p:nvPr/>
              </p:nvSpPr>
              <p:spPr>
                <a:xfrm>
                  <a:off x="11164824" y="1765865"/>
                  <a:ext cx="2468880" cy="2103120"/>
                </a:xfrm>
                <a:prstGeom prst="flowChartConnector">
                  <a:avLst/>
                </a:prstGeom>
                <a:noFill/>
                <a:ln w="825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dirty="0"/>
                </a:p>
              </p:txBody>
            </p:sp>
          </p:grpSp>
          <p:sp>
            <p:nvSpPr>
              <p:cNvPr id="11" name="Moon 10"/>
              <p:cNvSpPr/>
              <p:nvPr/>
            </p:nvSpPr>
            <p:spPr>
              <a:xfrm rot="7608427">
                <a:off x="21752701" y="2979386"/>
                <a:ext cx="878170" cy="2307686"/>
              </a:xfrm>
              <a:prstGeom prst="moon">
                <a:avLst>
                  <a:gd name="adj" fmla="val 291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Triangle 39"/>
              <p:cNvSpPr/>
              <p:nvPr/>
            </p:nvSpPr>
            <p:spPr>
              <a:xfrm rot="10800000">
                <a:off x="22448520" y="4148282"/>
                <a:ext cx="584483" cy="81197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Rectangle 41"/>
          <p:cNvSpPr/>
          <p:nvPr/>
        </p:nvSpPr>
        <p:spPr>
          <a:xfrm>
            <a:off x="-490490" y="10353231"/>
            <a:ext cx="23407509" cy="1030731"/>
          </a:xfrm>
          <a:prstGeom prst="rect">
            <a:avLst/>
          </a:prstGeom>
        </p:spPr>
        <p:txBody>
          <a:bodyPr wrap="square">
            <a:spAutoFit/>
          </a:bodyPr>
          <a:lstStyle/>
          <a:p>
            <a:pPr>
              <a:spcAft>
                <a:spcPts val="2033"/>
              </a:spcAft>
            </a:pPr>
            <a:r>
              <a:rPr lang="en-US" sz="6098" dirty="0">
                <a:latin typeface="Arial Black" panose="020B0A04020102020204" pitchFamily="34" charset="0"/>
                <a:cs typeface="Arial" panose="020B0604020202020204" pitchFamily="34" charset="0"/>
              </a:rPr>
              <a:t>   </a:t>
            </a:r>
            <a:r>
              <a:rPr lang="en-US" sz="6000" dirty="0" smtClean="0">
                <a:solidFill>
                  <a:srgbClr val="FF0000"/>
                </a:solidFill>
                <a:latin typeface="Arial Black" panose="020B0A04020102020204" pitchFamily="34" charset="0"/>
                <a:cs typeface="Arial" panose="020B0604020202020204" pitchFamily="34" charset="0"/>
              </a:rPr>
              <a:t>2.</a:t>
            </a:r>
            <a:r>
              <a:rPr lang="en-US" sz="6098" dirty="0" smtClean="0">
                <a:latin typeface="Arial Black" panose="020B0A04020102020204" pitchFamily="34" charset="0"/>
                <a:cs typeface="Arial" panose="020B0604020202020204" pitchFamily="34" charset="0"/>
              </a:rPr>
              <a:t> </a:t>
            </a:r>
            <a:r>
              <a:rPr lang="en-US" sz="4500" dirty="0">
                <a:latin typeface="Arial Black" panose="020B0A04020102020204" pitchFamily="34" charset="0"/>
                <a:cs typeface="Arial" panose="020B0604020202020204" pitchFamily="34" charset="0"/>
              </a:rPr>
              <a:t>What risks does it pose to innovation?</a:t>
            </a:r>
          </a:p>
        </p:txBody>
      </p:sp>
      <p:grpSp>
        <p:nvGrpSpPr>
          <p:cNvPr id="3" name="Group 2"/>
          <p:cNvGrpSpPr/>
          <p:nvPr/>
        </p:nvGrpSpPr>
        <p:grpSpPr>
          <a:xfrm>
            <a:off x="108250" y="11752302"/>
            <a:ext cx="1236483" cy="1321727"/>
            <a:chOff x="108250" y="11752302"/>
            <a:chExt cx="1236483" cy="1321727"/>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41" name="Rectangle 40"/>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46" name="Rectangle 45"/>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9" name="Rectangle 8"/>
          <p:cNvSpPr/>
          <p:nvPr/>
        </p:nvSpPr>
        <p:spPr>
          <a:xfrm>
            <a:off x="20477700" y="3484800"/>
            <a:ext cx="5715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730688926"/>
      </p:ext>
    </p:extLst>
  </p:cSld>
  <p:clrMapOvr>
    <a:masterClrMapping/>
  </p:clrMapOvr>
  <p:transition spd="slow" advTm="64763">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2000" fill="hold"/>
                                        <p:tgtEl>
                                          <p:spTgt spid="82"/>
                                        </p:tgtEl>
                                        <p:attrNameLst>
                                          <p:attrName>ppt_w</p:attrName>
                                        </p:attrNameLst>
                                      </p:cBhvr>
                                      <p:tavLst>
                                        <p:tav tm="0">
                                          <p:val>
                                            <p:strVal val="#ppt_w*0.70"/>
                                          </p:val>
                                        </p:tav>
                                        <p:tav tm="100000">
                                          <p:val>
                                            <p:strVal val="#ppt_w"/>
                                          </p:val>
                                        </p:tav>
                                      </p:tavLst>
                                    </p:anim>
                                    <p:anim calcmode="lin" valueType="num">
                                      <p:cBhvr>
                                        <p:cTn id="8" dur="2000" fill="hold"/>
                                        <p:tgtEl>
                                          <p:spTgt spid="82"/>
                                        </p:tgtEl>
                                        <p:attrNameLst>
                                          <p:attrName>ppt_h</p:attrName>
                                        </p:attrNameLst>
                                      </p:cBhvr>
                                      <p:tavLst>
                                        <p:tav tm="0">
                                          <p:val>
                                            <p:strVal val="#ppt_h"/>
                                          </p:val>
                                        </p:tav>
                                        <p:tav tm="100000">
                                          <p:val>
                                            <p:strVal val="#ppt_h"/>
                                          </p:val>
                                        </p:tav>
                                      </p:tavLst>
                                    </p:anim>
                                    <p:animEffect transition="in" filter="fade">
                                      <p:cBhvr>
                                        <p:cTn id="9" dur="2000"/>
                                        <p:tgtEl>
                                          <p:spTgt spid="8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1500"/>
                                  </p:stCondLst>
                                  <p:childTnLst>
                                    <p:set>
                                      <p:cBhvr>
                                        <p:cTn id="13" dur="1" fill="hold">
                                          <p:stCondLst>
                                            <p:cond delay="0"/>
                                          </p:stCondLst>
                                        </p:cTn>
                                        <p:tgtEl>
                                          <p:spTgt spid="57"/>
                                        </p:tgtEl>
                                        <p:attrNameLst>
                                          <p:attrName>style.visibility</p:attrName>
                                        </p:attrNameLst>
                                      </p:cBhvr>
                                      <p:to>
                                        <p:strVal val="visible"/>
                                      </p:to>
                                    </p:set>
                                    <p:anim calcmode="lin" valueType="num">
                                      <p:cBhvr>
                                        <p:cTn id="14" dur="2000" fill="hold"/>
                                        <p:tgtEl>
                                          <p:spTgt spid="57"/>
                                        </p:tgtEl>
                                        <p:attrNameLst>
                                          <p:attrName>ppt_w</p:attrName>
                                        </p:attrNameLst>
                                      </p:cBhvr>
                                      <p:tavLst>
                                        <p:tav tm="0">
                                          <p:val>
                                            <p:strVal val="#ppt_w*0.70"/>
                                          </p:val>
                                        </p:tav>
                                        <p:tav tm="100000">
                                          <p:val>
                                            <p:strVal val="#ppt_w"/>
                                          </p:val>
                                        </p:tav>
                                      </p:tavLst>
                                    </p:anim>
                                    <p:anim calcmode="lin" valueType="num">
                                      <p:cBhvr>
                                        <p:cTn id="15" dur="2000" fill="hold"/>
                                        <p:tgtEl>
                                          <p:spTgt spid="57"/>
                                        </p:tgtEl>
                                        <p:attrNameLst>
                                          <p:attrName>ppt_h</p:attrName>
                                        </p:attrNameLst>
                                      </p:cBhvr>
                                      <p:tavLst>
                                        <p:tav tm="0">
                                          <p:val>
                                            <p:strVal val="#ppt_h"/>
                                          </p:val>
                                        </p:tav>
                                        <p:tav tm="100000">
                                          <p:val>
                                            <p:strVal val="#ppt_h"/>
                                          </p:val>
                                        </p:tav>
                                      </p:tavLst>
                                    </p:anim>
                                    <p:animEffect transition="in" filter="fade">
                                      <p:cBhvr>
                                        <p:cTn id="16" dur="20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150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strVal val="#ppt_w*0.70"/>
                                          </p:val>
                                        </p:tav>
                                        <p:tav tm="100000">
                                          <p:val>
                                            <p:strVal val="#ppt_w"/>
                                          </p:val>
                                        </p:tav>
                                      </p:tavLst>
                                    </p:anim>
                                    <p:anim calcmode="lin" valueType="num">
                                      <p:cBhvr>
                                        <p:cTn id="22" dur="2000" fill="hold"/>
                                        <p:tgtEl>
                                          <p:spTgt spid="6"/>
                                        </p:tgtEl>
                                        <p:attrNameLst>
                                          <p:attrName>ppt_h</p:attrName>
                                        </p:attrNameLst>
                                      </p:cBhvr>
                                      <p:tavLst>
                                        <p:tav tm="0">
                                          <p:val>
                                            <p:strVal val="#ppt_h"/>
                                          </p:val>
                                        </p:tav>
                                        <p:tav tm="100000">
                                          <p:val>
                                            <p:strVal val="#ppt_h"/>
                                          </p:val>
                                        </p:tav>
                                      </p:tavLst>
                                    </p:anim>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1500"/>
                                  </p:stCondLst>
                                  <p:childTnLst>
                                    <p:set>
                                      <p:cBhvr>
                                        <p:cTn id="27" dur="1" fill="hold">
                                          <p:stCondLst>
                                            <p:cond delay="0"/>
                                          </p:stCondLst>
                                        </p:cTn>
                                        <p:tgtEl>
                                          <p:spTgt spid="70"/>
                                        </p:tgtEl>
                                        <p:attrNameLst>
                                          <p:attrName>style.visibility</p:attrName>
                                        </p:attrNameLst>
                                      </p:cBhvr>
                                      <p:to>
                                        <p:strVal val="visible"/>
                                      </p:to>
                                    </p:set>
                                    <p:anim calcmode="lin" valueType="num">
                                      <p:cBhvr>
                                        <p:cTn id="28" dur="2000" fill="hold"/>
                                        <p:tgtEl>
                                          <p:spTgt spid="70"/>
                                        </p:tgtEl>
                                        <p:attrNameLst>
                                          <p:attrName>ppt_w</p:attrName>
                                        </p:attrNameLst>
                                      </p:cBhvr>
                                      <p:tavLst>
                                        <p:tav tm="0">
                                          <p:val>
                                            <p:strVal val="#ppt_w*0.70"/>
                                          </p:val>
                                        </p:tav>
                                        <p:tav tm="100000">
                                          <p:val>
                                            <p:strVal val="#ppt_w"/>
                                          </p:val>
                                        </p:tav>
                                      </p:tavLst>
                                    </p:anim>
                                    <p:anim calcmode="lin" valueType="num">
                                      <p:cBhvr>
                                        <p:cTn id="29" dur="2000" fill="hold"/>
                                        <p:tgtEl>
                                          <p:spTgt spid="70"/>
                                        </p:tgtEl>
                                        <p:attrNameLst>
                                          <p:attrName>ppt_h</p:attrName>
                                        </p:attrNameLst>
                                      </p:cBhvr>
                                      <p:tavLst>
                                        <p:tav tm="0">
                                          <p:val>
                                            <p:strVal val="#ppt_h"/>
                                          </p:val>
                                        </p:tav>
                                        <p:tav tm="100000">
                                          <p:val>
                                            <p:strVal val="#ppt_h"/>
                                          </p:val>
                                        </p:tav>
                                      </p:tavLst>
                                    </p:anim>
                                    <p:animEffect transition="in" filter="fade">
                                      <p:cBhvr>
                                        <p:cTn id="30" dur="20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1500"/>
                                  </p:stCondLst>
                                  <p:childTnLst>
                                    <p:set>
                                      <p:cBhvr>
                                        <p:cTn id="34" dur="1" fill="hold">
                                          <p:stCondLst>
                                            <p:cond delay="0"/>
                                          </p:stCondLst>
                                        </p:cTn>
                                        <p:tgtEl>
                                          <p:spTgt spid="15"/>
                                        </p:tgtEl>
                                        <p:attrNameLst>
                                          <p:attrName>style.visibility</p:attrName>
                                        </p:attrNameLst>
                                      </p:cBhvr>
                                      <p:to>
                                        <p:strVal val="visible"/>
                                      </p:to>
                                    </p:set>
                                    <p:anim calcmode="lin" valueType="num">
                                      <p:cBhvr>
                                        <p:cTn id="35" dur="3000" fill="hold"/>
                                        <p:tgtEl>
                                          <p:spTgt spid="15"/>
                                        </p:tgtEl>
                                        <p:attrNameLst>
                                          <p:attrName>ppt_w</p:attrName>
                                        </p:attrNameLst>
                                      </p:cBhvr>
                                      <p:tavLst>
                                        <p:tav tm="0">
                                          <p:val>
                                            <p:fltVal val="0"/>
                                          </p:val>
                                        </p:tav>
                                        <p:tav tm="100000">
                                          <p:val>
                                            <p:strVal val="#ppt_w"/>
                                          </p:val>
                                        </p:tav>
                                      </p:tavLst>
                                    </p:anim>
                                    <p:anim calcmode="lin" valueType="num">
                                      <p:cBhvr>
                                        <p:cTn id="36" dur="3000" fill="hold"/>
                                        <p:tgtEl>
                                          <p:spTgt spid="15"/>
                                        </p:tgtEl>
                                        <p:attrNameLst>
                                          <p:attrName>ppt_h</p:attrName>
                                        </p:attrNameLst>
                                      </p:cBhvr>
                                      <p:tavLst>
                                        <p:tav tm="0">
                                          <p:val>
                                            <p:fltVal val="0"/>
                                          </p:val>
                                        </p:tav>
                                        <p:tav tm="100000">
                                          <p:val>
                                            <p:strVal val="#ppt_h"/>
                                          </p:val>
                                        </p:tav>
                                      </p:tavLst>
                                    </p:anim>
                                    <p:animEffect transition="in" filter="fade">
                                      <p:cBhvr>
                                        <p:cTn id="37" dur="3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1500"/>
                                  </p:stCondLst>
                                  <p:childTnLst>
                                    <p:set>
                                      <p:cBhvr>
                                        <p:cTn id="41" dur="1" fill="hold">
                                          <p:stCondLst>
                                            <p:cond delay="0"/>
                                          </p:stCondLst>
                                        </p:cTn>
                                        <p:tgtEl>
                                          <p:spTgt spid="4"/>
                                        </p:tgtEl>
                                        <p:attrNameLst>
                                          <p:attrName>style.visibility</p:attrName>
                                        </p:attrNameLst>
                                      </p:cBhvr>
                                      <p:to>
                                        <p:strVal val="visible"/>
                                      </p:to>
                                    </p:set>
                                    <p:anim calcmode="lin" valueType="num">
                                      <p:cBhvr>
                                        <p:cTn id="42" dur="2000" fill="hold"/>
                                        <p:tgtEl>
                                          <p:spTgt spid="4"/>
                                        </p:tgtEl>
                                        <p:attrNameLst>
                                          <p:attrName>ppt_w</p:attrName>
                                        </p:attrNameLst>
                                      </p:cBhvr>
                                      <p:tavLst>
                                        <p:tav tm="0">
                                          <p:val>
                                            <p:strVal val="#ppt_w*0.70"/>
                                          </p:val>
                                        </p:tav>
                                        <p:tav tm="100000">
                                          <p:val>
                                            <p:strVal val="#ppt_w"/>
                                          </p:val>
                                        </p:tav>
                                      </p:tavLst>
                                    </p:anim>
                                    <p:anim calcmode="lin" valueType="num">
                                      <p:cBhvr>
                                        <p:cTn id="43" dur="2000" fill="hold"/>
                                        <p:tgtEl>
                                          <p:spTgt spid="4"/>
                                        </p:tgtEl>
                                        <p:attrNameLst>
                                          <p:attrName>ppt_h</p:attrName>
                                        </p:attrNameLst>
                                      </p:cBhvr>
                                      <p:tavLst>
                                        <p:tav tm="0">
                                          <p:val>
                                            <p:strVal val="#ppt_h"/>
                                          </p:val>
                                        </p:tav>
                                        <p:tav tm="100000">
                                          <p:val>
                                            <p:strVal val="#ppt_h"/>
                                          </p:val>
                                        </p:tav>
                                      </p:tavLst>
                                    </p:anim>
                                    <p:animEffect transition="in" filter="fade">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1000"/>
                                  </p:stCondLst>
                                  <p:childTnLst>
                                    <p:set>
                                      <p:cBhvr>
                                        <p:cTn id="48" dur="1" fill="hold">
                                          <p:stCondLst>
                                            <p:cond delay="0"/>
                                          </p:stCondLst>
                                        </p:cTn>
                                        <p:tgtEl>
                                          <p:spTgt spid="71"/>
                                        </p:tgtEl>
                                        <p:attrNameLst>
                                          <p:attrName>style.visibility</p:attrName>
                                        </p:attrNameLst>
                                      </p:cBhvr>
                                      <p:to>
                                        <p:strVal val="visible"/>
                                      </p:to>
                                    </p:set>
                                    <p:anim calcmode="lin" valueType="num">
                                      <p:cBhvr>
                                        <p:cTn id="49" dur="2000" fill="hold"/>
                                        <p:tgtEl>
                                          <p:spTgt spid="71"/>
                                        </p:tgtEl>
                                        <p:attrNameLst>
                                          <p:attrName>ppt_w</p:attrName>
                                        </p:attrNameLst>
                                      </p:cBhvr>
                                      <p:tavLst>
                                        <p:tav tm="0">
                                          <p:val>
                                            <p:strVal val="#ppt_w*0.70"/>
                                          </p:val>
                                        </p:tav>
                                        <p:tav tm="100000">
                                          <p:val>
                                            <p:strVal val="#ppt_w"/>
                                          </p:val>
                                        </p:tav>
                                      </p:tavLst>
                                    </p:anim>
                                    <p:anim calcmode="lin" valueType="num">
                                      <p:cBhvr>
                                        <p:cTn id="50" dur="2000" fill="hold"/>
                                        <p:tgtEl>
                                          <p:spTgt spid="71"/>
                                        </p:tgtEl>
                                        <p:attrNameLst>
                                          <p:attrName>ppt_h</p:attrName>
                                        </p:attrNameLst>
                                      </p:cBhvr>
                                      <p:tavLst>
                                        <p:tav tm="0">
                                          <p:val>
                                            <p:strVal val="#ppt_h"/>
                                          </p:val>
                                        </p:tav>
                                        <p:tav tm="100000">
                                          <p:val>
                                            <p:strVal val="#ppt_h"/>
                                          </p:val>
                                        </p:tav>
                                      </p:tavLst>
                                    </p:anim>
                                    <p:animEffect transition="in" filter="fade">
                                      <p:cBhvr>
                                        <p:cTn id="51" dur="20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2000"/>
                                  </p:stCondLst>
                                  <p:childTnLst>
                                    <p:set>
                                      <p:cBhvr>
                                        <p:cTn id="55" dur="1" fill="hold">
                                          <p:stCondLst>
                                            <p:cond delay="0"/>
                                          </p:stCondLst>
                                        </p:cTn>
                                        <p:tgtEl>
                                          <p:spTgt spid="72"/>
                                        </p:tgtEl>
                                        <p:attrNameLst>
                                          <p:attrName>style.visibility</p:attrName>
                                        </p:attrNameLst>
                                      </p:cBhvr>
                                      <p:to>
                                        <p:strVal val="visible"/>
                                      </p:to>
                                    </p:set>
                                    <p:anim calcmode="lin" valueType="num">
                                      <p:cBhvr>
                                        <p:cTn id="56" dur="3000" fill="hold"/>
                                        <p:tgtEl>
                                          <p:spTgt spid="72"/>
                                        </p:tgtEl>
                                        <p:attrNameLst>
                                          <p:attrName>ppt_w</p:attrName>
                                        </p:attrNameLst>
                                      </p:cBhvr>
                                      <p:tavLst>
                                        <p:tav tm="0">
                                          <p:val>
                                            <p:strVal val="#ppt_w*0.70"/>
                                          </p:val>
                                        </p:tav>
                                        <p:tav tm="100000">
                                          <p:val>
                                            <p:strVal val="#ppt_w"/>
                                          </p:val>
                                        </p:tav>
                                      </p:tavLst>
                                    </p:anim>
                                    <p:anim calcmode="lin" valueType="num">
                                      <p:cBhvr>
                                        <p:cTn id="57" dur="3000" fill="hold"/>
                                        <p:tgtEl>
                                          <p:spTgt spid="72"/>
                                        </p:tgtEl>
                                        <p:attrNameLst>
                                          <p:attrName>ppt_h</p:attrName>
                                        </p:attrNameLst>
                                      </p:cBhvr>
                                      <p:tavLst>
                                        <p:tav tm="0">
                                          <p:val>
                                            <p:strVal val="#ppt_h"/>
                                          </p:val>
                                        </p:tav>
                                        <p:tav tm="100000">
                                          <p:val>
                                            <p:strVal val="#ppt_h"/>
                                          </p:val>
                                        </p:tav>
                                      </p:tavLst>
                                    </p:anim>
                                    <p:animEffect transition="in" filter="fade">
                                      <p:cBhvr>
                                        <p:cTn id="58" dur="3000"/>
                                        <p:tgtEl>
                                          <p:spTgt spid="72"/>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1500"/>
                                  </p:stCondLst>
                                  <p:childTnLst>
                                    <p:set>
                                      <p:cBhvr>
                                        <p:cTn id="62" dur="1" fill="hold">
                                          <p:stCondLst>
                                            <p:cond delay="0"/>
                                          </p:stCondLst>
                                        </p:cTn>
                                        <p:tgtEl>
                                          <p:spTgt spid="25"/>
                                        </p:tgtEl>
                                        <p:attrNameLst>
                                          <p:attrName>style.visibility</p:attrName>
                                        </p:attrNameLst>
                                      </p:cBhvr>
                                      <p:to>
                                        <p:strVal val="visible"/>
                                      </p:to>
                                    </p:set>
                                    <p:anim calcmode="lin" valueType="num">
                                      <p:cBhvr>
                                        <p:cTn id="63" dur="2000" fill="hold"/>
                                        <p:tgtEl>
                                          <p:spTgt spid="25"/>
                                        </p:tgtEl>
                                        <p:attrNameLst>
                                          <p:attrName>ppt_w</p:attrName>
                                        </p:attrNameLst>
                                      </p:cBhvr>
                                      <p:tavLst>
                                        <p:tav tm="0">
                                          <p:val>
                                            <p:strVal val="#ppt_w*0.70"/>
                                          </p:val>
                                        </p:tav>
                                        <p:tav tm="100000">
                                          <p:val>
                                            <p:strVal val="#ppt_w"/>
                                          </p:val>
                                        </p:tav>
                                      </p:tavLst>
                                    </p:anim>
                                    <p:anim calcmode="lin" valueType="num">
                                      <p:cBhvr>
                                        <p:cTn id="64" dur="2000" fill="hold"/>
                                        <p:tgtEl>
                                          <p:spTgt spid="25"/>
                                        </p:tgtEl>
                                        <p:attrNameLst>
                                          <p:attrName>ppt_h</p:attrName>
                                        </p:attrNameLst>
                                      </p:cBhvr>
                                      <p:tavLst>
                                        <p:tav tm="0">
                                          <p:val>
                                            <p:strVal val="#ppt_h"/>
                                          </p:val>
                                        </p:tav>
                                        <p:tav tm="100000">
                                          <p:val>
                                            <p:strVal val="#ppt_h"/>
                                          </p:val>
                                        </p:tav>
                                      </p:tavLst>
                                    </p:anim>
                                    <p:animEffect transition="in" filter="fade">
                                      <p:cBhvr>
                                        <p:cTn id="65" dur="20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4000"/>
                                  </p:stCondLst>
                                  <p:childTnLst>
                                    <p:set>
                                      <p:cBhvr>
                                        <p:cTn id="69" dur="1" fill="hold">
                                          <p:stCondLst>
                                            <p:cond delay="0"/>
                                          </p:stCondLst>
                                        </p:cTn>
                                        <p:tgtEl>
                                          <p:spTgt spid="58"/>
                                        </p:tgtEl>
                                        <p:attrNameLst>
                                          <p:attrName>style.visibility</p:attrName>
                                        </p:attrNameLst>
                                      </p:cBhvr>
                                      <p:to>
                                        <p:strVal val="visible"/>
                                      </p:to>
                                    </p:set>
                                    <p:anim calcmode="lin" valueType="num">
                                      <p:cBhvr>
                                        <p:cTn id="70" dur="2000" fill="hold"/>
                                        <p:tgtEl>
                                          <p:spTgt spid="58"/>
                                        </p:tgtEl>
                                        <p:attrNameLst>
                                          <p:attrName>ppt_w</p:attrName>
                                        </p:attrNameLst>
                                      </p:cBhvr>
                                      <p:tavLst>
                                        <p:tav tm="0">
                                          <p:val>
                                            <p:strVal val="#ppt_w*0.70"/>
                                          </p:val>
                                        </p:tav>
                                        <p:tav tm="100000">
                                          <p:val>
                                            <p:strVal val="#ppt_w"/>
                                          </p:val>
                                        </p:tav>
                                      </p:tavLst>
                                    </p:anim>
                                    <p:anim calcmode="lin" valueType="num">
                                      <p:cBhvr>
                                        <p:cTn id="71" dur="2000" fill="hold"/>
                                        <p:tgtEl>
                                          <p:spTgt spid="58"/>
                                        </p:tgtEl>
                                        <p:attrNameLst>
                                          <p:attrName>ppt_h</p:attrName>
                                        </p:attrNameLst>
                                      </p:cBhvr>
                                      <p:tavLst>
                                        <p:tav tm="0">
                                          <p:val>
                                            <p:strVal val="#ppt_h"/>
                                          </p:val>
                                        </p:tav>
                                        <p:tav tm="100000">
                                          <p:val>
                                            <p:strVal val="#ppt_h"/>
                                          </p:val>
                                        </p:tav>
                                      </p:tavLst>
                                    </p:anim>
                                    <p:animEffect transition="in" filter="fade">
                                      <p:cBhvr>
                                        <p:cTn id="72" dur="20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3500"/>
                                  </p:stCondLst>
                                  <p:childTnLst>
                                    <p:set>
                                      <p:cBhvr>
                                        <p:cTn id="76" dur="1" fill="hold">
                                          <p:stCondLst>
                                            <p:cond delay="0"/>
                                          </p:stCondLst>
                                        </p:cTn>
                                        <p:tgtEl>
                                          <p:spTgt spid="42"/>
                                        </p:tgtEl>
                                        <p:attrNameLst>
                                          <p:attrName>style.visibility</p:attrName>
                                        </p:attrNameLst>
                                      </p:cBhvr>
                                      <p:to>
                                        <p:strVal val="visible"/>
                                      </p:to>
                                    </p:set>
                                    <p:anim calcmode="lin" valueType="num">
                                      <p:cBhvr>
                                        <p:cTn id="77" dur="2000" fill="hold"/>
                                        <p:tgtEl>
                                          <p:spTgt spid="42"/>
                                        </p:tgtEl>
                                        <p:attrNameLst>
                                          <p:attrName>ppt_w</p:attrName>
                                        </p:attrNameLst>
                                      </p:cBhvr>
                                      <p:tavLst>
                                        <p:tav tm="0">
                                          <p:val>
                                            <p:strVal val="#ppt_w*0.70"/>
                                          </p:val>
                                        </p:tav>
                                        <p:tav tm="100000">
                                          <p:val>
                                            <p:strVal val="#ppt_w"/>
                                          </p:val>
                                        </p:tav>
                                      </p:tavLst>
                                    </p:anim>
                                    <p:anim calcmode="lin" valueType="num">
                                      <p:cBhvr>
                                        <p:cTn id="78" dur="2000" fill="hold"/>
                                        <p:tgtEl>
                                          <p:spTgt spid="42"/>
                                        </p:tgtEl>
                                        <p:attrNameLst>
                                          <p:attrName>ppt_h</p:attrName>
                                        </p:attrNameLst>
                                      </p:cBhvr>
                                      <p:tavLst>
                                        <p:tav tm="0">
                                          <p:val>
                                            <p:strVal val="#ppt_h"/>
                                          </p:val>
                                        </p:tav>
                                        <p:tav tm="100000">
                                          <p:val>
                                            <p:strVal val="#ppt_h"/>
                                          </p:val>
                                        </p:tav>
                                      </p:tavLst>
                                    </p:anim>
                                    <p:animEffect transition="in" filter="fade">
                                      <p:cBhvr>
                                        <p:cTn id="79" dur="20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12" fill="hold" nodeType="clickEffect">
                                  <p:stCondLst>
                                    <p:cond delay="1500"/>
                                  </p:stCondLst>
                                  <p:childTnLst>
                                    <p:set>
                                      <p:cBhvr>
                                        <p:cTn id="83" dur="1" fill="hold">
                                          <p:stCondLst>
                                            <p:cond delay="0"/>
                                          </p:stCondLst>
                                        </p:cTn>
                                        <p:tgtEl>
                                          <p:spTgt spid="3"/>
                                        </p:tgtEl>
                                        <p:attrNameLst>
                                          <p:attrName>style.visibility</p:attrName>
                                        </p:attrNameLst>
                                      </p:cBhvr>
                                      <p:to>
                                        <p:strVal val="visible"/>
                                      </p:to>
                                    </p:set>
                                    <p:anim calcmode="lin" valueType="num">
                                      <p:cBhvr additive="base">
                                        <p:cTn id="84" dur="2000" fill="hold"/>
                                        <p:tgtEl>
                                          <p:spTgt spid="3"/>
                                        </p:tgtEl>
                                        <p:attrNameLst>
                                          <p:attrName>ppt_x</p:attrName>
                                        </p:attrNameLst>
                                      </p:cBhvr>
                                      <p:tavLst>
                                        <p:tav tm="0">
                                          <p:val>
                                            <p:strVal val="0-#ppt_w/2"/>
                                          </p:val>
                                        </p:tav>
                                        <p:tav tm="100000">
                                          <p:val>
                                            <p:strVal val="#ppt_x"/>
                                          </p:val>
                                        </p:tav>
                                      </p:tavLst>
                                    </p:anim>
                                    <p:anim calcmode="lin" valueType="num">
                                      <p:cBhvr additive="base">
                                        <p:cTn id="85"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1000"/>
                                  </p:stCondLst>
                                  <p:childTnLst>
                                    <p:set>
                                      <p:cBhvr>
                                        <p:cTn id="89"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25" grpId="0"/>
      <p:bldP spid="82" grpId="0"/>
      <p:bldP spid="57" grpId="0"/>
      <p:bldP spid="58" grpId="0"/>
      <p:bldP spid="42"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17188803" y="5119708"/>
            <a:ext cx="5920078" cy="3635354"/>
          </a:xfrm>
          <a:prstGeom prst="rect">
            <a:avLst/>
          </a:prstGeom>
          <a:solidFill>
            <a:schemeClr val="tx1"/>
          </a:solidFill>
        </p:spPr>
        <p:txBody>
          <a:bodyPr wrap="square">
            <a:spAutoFit/>
          </a:bodyPr>
          <a:lstStyle/>
          <a:p>
            <a:pPr marL="285012" indent="-285012">
              <a:buClr>
                <a:srgbClr val="C00000"/>
              </a:buClr>
              <a:buSzPct val="155000"/>
              <a:buFont typeface="Arial" panose="020B0604020202020204" pitchFamily="34" charset="0"/>
              <a:buChar char="•"/>
            </a:pPr>
            <a:r>
              <a:rPr lang="en-US" sz="2878" dirty="0">
                <a:solidFill>
                  <a:schemeClr val="bg1"/>
                </a:solidFill>
              </a:rPr>
              <a:t>National Museum, Stockholm</a:t>
            </a:r>
          </a:p>
          <a:p>
            <a:pPr marL="285012" indent="-285012">
              <a:buClr>
                <a:srgbClr val="C00000"/>
              </a:buClr>
              <a:buSzPct val="155000"/>
              <a:buFont typeface="Arial" panose="020B0604020202020204" pitchFamily="34" charset="0"/>
              <a:buChar char="•"/>
            </a:pPr>
            <a:r>
              <a:rPr lang="en-US" sz="2878" dirty="0">
                <a:solidFill>
                  <a:schemeClr val="bg1"/>
                </a:solidFill>
              </a:rPr>
              <a:t>Harvard University’s Biology Research Infrastructure facility</a:t>
            </a:r>
          </a:p>
          <a:p>
            <a:pPr marL="285012" indent="-285012">
              <a:buClr>
                <a:srgbClr val="C00000"/>
              </a:buClr>
              <a:buSzPct val="155000"/>
              <a:buFont typeface="Arial" panose="020B0604020202020204" pitchFamily="34" charset="0"/>
              <a:buChar char="•"/>
            </a:pPr>
            <a:r>
              <a:rPr lang="en-US" sz="2878" dirty="0">
                <a:solidFill>
                  <a:schemeClr val="bg1"/>
                </a:solidFill>
              </a:rPr>
              <a:t>eBay Project Topaz</a:t>
            </a:r>
          </a:p>
          <a:p>
            <a:pPr marL="285012" indent="-285012">
              <a:buClr>
                <a:srgbClr val="C00000"/>
              </a:buClr>
              <a:buSzPct val="155000"/>
              <a:buFont typeface="Arial" panose="020B0604020202020204" pitchFamily="34" charset="0"/>
              <a:buChar char="•"/>
            </a:pPr>
            <a:r>
              <a:rPr lang="en-US" sz="2878" dirty="0">
                <a:solidFill>
                  <a:schemeClr val="bg1"/>
                </a:solidFill>
              </a:rPr>
              <a:t>2nd Ave. Subway, New York</a:t>
            </a:r>
          </a:p>
          <a:p>
            <a:pPr marL="285012" indent="-285012">
              <a:buClr>
                <a:srgbClr val="C00000"/>
              </a:buClr>
              <a:buSzPct val="155000"/>
              <a:buFont typeface="Arial" panose="020B0604020202020204" pitchFamily="34" charset="0"/>
              <a:buChar char="•"/>
            </a:pPr>
            <a:r>
              <a:rPr lang="en-US" sz="2878" dirty="0">
                <a:solidFill>
                  <a:schemeClr val="bg1"/>
                </a:solidFill>
              </a:rPr>
              <a:t>World-Trade-Center </a:t>
            </a:r>
            <a:br>
              <a:rPr lang="en-US" sz="2878" dirty="0">
                <a:solidFill>
                  <a:schemeClr val="bg1"/>
                </a:solidFill>
              </a:rPr>
            </a:br>
            <a:r>
              <a:rPr lang="en-US" sz="2878" dirty="0">
                <a:solidFill>
                  <a:schemeClr val="bg1"/>
                </a:solidFill>
              </a:rPr>
              <a:t>Transportation Hub, New York</a:t>
            </a:r>
          </a:p>
          <a:p>
            <a:pPr marL="285012" indent="-285012">
              <a:buClr>
                <a:srgbClr val="C00000"/>
              </a:buClr>
              <a:buSzPct val="155000"/>
              <a:buFont typeface="Arial" panose="020B0604020202020204" pitchFamily="34" charset="0"/>
              <a:buChar char="•"/>
            </a:pPr>
            <a:r>
              <a:rPr lang="en-US" sz="2878" dirty="0">
                <a:solidFill>
                  <a:schemeClr val="bg1"/>
                </a:solidFill>
              </a:rPr>
              <a:t>Heron Tower, London</a:t>
            </a:r>
          </a:p>
        </p:txBody>
      </p:sp>
      <p:sp>
        <p:nvSpPr>
          <p:cNvPr id="14" name="Rectangle 3"/>
          <p:cNvSpPr>
            <a:spLocks noChangeArrowheads="1"/>
          </p:cNvSpPr>
          <p:nvPr/>
        </p:nvSpPr>
        <p:spPr bwMode="auto">
          <a:xfrm>
            <a:off x="3856237" y="334962"/>
            <a:ext cx="13398288" cy="886147"/>
          </a:xfrm>
          <a:prstGeom prst="rect">
            <a:avLst/>
          </a:prstGeom>
          <a:noFill/>
          <a:ln w="0">
            <a:noFill/>
            <a:miter lim="800000"/>
            <a:headEnd/>
            <a:tailEnd/>
          </a:ln>
          <a:effectLst/>
        </p:spPr>
        <p:txBody>
          <a:bodyPr wrap="square" lIns="154765" tIns="77378" rIns="154765" bIns="77378">
            <a:spAutoFit/>
          </a:bodyPr>
          <a:lstStyle/>
          <a:p>
            <a:pPr algn="ctr">
              <a:defRPr/>
            </a:pPr>
            <a:r>
              <a:rPr lang="en-US" sz="4404" dirty="0">
                <a:latin typeface="Arial Black" panose="020B0A04020102020204" pitchFamily="34" charset="0"/>
              </a:rPr>
              <a:t>SKANSKA Today’s Ico</a:t>
            </a:r>
            <a:r>
              <a:rPr lang="en-US" sz="4743" dirty="0">
                <a:latin typeface="Arial Black" panose="020B0A04020102020204" pitchFamily="34" charset="0"/>
              </a:rPr>
              <a:t>nic Achievements</a:t>
            </a:r>
            <a:endParaRPr lang="en-US" sz="4743" b="0" baseline="30000" dirty="0">
              <a:latin typeface="Arial Black" panose="020B0A04020102020204" pitchFamily="34" charset="0"/>
            </a:endParaRPr>
          </a:p>
        </p:txBody>
      </p:sp>
      <p:grpSp>
        <p:nvGrpSpPr>
          <p:cNvPr id="5" name="Group 4"/>
          <p:cNvGrpSpPr/>
          <p:nvPr/>
        </p:nvGrpSpPr>
        <p:grpSpPr>
          <a:xfrm>
            <a:off x="3980190" y="1592262"/>
            <a:ext cx="5346015" cy="7124700"/>
            <a:chOff x="6844409" y="990600"/>
            <a:chExt cx="3033260" cy="3647648"/>
          </a:xfrm>
        </p:grpSpPr>
        <p:sp>
          <p:nvSpPr>
            <p:cNvPr id="19" name="Rectangle 18"/>
            <p:cNvSpPr/>
            <p:nvPr/>
          </p:nvSpPr>
          <p:spPr>
            <a:xfrm>
              <a:off x="6844409" y="4015514"/>
              <a:ext cx="3033260" cy="252117"/>
            </a:xfrm>
            <a:prstGeom prst="rect">
              <a:avLst/>
            </a:prstGeom>
          </p:spPr>
          <p:txBody>
            <a:bodyPr wrap="square">
              <a:spAutoFit/>
            </a:bodyPr>
            <a:lstStyle/>
            <a:p>
              <a:pPr>
                <a:buClr>
                  <a:srgbClr val="C00000"/>
                </a:buClr>
                <a:buSzPct val="155000"/>
              </a:pPr>
              <a:r>
                <a:rPr lang="en-US" sz="2600" spc="-40" dirty="0"/>
                <a:t>Harvard University’s Art Museum</a:t>
              </a:r>
            </a:p>
          </p:txBody>
        </p:sp>
        <p:sp>
          <p:nvSpPr>
            <p:cNvPr id="22" name="Rectangle 21"/>
            <p:cNvSpPr/>
            <p:nvPr/>
          </p:nvSpPr>
          <p:spPr>
            <a:xfrm>
              <a:off x="6950642" y="4226333"/>
              <a:ext cx="2762847" cy="236360"/>
            </a:xfrm>
            <a:prstGeom prst="rect">
              <a:avLst/>
            </a:prstGeom>
          </p:spPr>
          <p:txBody>
            <a:bodyPr wrap="square">
              <a:spAutoFit/>
            </a:bodyPr>
            <a:lstStyle/>
            <a:p>
              <a:pPr algn="ctr">
                <a:buClr>
                  <a:srgbClr val="C00000"/>
                </a:buClr>
                <a:buSzPct val="155000"/>
              </a:pPr>
              <a:endParaRPr lang="en-US" sz="2400"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4811" y="990600"/>
              <a:ext cx="2762847" cy="3016538"/>
            </a:xfrm>
            <a:prstGeom prst="rect">
              <a:avLst/>
            </a:prstGeom>
          </p:spPr>
        </p:pic>
        <p:sp>
          <p:nvSpPr>
            <p:cNvPr id="27" name="Rectangle 26"/>
            <p:cNvSpPr/>
            <p:nvPr/>
          </p:nvSpPr>
          <p:spPr>
            <a:xfrm>
              <a:off x="6866251" y="4457663"/>
              <a:ext cx="2933708" cy="180585"/>
            </a:xfrm>
            <a:prstGeom prst="rect">
              <a:avLst/>
            </a:prstGeom>
          </p:spPr>
          <p:txBody>
            <a:bodyPr wrap="square">
              <a:spAutoFit/>
            </a:bodyPr>
            <a:lstStyle/>
            <a:p>
              <a:pPr algn="ctr"/>
              <a:r>
                <a:rPr lang="en-US" sz="1692" dirty="0"/>
                <a:t>Cropped Photo: </a:t>
              </a:r>
              <a:r>
                <a:rPr lang="en-US" sz="1692" dirty="0" err="1"/>
                <a:t>Daderot</a:t>
              </a:r>
              <a:r>
                <a:rPr lang="en-US" sz="1692" dirty="0"/>
                <a:t> (Wikimedia Commons)</a:t>
              </a:r>
            </a:p>
          </p:txBody>
        </p:sp>
      </p:grpSp>
      <p:grpSp>
        <p:nvGrpSpPr>
          <p:cNvPr id="41" name="Group 40"/>
          <p:cNvGrpSpPr/>
          <p:nvPr/>
        </p:nvGrpSpPr>
        <p:grpSpPr>
          <a:xfrm>
            <a:off x="19387" y="451803"/>
            <a:ext cx="4032009" cy="11313159"/>
            <a:chOff x="11391" y="533399"/>
            <a:chExt cx="2380120" cy="6045455"/>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80" y="533399"/>
              <a:ext cx="2138000" cy="5604641"/>
            </a:xfrm>
            <a:prstGeom prst="rect">
              <a:avLst/>
            </a:prstGeom>
          </p:spPr>
        </p:pic>
        <p:sp>
          <p:nvSpPr>
            <p:cNvPr id="32" name="Rectangle 31"/>
            <p:cNvSpPr/>
            <p:nvPr/>
          </p:nvSpPr>
          <p:spPr>
            <a:xfrm>
              <a:off x="192727" y="6147331"/>
              <a:ext cx="2071953" cy="263149"/>
            </a:xfrm>
            <a:prstGeom prst="rect">
              <a:avLst/>
            </a:prstGeom>
          </p:spPr>
          <p:txBody>
            <a:bodyPr wrap="square">
              <a:spAutoFit/>
            </a:bodyPr>
            <a:lstStyle/>
            <a:p>
              <a:pPr algn="ctr">
                <a:buClr>
                  <a:srgbClr val="C00000"/>
                </a:buClr>
                <a:buSzPct val="155000"/>
              </a:pPr>
              <a:r>
                <a:rPr lang="en-US" sz="2600" dirty="0"/>
                <a:t>The Gherkin, London</a:t>
              </a:r>
            </a:p>
          </p:txBody>
        </p:sp>
        <p:sp>
          <p:nvSpPr>
            <p:cNvPr id="33" name="Rectangle 32"/>
            <p:cNvSpPr/>
            <p:nvPr/>
          </p:nvSpPr>
          <p:spPr>
            <a:xfrm>
              <a:off x="11391" y="6355872"/>
              <a:ext cx="2380120" cy="222982"/>
            </a:xfrm>
            <a:prstGeom prst="rect">
              <a:avLst/>
            </a:prstGeom>
          </p:spPr>
          <p:txBody>
            <a:bodyPr wrap="square">
              <a:spAutoFit/>
            </a:bodyPr>
            <a:lstStyle/>
            <a:p>
              <a:pPr algn="ctr">
                <a:buClr>
                  <a:srgbClr val="C00000"/>
                </a:buClr>
                <a:buSzPct val="155000"/>
              </a:pPr>
              <a:r>
                <a:rPr lang="en-US" sz="2033" dirty="0"/>
                <a:t>https://youtu.be/FqibkzSPgNA</a:t>
              </a:r>
            </a:p>
          </p:txBody>
        </p:sp>
      </p:grpSp>
      <p:sp>
        <p:nvSpPr>
          <p:cNvPr id="35" name="Rectangle 34"/>
          <p:cNvSpPr/>
          <p:nvPr/>
        </p:nvSpPr>
        <p:spPr>
          <a:xfrm>
            <a:off x="173032" y="10565548"/>
            <a:ext cx="4733328" cy="352725"/>
          </a:xfrm>
          <a:prstGeom prst="rect">
            <a:avLst/>
          </a:prstGeom>
        </p:spPr>
        <p:txBody>
          <a:bodyPr wrap="square">
            <a:spAutoFit/>
          </a:bodyPr>
          <a:lstStyle/>
          <a:p>
            <a:pPr algn="ctr"/>
            <a:endParaRPr lang="en-US" sz="1692" b="0" dirty="0"/>
          </a:p>
        </p:txBody>
      </p:sp>
      <p:grpSp>
        <p:nvGrpSpPr>
          <p:cNvPr id="12" name="Group 11"/>
          <p:cNvGrpSpPr/>
          <p:nvPr/>
        </p:nvGrpSpPr>
        <p:grpSpPr>
          <a:xfrm>
            <a:off x="9150750" y="1592262"/>
            <a:ext cx="7808122" cy="7156997"/>
            <a:chOff x="9150750" y="1715960"/>
            <a:chExt cx="7808122" cy="7156997"/>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0750" y="1715960"/>
              <a:ext cx="7788121" cy="5903151"/>
            </a:xfrm>
            <a:prstGeom prst="rect">
              <a:avLst/>
            </a:prstGeom>
          </p:spPr>
        </p:pic>
        <p:sp>
          <p:nvSpPr>
            <p:cNvPr id="4" name="Rectangle 3"/>
            <p:cNvSpPr/>
            <p:nvPr/>
          </p:nvSpPr>
          <p:spPr>
            <a:xfrm>
              <a:off x="9150750" y="7641851"/>
              <a:ext cx="7808122" cy="1231106"/>
            </a:xfrm>
            <a:prstGeom prst="rect">
              <a:avLst/>
            </a:prstGeom>
          </p:spPr>
          <p:txBody>
            <a:bodyPr wrap="square">
              <a:spAutoFit/>
            </a:bodyPr>
            <a:lstStyle/>
            <a:p>
              <a:pPr algn="ctr"/>
              <a:r>
                <a:rPr lang="en-US" sz="2600" dirty="0"/>
                <a:t>Lund’s European Spallation Source (ESS)</a:t>
              </a:r>
            </a:p>
            <a:p>
              <a:pPr algn="ctr"/>
              <a:r>
                <a:rPr lang="en-US" sz="2400" dirty="0"/>
                <a:t>the World’s most-modern research facility</a:t>
              </a:r>
            </a:p>
            <a:p>
              <a:pPr algn="ctr"/>
              <a:r>
                <a:rPr lang="en-US" sz="2400" dirty="0"/>
                <a:t>www.youtube.com/watch?v=2bYWpGxHEak</a:t>
              </a:r>
            </a:p>
          </p:txBody>
        </p:sp>
      </p:grpSp>
      <p:grpSp>
        <p:nvGrpSpPr>
          <p:cNvPr id="23" name="Group 22"/>
          <p:cNvGrpSpPr/>
          <p:nvPr/>
        </p:nvGrpSpPr>
        <p:grpSpPr>
          <a:xfrm>
            <a:off x="17161526" y="525462"/>
            <a:ext cx="5951660" cy="4450830"/>
            <a:chOff x="17161526" y="4245155"/>
            <a:chExt cx="5951660" cy="4450830"/>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88805" y="4245155"/>
              <a:ext cx="5924381" cy="3438417"/>
            </a:xfrm>
            <a:prstGeom prst="rect">
              <a:avLst/>
            </a:prstGeom>
          </p:spPr>
        </p:pic>
        <p:sp>
          <p:nvSpPr>
            <p:cNvPr id="16" name="Rectangle 15"/>
            <p:cNvSpPr/>
            <p:nvPr/>
          </p:nvSpPr>
          <p:spPr>
            <a:xfrm>
              <a:off x="17161526" y="7695711"/>
              <a:ext cx="5920078" cy="1000274"/>
            </a:xfrm>
            <a:prstGeom prst="rect">
              <a:avLst/>
            </a:prstGeom>
          </p:spPr>
          <p:txBody>
            <a:bodyPr wrap="square">
              <a:spAutoFit/>
            </a:bodyPr>
            <a:lstStyle/>
            <a:p>
              <a:pPr algn="ctr"/>
              <a:r>
                <a:rPr lang="en-US" sz="2100" dirty="0"/>
                <a:t>MetLife Stadium </a:t>
              </a:r>
              <a:r>
                <a:rPr lang="en-US" sz="2100" dirty="0" smtClean="0"/>
                <a:t>on </a:t>
              </a:r>
              <a:r>
                <a:rPr lang="en-US" sz="2100" dirty="0"/>
                <a:t>budget </a:t>
              </a:r>
              <a:r>
                <a:rPr lang="en-US" sz="2100" dirty="0" smtClean="0"/>
                <a:t>and 5 </a:t>
              </a:r>
              <a:r>
                <a:rPr lang="en-US" sz="2100" dirty="0"/>
                <a:t>months</a:t>
              </a:r>
            </a:p>
            <a:p>
              <a:pPr algn="ctr"/>
              <a:r>
                <a:rPr lang="en-US" sz="2000" spc="-100" dirty="0"/>
                <a:t>ahead of schedule. https://youtu.be/2PVsrzmMres</a:t>
              </a:r>
            </a:p>
            <a:p>
              <a:pPr algn="ctr"/>
              <a:r>
                <a:rPr lang="en-US" spc="-100" dirty="0"/>
                <a:t>Cropped Photo: Anthony </a:t>
              </a:r>
              <a:r>
                <a:rPr lang="en-US" spc="-100" dirty="0" err="1"/>
                <a:t>Quintano</a:t>
              </a:r>
              <a:r>
                <a:rPr lang="en-US" spc="-100" dirty="0"/>
                <a:t>, (Wikimedia Commons)</a:t>
              </a:r>
            </a:p>
          </p:txBody>
        </p:sp>
      </p:grpSp>
      <p:sp>
        <p:nvSpPr>
          <p:cNvPr id="30" name="Rectangle 29"/>
          <p:cNvSpPr/>
          <p:nvPr/>
        </p:nvSpPr>
        <p:spPr>
          <a:xfrm>
            <a:off x="1441546" y="12222162"/>
            <a:ext cx="7290006" cy="822405"/>
          </a:xfrm>
          <a:prstGeom prst="rect">
            <a:avLst/>
          </a:prstGeom>
        </p:spPr>
        <p:txBody>
          <a:bodyPr wrap="square">
            <a:spAutoFit/>
          </a:bodyPr>
          <a:lstStyle/>
          <a:p>
            <a:r>
              <a:rPr lang="en-US" sz="2372" dirty="0" smtClean="0"/>
              <a:t>The Professional Development Institute</a:t>
            </a:r>
            <a:r>
              <a:rPr lang="en-US" sz="2372" baseline="30000" dirty="0" smtClean="0">
                <a:latin typeface="Arial Black" panose="020B0A04020102020204" pitchFamily="34" charset="0"/>
              </a:rPr>
              <a:t>®</a:t>
            </a:r>
            <a:r>
              <a:rPr lang="en-US" sz="2372" dirty="0" smtClean="0"/>
              <a:t> PDI Inc.</a:t>
            </a:r>
            <a:r>
              <a:rPr lang="en-US" sz="2372" dirty="0"/>
              <a:t> </a:t>
            </a:r>
            <a:br>
              <a:rPr lang="en-US" sz="2372" dirty="0"/>
            </a:br>
            <a:r>
              <a:rPr lang="en-US" sz="2372" dirty="0" smtClean="0"/>
              <a:t>www.eharvard.org</a:t>
            </a:r>
            <a:endParaRPr lang="en-US" sz="2372" dirty="0"/>
          </a:p>
        </p:txBody>
      </p:sp>
      <p:grpSp>
        <p:nvGrpSpPr>
          <p:cNvPr id="34" name="Group 33"/>
          <p:cNvGrpSpPr/>
          <p:nvPr/>
        </p:nvGrpSpPr>
        <p:grpSpPr>
          <a:xfrm>
            <a:off x="180361" y="11662435"/>
            <a:ext cx="1236483" cy="1321727"/>
            <a:chOff x="108250" y="11752302"/>
            <a:chExt cx="1236483" cy="1321727"/>
          </a:xfrm>
        </p:grpSpPr>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39" name="Rectangle 38"/>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grpSp>
        <p:nvGrpSpPr>
          <p:cNvPr id="10" name="Group 9"/>
          <p:cNvGrpSpPr/>
          <p:nvPr/>
        </p:nvGrpSpPr>
        <p:grpSpPr>
          <a:xfrm>
            <a:off x="4093057" y="8831262"/>
            <a:ext cx="18979999" cy="4121788"/>
            <a:chOff x="4093057" y="8831262"/>
            <a:chExt cx="18979999" cy="4121788"/>
          </a:xfrm>
        </p:grpSpPr>
        <p:grpSp>
          <p:nvGrpSpPr>
            <p:cNvPr id="6" name="Group 5"/>
            <p:cNvGrpSpPr/>
            <p:nvPr/>
          </p:nvGrpSpPr>
          <p:grpSpPr>
            <a:xfrm>
              <a:off x="4093057" y="8831262"/>
              <a:ext cx="18979999" cy="3445407"/>
              <a:chOff x="2410374" y="5357554"/>
              <a:chExt cx="11204025" cy="2033846"/>
            </a:xfrm>
          </p:grpSpPr>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0374" y="5357554"/>
                <a:ext cx="11204025" cy="2033846"/>
              </a:xfrm>
              <a:prstGeom prst="rect">
                <a:avLst/>
              </a:prstGeom>
            </p:spPr>
          </p:pic>
          <p:sp>
            <p:nvSpPr>
              <p:cNvPr id="3" name="Rectangle 2"/>
              <p:cNvSpPr/>
              <p:nvPr/>
            </p:nvSpPr>
            <p:spPr>
              <a:xfrm>
                <a:off x="2472408" y="5425026"/>
                <a:ext cx="5607249" cy="635889"/>
              </a:xfrm>
              <a:prstGeom prst="rect">
                <a:avLst/>
              </a:prstGeom>
            </p:spPr>
            <p:txBody>
              <a:bodyPr wrap="none">
                <a:spAutoFit/>
              </a:bodyPr>
              <a:lstStyle/>
              <a:p>
                <a:pPr algn="ctr"/>
                <a:r>
                  <a:rPr lang="en-US" sz="3200" b="0" dirty="0">
                    <a:solidFill>
                      <a:schemeClr val="bg1"/>
                    </a:solidFill>
                    <a:latin typeface="Arial Black" panose="020B0A04020102020204" pitchFamily="34" charset="0"/>
                  </a:rPr>
                  <a:t>Florida Polytechnic </a:t>
                </a:r>
                <a:r>
                  <a:rPr lang="en-US" sz="3200" b="0" dirty="0" smtClean="0">
                    <a:solidFill>
                      <a:schemeClr val="bg1"/>
                    </a:solidFill>
                    <a:latin typeface="Arial Black" panose="020B0A04020102020204" pitchFamily="34" charset="0"/>
                  </a:rPr>
                  <a:t>University</a:t>
                </a:r>
              </a:p>
              <a:p>
                <a:pPr algn="ctr"/>
                <a:r>
                  <a:rPr lang="en-US" sz="3200" dirty="0">
                    <a:solidFill>
                      <a:schemeClr val="bg1"/>
                    </a:solidFill>
                  </a:rPr>
                  <a:t>Skanska’s video: https://youtu.be/QIi7b_OBtgw</a:t>
                </a:r>
                <a:r>
                  <a:rPr lang="en-US" sz="3200" b="0" dirty="0" smtClean="0">
                    <a:solidFill>
                      <a:schemeClr val="bg1"/>
                    </a:solidFill>
                    <a:latin typeface="Arial Black" panose="020B0A04020102020204" pitchFamily="34" charset="0"/>
                  </a:rPr>
                  <a:t> </a:t>
                </a:r>
                <a:endParaRPr lang="en-US" sz="3200" dirty="0">
                  <a:solidFill>
                    <a:schemeClr val="bg1"/>
                  </a:solidFill>
                  <a:latin typeface="Arial Black" panose="020B0A04020102020204" pitchFamily="34" charset="0"/>
                </a:endParaRPr>
              </a:p>
            </p:txBody>
          </p:sp>
        </p:grpSp>
        <p:sp>
          <p:nvSpPr>
            <p:cNvPr id="36" name="Rectangle 35"/>
            <p:cNvSpPr/>
            <p:nvPr/>
          </p:nvSpPr>
          <p:spPr>
            <a:xfrm>
              <a:off x="12580144" y="11809211"/>
              <a:ext cx="10097378" cy="1143839"/>
            </a:xfrm>
            <a:prstGeom prst="rect">
              <a:avLst/>
            </a:prstGeom>
          </p:spPr>
          <p:txBody>
            <a:bodyPr wrap="square">
              <a:spAutoFit/>
            </a:bodyPr>
            <a:lstStyle/>
            <a:p>
              <a:r>
                <a:rPr lang="en-US" sz="2033" b="0" dirty="0"/>
                <a:t>        </a:t>
              </a:r>
              <a:endParaRPr lang="en-US" sz="2500" dirty="0"/>
            </a:p>
            <a:p>
              <a:r>
                <a:rPr lang="en-US" sz="2033" b="0" dirty="0"/>
                <a:t>        </a:t>
              </a:r>
              <a:r>
                <a:rPr lang="en-US" sz="2400" dirty="0"/>
                <a:t>Cropped Photo: by Ziggymarley01 (Wikimedia Commons</a:t>
              </a:r>
              <a:r>
                <a:rPr lang="en-US" sz="2400" dirty="0" smtClean="0"/>
                <a:t>)</a:t>
              </a:r>
              <a:br>
                <a:rPr lang="en-US" sz="2400" dirty="0" smtClean="0"/>
              </a:br>
              <a:r>
                <a:rPr lang="en-US" sz="2400" dirty="0" smtClean="0"/>
                <a:t>       https</a:t>
              </a:r>
              <a:r>
                <a:rPr lang="en-US" sz="2400" dirty="0"/>
                <a:t>://en.wikipedia.org/wiki/Florida_Polytechnic_University</a:t>
              </a:r>
            </a:p>
          </p:txBody>
        </p:sp>
      </p:grpSp>
      <p:sp>
        <p:nvSpPr>
          <p:cNvPr id="31"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2142902119"/>
      </p:ext>
    </p:extLst>
  </p:cSld>
  <p:clrMapOvr>
    <a:masterClrMapping/>
  </p:clrMapOvr>
  <p:transition spd="slow" advTm="5474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strVal val="#ppt_w*0.70"/>
                                          </p:val>
                                        </p:tav>
                                        <p:tav tm="100000">
                                          <p:val>
                                            <p:strVal val="#ppt_w"/>
                                          </p:val>
                                        </p:tav>
                                      </p:tavLst>
                                    </p:anim>
                                    <p:anim calcmode="lin" valueType="num">
                                      <p:cBhvr>
                                        <p:cTn id="8" dur="1000" fill="hold"/>
                                        <p:tgtEl>
                                          <p:spTgt spid="41"/>
                                        </p:tgtEl>
                                        <p:attrNameLst>
                                          <p:attrName>ppt_h</p:attrName>
                                        </p:attrNameLst>
                                      </p:cBhvr>
                                      <p:tavLst>
                                        <p:tav tm="0">
                                          <p:val>
                                            <p:strVal val="#ppt_h"/>
                                          </p:val>
                                        </p:tav>
                                        <p:tav tm="100000">
                                          <p:val>
                                            <p:strVal val="#ppt_h"/>
                                          </p:val>
                                        </p:tav>
                                      </p:tavLst>
                                    </p:anim>
                                    <p:animEffect transition="in" filter="fade">
                                      <p:cBhvr>
                                        <p:cTn id="9" dur="10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200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20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150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300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strVal val="#ppt_w*0.70"/>
                                          </p:val>
                                        </p:tav>
                                        <p:tav tm="100000">
                                          <p:val>
                                            <p:strVal val="#ppt_w"/>
                                          </p:val>
                                        </p:tav>
                                      </p:tavLst>
                                    </p:anim>
                                    <p:anim calcmode="lin" valueType="num">
                                      <p:cBhvr>
                                        <p:cTn id="43" dur="1000" fill="hold"/>
                                        <p:tgtEl>
                                          <p:spTgt spid="18"/>
                                        </p:tgtEl>
                                        <p:attrNameLst>
                                          <p:attrName>ppt_h</p:attrName>
                                        </p:attrNameLst>
                                      </p:cBhvr>
                                      <p:tavLst>
                                        <p:tav tm="0">
                                          <p:val>
                                            <p:strVal val="#ppt_h"/>
                                          </p:val>
                                        </p:tav>
                                        <p:tav tm="100000">
                                          <p:val>
                                            <p:strVal val="#ppt_h"/>
                                          </p:val>
                                        </p:tav>
                                      </p:tavLst>
                                    </p:anim>
                                    <p:animEffect transition="in" filter="fade">
                                      <p:cBhvr>
                                        <p:cTn id="44" dur="1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1150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2000" fill="hold"/>
                                        <p:tgtEl>
                                          <p:spTgt spid="34"/>
                                        </p:tgtEl>
                                        <p:attrNameLst>
                                          <p:attrName>ppt_x</p:attrName>
                                        </p:attrNameLst>
                                      </p:cBhvr>
                                      <p:tavLst>
                                        <p:tav tm="0">
                                          <p:val>
                                            <p:strVal val="0-#ppt_w/2"/>
                                          </p:val>
                                        </p:tav>
                                        <p:tav tm="100000">
                                          <p:val>
                                            <p:strVal val="#ppt_x"/>
                                          </p:val>
                                        </p:tav>
                                      </p:tavLst>
                                    </p:anim>
                                    <p:anim calcmode="lin" valueType="num">
                                      <p:cBhvr additive="base">
                                        <p:cTn id="50" dur="2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100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p:cNvSpPr/>
          <p:nvPr/>
        </p:nvSpPr>
        <p:spPr>
          <a:xfrm>
            <a:off x="-3537" y="1744662"/>
            <a:ext cx="23407509" cy="1651349"/>
          </a:xfrm>
          <a:prstGeom prst="rect">
            <a:avLst/>
          </a:prstGeom>
        </p:spPr>
        <p:txBody>
          <a:bodyPr wrap="square">
            <a:spAutoFit/>
          </a:bodyPr>
          <a:lstStyle/>
          <a:p>
            <a:pPr algn="ctr">
              <a:spcAft>
                <a:spcPts val="2033"/>
              </a:spcAft>
            </a:pPr>
            <a:r>
              <a:rPr lang="en-US" sz="4400" dirty="0" smtClean="0">
                <a:cs typeface="Arial" panose="020B0604020202020204" pitchFamily="34" charset="0"/>
              </a:rPr>
              <a:t>“</a:t>
            </a:r>
            <a:r>
              <a:rPr lang="en-US" sz="4064" dirty="0" smtClean="0">
                <a:cs typeface="Arial" panose="020B0604020202020204" pitchFamily="34" charset="0"/>
              </a:rPr>
              <a:t>Logic </a:t>
            </a:r>
            <a:r>
              <a:rPr lang="en-US" sz="4064" dirty="0">
                <a:cs typeface="Arial" panose="020B0604020202020204" pitchFamily="34" charset="0"/>
              </a:rPr>
              <a:t>will get you from A to B. Imagination will take you everywhere</a:t>
            </a:r>
            <a:r>
              <a:rPr lang="en-US" sz="4064" dirty="0" smtClean="0">
                <a:cs typeface="Arial" panose="020B0604020202020204" pitchFamily="34" charset="0"/>
              </a:rPr>
              <a:t>.</a:t>
            </a:r>
            <a:r>
              <a:rPr lang="en-US" sz="4000" dirty="0" smtClean="0">
                <a:cs typeface="Arial" panose="020B0604020202020204" pitchFamily="34" charset="0"/>
              </a:rPr>
              <a:t>”</a:t>
            </a:r>
            <a:endParaRPr lang="en-US" sz="4064" dirty="0">
              <a:cs typeface="Arial" panose="020B0604020202020204" pitchFamily="34" charset="0"/>
            </a:endParaRPr>
          </a:p>
          <a:p>
            <a:pPr algn="ctr">
              <a:spcAft>
                <a:spcPts val="2033"/>
              </a:spcAft>
            </a:pPr>
            <a:endParaRPr lang="en-US" sz="4064" dirty="0">
              <a:cs typeface="Arial" panose="020B0604020202020204" pitchFamily="34" charset="0"/>
            </a:endParaRPr>
          </a:p>
        </p:txBody>
      </p:sp>
      <p:sp>
        <p:nvSpPr>
          <p:cNvPr id="72" name="Rectangle 71"/>
          <p:cNvSpPr/>
          <p:nvPr/>
        </p:nvSpPr>
        <p:spPr>
          <a:xfrm>
            <a:off x="89" y="2201862"/>
            <a:ext cx="23407511" cy="1500091"/>
          </a:xfrm>
          <a:prstGeom prst="rect">
            <a:avLst/>
          </a:prstGeom>
        </p:spPr>
        <p:txBody>
          <a:bodyPr wrap="square">
            <a:spAutoFit/>
          </a:bodyPr>
          <a:lstStyle/>
          <a:p>
            <a:pPr algn="ctr">
              <a:spcAft>
                <a:spcPts val="2033"/>
              </a:spcAft>
            </a:pPr>
            <a:r>
              <a:rPr lang="en-US" sz="9148" dirty="0">
                <a:latin typeface="Kunstler Script" panose="030304020206070D0D06" pitchFamily="66" charset="0"/>
              </a:rPr>
              <a:t>Albert Einstein</a:t>
            </a:r>
          </a:p>
        </p:txBody>
      </p:sp>
      <p:sp>
        <p:nvSpPr>
          <p:cNvPr id="57" name="Rectangle 56"/>
          <p:cNvSpPr/>
          <p:nvPr/>
        </p:nvSpPr>
        <p:spPr>
          <a:xfrm>
            <a:off x="7144" y="563562"/>
            <a:ext cx="23407509" cy="926279"/>
          </a:xfrm>
          <a:prstGeom prst="rect">
            <a:avLst/>
          </a:prstGeom>
        </p:spPr>
        <p:txBody>
          <a:bodyPr wrap="square">
            <a:spAutoFit/>
          </a:bodyPr>
          <a:lstStyle/>
          <a:p>
            <a:pPr algn="ctr">
              <a:spcAft>
                <a:spcPts val="2033"/>
              </a:spcAft>
            </a:pPr>
            <a:r>
              <a:rPr lang="en-US" sz="5419" dirty="0">
                <a:latin typeface="Arial Black" panose="020B0A04020102020204" pitchFamily="34" charset="0"/>
                <a:cs typeface="Arial" panose="020B0604020202020204" pitchFamily="34" charset="0"/>
              </a:rPr>
              <a:t>Going Beyond Einstein’s </a:t>
            </a:r>
            <a:r>
              <a:rPr lang="en-US" sz="5419" dirty="0" smtClean="0">
                <a:latin typeface="Arial Black" panose="020B0A04020102020204" pitchFamily="34" charset="0"/>
                <a:cs typeface="Arial" panose="020B0604020202020204" pitchFamily="34" charset="0"/>
              </a:rPr>
              <a:t>Quotation </a:t>
            </a:r>
            <a:endParaRPr lang="en-US" sz="5419" dirty="0">
              <a:latin typeface="Arial Black" panose="020B0A04020102020204" pitchFamily="34" charset="0"/>
              <a:cs typeface="Arial" panose="020B0604020202020204" pitchFamily="34" charset="0"/>
            </a:endParaRPr>
          </a:p>
        </p:txBody>
      </p:sp>
      <p:sp>
        <p:nvSpPr>
          <p:cNvPr id="58" name="Rectangle 57"/>
          <p:cNvSpPr/>
          <p:nvPr/>
        </p:nvSpPr>
        <p:spPr>
          <a:xfrm>
            <a:off x="21612" y="3649662"/>
            <a:ext cx="23407509" cy="1092607"/>
          </a:xfrm>
          <a:prstGeom prst="rect">
            <a:avLst/>
          </a:prstGeom>
        </p:spPr>
        <p:txBody>
          <a:bodyPr wrap="square">
            <a:spAutoFit/>
          </a:bodyPr>
          <a:lstStyle/>
          <a:p>
            <a:pPr>
              <a:spcAft>
                <a:spcPts val="2033"/>
              </a:spcAft>
            </a:pPr>
            <a:r>
              <a:rPr lang="en-US" sz="6098" dirty="0">
                <a:latin typeface="Arial Black" panose="020B0A04020102020204" pitchFamily="34" charset="0"/>
                <a:cs typeface="Arial" panose="020B0604020202020204" pitchFamily="34" charset="0"/>
              </a:rPr>
              <a:t> </a:t>
            </a:r>
            <a:r>
              <a:rPr lang="en-US" sz="6500" dirty="0">
                <a:solidFill>
                  <a:srgbClr val="FF0000"/>
                </a:solidFill>
                <a:latin typeface="Arial Black" panose="020B0A04020102020204" pitchFamily="34" charset="0"/>
                <a:cs typeface="Arial" panose="020B0604020202020204" pitchFamily="34" charset="0"/>
              </a:rPr>
              <a:t>Q:</a:t>
            </a:r>
            <a:r>
              <a:rPr lang="en-US" sz="5500" dirty="0">
                <a:latin typeface="Arial Black" panose="020B0A04020102020204" pitchFamily="34" charset="0"/>
                <a:cs typeface="Arial" panose="020B0604020202020204" pitchFamily="34" charset="0"/>
              </a:rPr>
              <a:t> </a:t>
            </a:r>
            <a:r>
              <a:rPr lang="en-US" sz="4064" dirty="0">
                <a:solidFill>
                  <a:srgbClr val="FFFF00"/>
                </a:solidFill>
                <a:cs typeface="Arial" panose="020B0604020202020204" pitchFamily="34" charset="0"/>
              </a:rPr>
              <a:t>Is </a:t>
            </a:r>
            <a:r>
              <a:rPr lang="en-US" sz="4064" dirty="0" smtClean="0">
                <a:solidFill>
                  <a:srgbClr val="FFFF00"/>
                </a:solidFill>
                <a:cs typeface="Arial" panose="020B0604020202020204" pitchFamily="34" charset="0"/>
              </a:rPr>
              <a:t>above </a:t>
            </a:r>
            <a:r>
              <a:rPr lang="en-US" sz="4064" dirty="0">
                <a:solidFill>
                  <a:srgbClr val="FFFF00"/>
                </a:solidFill>
                <a:cs typeface="Arial" panose="020B0604020202020204" pitchFamily="34" charset="0"/>
              </a:rPr>
              <a:t>quotation Incomplete?  </a:t>
            </a:r>
            <a:r>
              <a:rPr lang="en-US" sz="4064" dirty="0" smtClean="0">
                <a:solidFill>
                  <a:srgbClr val="FFFF00"/>
                </a:solidFill>
                <a:cs typeface="Arial" panose="020B0604020202020204" pitchFamily="34" charset="0"/>
              </a:rPr>
              <a:t>Why/why </a:t>
            </a:r>
            <a:r>
              <a:rPr lang="en-US" sz="4064" dirty="0">
                <a:solidFill>
                  <a:srgbClr val="FFFF00"/>
                </a:solidFill>
                <a:cs typeface="Arial" panose="020B0604020202020204" pitchFamily="34" charset="0"/>
              </a:rPr>
              <a:t>not? What risks does It pose to innovation? </a:t>
            </a:r>
          </a:p>
        </p:txBody>
      </p:sp>
      <p:sp>
        <p:nvSpPr>
          <p:cNvPr id="11" name="Rectangle 10"/>
          <p:cNvSpPr/>
          <p:nvPr/>
        </p:nvSpPr>
        <p:spPr>
          <a:xfrm>
            <a:off x="-3537" y="4640262"/>
            <a:ext cx="23407509" cy="1708160"/>
          </a:xfrm>
          <a:prstGeom prst="rect">
            <a:avLst/>
          </a:prstGeom>
        </p:spPr>
        <p:txBody>
          <a:bodyPr wrap="square">
            <a:spAutoFit/>
          </a:bodyPr>
          <a:lstStyle/>
          <a:p>
            <a:pPr>
              <a:spcAft>
                <a:spcPts val="2033"/>
              </a:spcAft>
            </a:pPr>
            <a:r>
              <a:rPr lang="en-US" sz="6098" dirty="0">
                <a:latin typeface="Arial Black" panose="020B0A04020102020204" pitchFamily="34" charset="0"/>
                <a:cs typeface="Arial" panose="020B0604020202020204" pitchFamily="34" charset="0"/>
              </a:rPr>
              <a:t> </a:t>
            </a:r>
            <a:r>
              <a:rPr lang="en-US" sz="6500" dirty="0">
                <a:solidFill>
                  <a:srgbClr val="FF0000"/>
                </a:solidFill>
                <a:latin typeface="Arial Black" panose="020B0A04020102020204" pitchFamily="34" charset="0"/>
                <a:cs typeface="Arial" panose="020B0604020202020204" pitchFamily="34" charset="0"/>
              </a:rPr>
              <a:t>A:</a:t>
            </a:r>
            <a:r>
              <a:rPr lang="en-US" sz="5500" dirty="0">
                <a:latin typeface="Arial Black" panose="020B0A04020102020204" pitchFamily="34" charset="0"/>
                <a:cs typeface="Arial" panose="020B0604020202020204" pitchFamily="34" charset="0"/>
              </a:rPr>
              <a:t> </a:t>
            </a:r>
            <a:r>
              <a:rPr lang="en-US" sz="4000" dirty="0" smtClean="0">
                <a:cs typeface="Arial" panose="020B0604020202020204" pitchFamily="34" charset="0"/>
              </a:rPr>
              <a:t>We actually need both imagination and logic in an iterative fashion. </a:t>
            </a:r>
            <a:br>
              <a:rPr lang="en-US" sz="4000" dirty="0" smtClean="0">
                <a:cs typeface="Arial" panose="020B0604020202020204" pitchFamily="34" charset="0"/>
              </a:rPr>
            </a:br>
            <a:r>
              <a:rPr lang="en-US" sz="4000" dirty="0" smtClean="0">
                <a:cs typeface="Arial" panose="020B0604020202020204" pitchFamily="34" charset="0"/>
              </a:rPr>
              <a:t>          Thus</a:t>
            </a:r>
            <a:r>
              <a:rPr lang="en-US" sz="4000" dirty="0">
                <a:cs typeface="Arial" panose="020B0604020202020204" pitchFamily="34" charset="0"/>
              </a:rPr>
              <a:t>, Einstein’s </a:t>
            </a:r>
            <a:r>
              <a:rPr lang="en-US" sz="4000" dirty="0" smtClean="0">
                <a:cs typeface="Arial" panose="020B0604020202020204" pitchFamily="34" charset="0"/>
              </a:rPr>
              <a:t>quotation applies only to one phase of innovation namely:</a:t>
            </a:r>
            <a:endParaRPr lang="en-US" sz="3360" spc="-140" dirty="0">
              <a:solidFill>
                <a:srgbClr val="FFFF00"/>
              </a:solidFill>
              <a:latin typeface="Arial Black" panose="020B0A04020102020204" pitchFamily="34" charset="0"/>
              <a:cs typeface="Arial" panose="020B0604020202020204" pitchFamily="34" charset="0"/>
            </a:endParaRPr>
          </a:p>
        </p:txBody>
      </p:sp>
      <p:sp>
        <p:nvSpPr>
          <p:cNvPr id="13" name="Rectangle 12"/>
          <p:cNvSpPr/>
          <p:nvPr/>
        </p:nvSpPr>
        <p:spPr>
          <a:xfrm>
            <a:off x="1187478" y="10088562"/>
            <a:ext cx="21581124" cy="1200329"/>
          </a:xfrm>
          <a:prstGeom prst="rect">
            <a:avLst/>
          </a:prstGeom>
        </p:spPr>
        <p:txBody>
          <a:bodyPr wrap="square">
            <a:spAutoFit/>
          </a:bodyPr>
          <a:lstStyle/>
          <a:p>
            <a:pPr marL="228600" algn="just">
              <a:spcAft>
                <a:spcPts val="2033"/>
              </a:spcAft>
            </a:pPr>
            <a:r>
              <a:rPr lang="en-US" sz="3600" spc="-30" dirty="0" smtClean="0">
                <a:cs typeface="Arial" panose="020B0604020202020204" pitchFamily="34" charset="0"/>
              </a:rPr>
              <a:t>Options </a:t>
            </a:r>
            <a:r>
              <a:rPr lang="en-US" sz="3600" spc="-30" dirty="0">
                <a:cs typeface="Arial" panose="020B0604020202020204" pitchFamily="34" charset="0"/>
              </a:rPr>
              <a:t>neglected </a:t>
            </a:r>
            <a:r>
              <a:rPr lang="en-US" sz="3600" spc="-30" dirty="0" smtClean="0">
                <a:cs typeface="Arial" panose="020B0604020202020204" pitchFamily="34" charset="0"/>
              </a:rPr>
              <a:t>in other methodologies tend to emerge, as Dr</a:t>
            </a:r>
            <a:r>
              <a:rPr lang="en-US" sz="3600" spc="-30" dirty="0">
                <a:cs typeface="Arial" panose="020B0604020202020204" pitchFamily="34" charset="0"/>
              </a:rPr>
              <a:t>. Rob </a:t>
            </a:r>
            <a:r>
              <a:rPr lang="en-US" sz="3600" spc="-30" dirty="0" smtClean="0">
                <a:cs typeface="Arial" panose="020B0604020202020204" pitchFamily="34" charset="0"/>
              </a:rPr>
              <a:t>Stephens confirmed earlier,</a:t>
            </a:r>
            <a:r>
              <a:rPr lang="en-US" sz="3600" dirty="0" smtClean="0">
                <a:cs typeface="Arial" panose="020B0604020202020204" pitchFamily="34" charset="0"/>
              </a:rPr>
              <a:t> in this video, by providing illustrations from energy, mining and advanced-materials industries. </a:t>
            </a:r>
            <a:endParaRPr lang="en-US" sz="3600" dirty="0">
              <a:cs typeface="Arial" panose="020B0604020202020204" pitchFamily="34" charset="0"/>
            </a:endParaRPr>
          </a:p>
        </p:txBody>
      </p:sp>
      <p:grpSp>
        <p:nvGrpSpPr>
          <p:cNvPr id="3" name="Group 2"/>
          <p:cNvGrpSpPr/>
          <p:nvPr/>
        </p:nvGrpSpPr>
        <p:grpSpPr>
          <a:xfrm>
            <a:off x="108250" y="11650662"/>
            <a:ext cx="1236483" cy="1321727"/>
            <a:chOff x="108250" y="11752302"/>
            <a:chExt cx="1236483" cy="132172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5" name="Rectangle 14"/>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19" name="Rectangle 18"/>
          <p:cNvSpPr/>
          <p:nvPr/>
        </p:nvSpPr>
        <p:spPr>
          <a:xfrm>
            <a:off x="1441545" y="1172888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a:t>
            </a:r>
            <a:endParaRPr lang="en-US" sz="2372" dirty="0"/>
          </a:p>
        </p:txBody>
      </p:sp>
      <p:sp>
        <p:nvSpPr>
          <p:cNvPr id="18" name="Rectangle 17"/>
          <p:cNvSpPr/>
          <p:nvPr/>
        </p:nvSpPr>
        <p:spPr>
          <a:xfrm>
            <a:off x="-11456" y="6545262"/>
            <a:ext cx="23407509" cy="1323439"/>
          </a:xfrm>
          <a:prstGeom prst="rect">
            <a:avLst/>
          </a:prstGeom>
        </p:spPr>
        <p:txBody>
          <a:bodyPr wrap="square">
            <a:spAutoFit/>
          </a:bodyPr>
          <a:lstStyle/>
          <a:p>
            <a:pPr algn="ctr">
              <a:spcAft>
                <a:spcPts val="2033"/>
              </a:spcAft>
            </a:pPr>
            <a:r>
              <a:rPr lang="en-US" sz="4000" dirty="0" smtClean="0">
                <a:solidFill>
                  <a:srgbClr val="FFFF00"/>
                </a:solidFill>
                <a:latin typeface="Arial Black" panose="020B0A04020102020204" pitchFamily="34" charset="0"/>
                <a:cs typeface="Arial" panose="020B0604020202020204" pitchFamily="34" charset="0"/>
              </a:rPr>
              <a:t>Phase II</a:t>
            </a:r>
            <a:r>
              <a:rPr lang="en-US" sz="4000" dirty="0">
                <a:solidFill>
                  <a:srgbClr val="FFFF00"/>
                </a:solidFill>
                <a:latin typeface="Arial Black" panose="020B0A04020102020204" pitchFamily="34" charset="0"/>
                <a:cs typeface="Arial" panose="020B0604020202020204" pitchFamily="34" charset="0"/>
              </a:rPr>
              <a:t>:</a:t>
            </a:r>
            <a:r>
              <a:rPr lang="en-US" sz="4000" dirty="0" smtClean="0">
                <a:solidFill>
                  <a:srgbClr val="FFFF00"/>
                </a:solidFill>
                <a:latin typeface="Arial Black" panose="020B0A04020102020204" pitchFamily="34" charset="0"/>
                <a:cs typeface="Arial" panose="020B0604020202020204" pitchFamily="34" charset="0"/>
              </a:rPr>
              <a:t> </a:t>
            </a:r>
            <a:r>
              <a:rPr lang="en-US" sz="4000" kern="1100" spc="-32" dirty="0" smtClean="0">
                <a:solidFill>
                  <a:srgbClr val="FFFF00"/>
                </a:solidFill>
                <a:latin typeface="Arial Black" panose="020B0A04020102020204" pitchFamily="34" charset="0"/>
                <a:cs typeface="Arial" panose="020B0604020202020204" pitchFamily="34" charset="0"/>
              </a:rPr>
              <a:t>Exploratory Creativity</a:t>
            </a:r>
            <a:r>
              <a:rPr lang="en-US" sz="4000" kern="1100" spc="-32" dirty="0" smtClean="0">
                <a:solidFill>
                  <a:srgbClr val="FFFF00"/>
                </a:solidFill>
                <a:cs typeface="Arial" panose="020B0604020202020204" pitchFamily="34" charset="0"/>
              </a:rPr>
              <a:t/>
            </a:r>
            <a:br>
              <a:rPr lang="en-US" sz="4000" kern="1100" spc="-32" dirty="0" smtClean="0">
                <a:solidFill>
                  <a:srgbClr val="FFFF00"/>
                </a:solidFill>
                <a:cs typeface="Arial" panose="020B0604020202020204" pitchFamily="34" charset="0"/>
              </a:rPr>
            </a:br>
            <a:r>
              <a:rPr lang="en-US" sz="4000" kern="1100" spc="-32" dirty="0" smtClean="0">
                <a:solidFill>
                  <a:srgbClr val="FFFF00"/>
                </a:solidFill>
                <a:cs typeface="Arial" panose="020B0604020202020204" pitchFamily="34" charset="0"/>
              </a:rPr>
              <a:t>      </a:t>
            </a:r>
            <a:r>
              <a:rPr lang="en-US" sz="3360" kern="1100" spc="-140" dirty="0" smtClean="0">
                <a:solidFill>
                  <a:srgbClr val="FFFF00"/>
                </a:solidFill>
                <a:latin typeface="Arial Black" panose="020B0A04020102020204" pitchFamily="34" charset="0"/>
                <a:cs typeface="Arial" panose="020B0604020202020204" pitchFamily="34" charset="0"/>
              </a:rPr>
              <a:t>to Unleash Unconstrained, Unfiltered Wide &amp; Inclusive Imagination and Cross-Pollination of Ideas</a:t>
            </a:r>
            <a:r>
              <a:rPr lang="en-US" sz="3360" spc="-140" dirty="0" smtClean="0">
                <a:latin typeface="Arial Black" panose="020B0A04020102020204" pitchFamily="34" charset="0"/>
                <a:cs typeface="Arial" panose="020B0604020202020204" pitchFamily="34" charset="0"/>
              </a:rPr>
              <a:t>”.</a:t>
            </a:r>
            <a:r>
              <a:rPr lang="en-US" sz="3360" spc="-140" dirty="0" smtClean="0">
                <a:solidFill>
                  <a:srgbClr val="FFFF00"/>
                </a:solidFill>
                <a:latin typeface="Arial Black" panose="020B0A04020102020204" pitchFamily="34" charset="0"/>
                <a:cs typeface="Arial" panose="020B0604020202020204" pitchFamily="34" charset="0"/>
              </a:rPr>
              <a:t> </a:t>
            </a:r>
            <a:endParaRPr lang="en-US" sz="3360" spc="-140" dirty="0">
              <a:solidFill>
                <a:srgbClr val="FFFF00"/>
              </a:solidFill>
              <a:latin typeface="Arial Black" panose="020B0A04020102020204" pitchFamily="34" charset="0"/>
              <a:cs typeface="Arial" panose="020B0604020202020204" pitchFamily="34" charset="0"/>
            </a:endParaRPr>
          </a:p>
        </p:txBody>
      </p:sp>
      <p:sp>
        <p:nvSpPr>
          <p:cNvPr id="20" name="Rectangle 19"/>
          <p:cNvSpPr/>
          <p:nvPr/>
        </p:nvSpPr>
        <p:spPr>
          <a:xfrm>
            <a:off x="1187478" y="8123794"/>
            <a:ext cx="21581124" cy="1754326"/>
          </a:xfrm>
          <a:prstGeom prst="rect">
            <a:avLst/>
          </a:prstGeom>
        </p:spPr>
        <p:txBody>
          <a:bodyPr wrap="square">
            <a:spAutoFit/>
          </a:bodyPr>
          <a:lstStyle/>
          <a:p>
            <a:pPr marL="228600" algn="just">
              <a:spcAft>
                <a:spcPts val="2033"/>
              </a:spcAft>
            </a:pPr>
            <a:r>
              <a:rPr lang="en-US" sz="3600" dirty="0" smtClean="0">
                <a:cs typeface="Arial" panose="020B0604020202020204" pitchFamily="34" charset="0"/>
              </a:rPr>
              <a:t>But without </a:t>
            </a:r>
            <a:r>
              <a:rPr lang="en-US" sz="3600" dirty="0">
                <a:cs typeface="Arial" panose="020B0604020202020204" pitchFamily="34" charset="0"/>
              </a:rPr>
              <a:t>a </a:t>
            </a:r>
            <a:r>
              <a:rPr lang="en-US" sz="3600" dirty="0" smtClean="0">
                <a:cs typeface="Arial" panose="020B0604020202020204" pitchFamily="34" charset="0"/>
              </a:rPr>
              <a:t>flexible and constantly probed logic </a:t>
            </a:r>
            <a:r>
              <a:rPr lang="en-US" sz="3600" dirty="0">
                <a:cs typeface="Arial" panose="020B0604020202020204" pitchFamily="34" charset="0"/>
              </a:rPr>
              <a:t>(framework, process, </a:t>
            </a:r>
            <a:r>
              <a:rPr lang="en-US" sz="3600" dirty="0" smtClean="0">
                <a:cs typeface="Arial" panose="020B0604020202020204" pitchFamily="34" charset="0"/>
              </a:rPr>
              <a:t>method, practices), </a:t>
            </a:r>
            <a:r>
              <a:rPr lang="en-US" sz="3600" spc="-30" dirty="0">
                <a:cs typeface="Arial" panose="020B0604020202020204" pitchFamily="34" charset="0"/>
              </a:rPr>
              <a:t>viable options </a:t>
            </a:r>
            <a:r>
              <a:rPr lang="en-US" sz="3600" spc="-30" dirty="0" smtClean="0">
                <a:cs typeface="Arial" panose="020B0604020202020204" pitchFamily="34" charset="0"/>
              </a:rPr>
              <a:t>tend to be overlooked. In our innovation framework</a:t>
            </a:r>
            <a:r>
              <a:rPr lang="en-US" sz="3600" spc="-30" dirty="0">
                <a:cs typeface="Arial" panose="020B0604020202020204" pitchFamily="34" charset="0"/>
              </a:rPr>
              <a:t>, Phase </a:t>
            </a:r>
            <a:r>
              <a:rPr lang="en-US" sz="3600" spc="-30" dirty="0" smtClean="0">
                <a:cs typeface="Arial" panose="020B0604020202020204" pitchFamily="34" charset="0"/>
              </a:rPr>
              <a:t>3’s Structured-Creativity, </a:t>
            </a:r>
            <a:r>
              <a:rPr lang="en-US" sz="3600" dirty="0" smtClean="0">
                <a:cs typeface="Arial" panose="020B0604020202020204" pitchFamily="34" charset="0"/>
              </a:rPr>
              <a:t>together with iterations, often lead to better choices and less guesswork. </a:t>
            </a:r>
            <a:endParaRPr lang="en-US" sz="3600" dirty="0">
              <a:cs typeface="Arial" panose="020B0604020202020204" pitchFamily="34" charset="0"/>
            </a:endParaRPr>
          </a:p>
        </p:txBody>
      </p:sp>
      <p:sp>
        <p:nvSpPr>
          <p:cNvPr id="16"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3769070724"/>
      </p:ext>
    </p:extLst>
  </p:cSld>
  <p:clrMapOvr>
    <a:masterClrMapping/>
  </p:clrMapOvr>
  <p:transition spd="slow" advTm="77662">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3000"/>
                                  </p:stCondLst>
                                  <p:childTnLst>
                                    <p:set>
                                      <p:cBhvr>
                                        <p:cTn id="6" dur="1" fill="hold">
                                          <p:stCondLst>
                                            <p:cond delay="0"/>
                                          </p:stCondLst>
                                        </p:cTn>
                                        <p:tgtEl>
                                          <p:spTgt spid="58"/>
                                        </p:tgtEl>
                                        <p:attrNameLst>
                                          <p:attrName>style.visibility</p:attrName>
                                        </p:attrNameLst>
                                      </p:cBhvr>
                                      <p:to>
                                        <p:strVal val="visible"/>
                                      </p:to>
                                    </p:set>
                                    <p:anim calcmode="lin" valueType="num">
                                      <p:cBhvr>
                                        <p:cTn id="7" dur="2000" fill="hold"/>
                                        <p:tgtEl>
                                          <p:spTgt spid="58"/>
                                        </p:tgtEl>
                                        <p:attrNameLst>
                                          <p:attrName>ppt_w</p:attrName>
                                        </p:attrNameLst>
                                      </p:cBhvr>
                                      <p:tavLst>
                                        <p:tav tm="0">
                                          <p:val>
                                            <p:strVal val="#ppt_w*0.70"/>
                                          </p:val>
                                        </p:tav>
                                        <p:tav tm="100000">
                                          <p:val>
                                            <p:strVal val="#ppt_w"/>
                                          </p:val>
                                        </p:tav>
                                      </p:tavLst>
                                    </p:anim>
                                    <p:anim calcmode="lin" valueType="num">
                                      <p:cBhvr>
                                        <p:cTn id="8" dur="2000" fill="hold"/>
                                        <p:tgtEl>
                                          <p:spTgt spid="58"/>
                                        </p:tgtEl>
                                        <p:attrNameLst>
                                          <p:attrName>ppt_h</p:attrName>
                                        </p:attrNameLst>
                                      </p:cBhvr>
                                      <p:tavLst>
                                        <p:tav tm="0">
                                          <p:val>
                                            <p:strVal val="#ppt_h"/>
                                          </p:val>
                                        </p:tav>
                                        <p:tav tm="100000">
                                          <p:val>
                                            <p:strVal val="#ppt_h"/>
                                          </p:val>
                                        </p:tav>
                                      </p:tavLst>
                                    </p:anim>
                                    <p:animEffect transition="in" filter="fade">
                                      <p:cBhvr>
                                        <p:cTn id="9" dur="20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250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strVal val="#ppt_w*0.70"/>
                                          </p:val>
                                        </p:tav>
                                        <p:tav tm="100000">
                                          <p:val>
                                            <p:strVal val="#ppt_w"/>
                                          </p:val>
                                        </p:tav>
                                      </p:tavLst>
                                    </p:anim>
                                    <p:anim calcmode="lin" valueType="num">
                                      <p:cBhvr>
                                        <p:cTn id="15" dur="2000" fill="hold"/>
                                        <p:tgtEl>
                                          <p:spTgt spid="11"/>
                                        </p:tgtEl>
                                        <p:attrNameLst>
                                          <p:attrName>ppt_h</p:attrName>
                                        </p:attrNameLst>
                                      </p:cBhvr>
                                      <p:tavLst>
                                        <p:tav tm="0">
                                          <p:val>
                                            <p:strVal val="#ppt_h"/>
                                          </p:val>
                                        </p:tav>
                                        <p:tav tm="100000">
                                          <p:val>
                                            <p:strVal val="#ppt_h"/>
                                          </p:val>
                                        </p:tav>
                                      </p:tavLst>
                                    </p:anim>
                                    <p:animEffect transition="in" filter="fade">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2500"/>
                                  </p:stCondLst>
                                  <p:childTnLst>
                                    <p:set>
                                      <p:cBhvr>
                                        <p:cTn id="20" dur="1" fill="hold">
                                          <p:stCondLst>
                                            <p:cond delay="0"/>
                                          </p:stCondLst>
                                        </p:cTn>
                                        <p:tgtEl>
                                          <p:spTgt spid="18"/>
                                        </p:tgtEl>
                                        <p:attrNameLst>
                                          <p:attrName>style.visibility</p:attrName>
                                        </p:attrNameLst>
                                      </p:cBhvr>
                                      <p:to>
                                        <p:strVal val="visible"/>
                                      </p:to>
                                    </p:set>
                                    <p:anim calcmode="lin" valueType="num">
                                      <p:cBhvr>
                                        <p:cTn id="21" dur="2000" fill="hold"/>
                                        <p:tgtEl>
                                          <p:spTgt spid="18"/>
                                        </p:tgtEl>
                                        <p:attrNameLst>
                                          <p:attrName>ppt_w</p:attrName>
                                        </p:attrNameLst>
                                      </p:cBhvr>
                                      <p:tavLst>
                                        <p:tav tm="0">
                                          <p:val>
                                            <p:strVal val="#ppt_w*0.70"/>
                                          </p:val>
                                        </p:tav>
                                        <p:tav tm="100000">
                                          <p:val>
                                            <p:strVal val="#ppt_w"/>
                                          </p:val>
                                        </p:tav>
                                      </p:tavLst>
                                    </p:anim>
                                    <p:anim calcmode="lin" valueType="num">
                                      <p:cBhvr>
                                        <p:cTn id="22" dur="2000" fill="hold"/>
                                        <p:tgtEl>
                                          <p:spTgt spid="18"/>
                                        </p:tgtEl>
                                        <p:attrNameLst>
                                          <p:attrName>ppt_h</p:attrName>
                                        </p:attrNameLst>
                                      </p:cBhvr>
                                      <p:tavLst>
                                        <p:tav tm="0">
                                          <p:val>
                                            <p:strVal val="#ppt_h"/>
                                          </p:val>
                                        </p:tav>
                                        <p:tav tm="100000">
                                          <p:val>
                                            <p:strVal val="#ppt_h"/>
                                          </p:val>
                                        </p:tav>
                                      </p:tavLst>
                                    </p:anim>
                                    <p:animEffect transition="in" filter="fade">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2500"/>
                                  </p:stCondLst>
                                  <p:childTnLst>
                                    <p:set>
                                      <p:cBhvr>
                                        <p:cTn id="27" dur="1" fill="hold">
                                          <p:stCondLst>
                                            <p:cond delay="0"/>
                                          </p:stCondLst>
                                        </p:cTn>
                                        <p:tgtEl>
                                          <p:spTgt spid="20"/>
                                        </p:tgtEl>
                                        <p:attrNameLst>
                                          <p:attrName>style.visibility</p:attrName>
                                        </p:attrNameLst>
                                      </p:cBhvr>
                                      <p:to>
                                        <p:strVal val="visible"/>
                                      </p:to>
                                    </p:set>
                                    <p:anim calcmode="lin" valueType="num">
                                      <p:cBhvr>
                                        <p:cTn id="28" dur="2000" fill="hold"/>
                                        <p:tgtEl>
                                          <p:spTgt spid="20"/>
                                        </p:tgtEl>
                                        <p:attrNameLst>
                                          <p:attrName>ppt_w</p:attrName>
                                        </p:attrNameLst>
                                      </p:cBhvr>
                                      <p:tavLst>
                                        <p:tav tm="0">
                                          <p:val>
                                            <p:strVal val="#ppt_w*0.70"/>
                                          </p:val>
                                        </p:tav>
                                        <p:tav tm="100000">
                                          <p:val>
                                            <p:strVal val="#ppt_w"/>
                                          </p:val>
                                        </p:tav>
                                      </p:tavLst>
                                    </p:anim>
                                    <p:anim calcmode="lin" valueType="num">
                                      <p:cBhvr>
                                        <p:cTn id="29" dur="2000" fill="hold"/>
                                        <p:tgtEl>
                                          <p:spTgt spid="20"/>
                                        </p:tgtEl>
                                        <p:attrNameLst>
                                          <p:attrName>ppt_h</p:attrName>
                                        </p:attrNameLst>
                                      </p:cBhvr>
                                      <p:tavLst>
                                        <p:tav tm="0">
                                          <p:val>
                                            <p:strVal val="#ppt_h"/>
                                          </p:val>
                                        </p:tav>
                                        <p:tav tm="100000">
                                          <p:val>
                                            <p:strVal val="#ppt_h"/>
                                          </p:val>
                                        </p:tav>
                                      </p:tavLst>
                                    </p:anim>
                                    <p:animEffect transition="in" filter="fade">
                                      <p:cBhvr>
                                        <p:cTn id="30" dur="2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2500"/>
                                  </p:stCondLst>
                                  <p:childTnLst>
                                    <p:set>
                                      <p:cBhvr>
                                        <p:cTn id="34" dur="1" fill="hold">
                                          <p:stCondLst>
                                            <p:cond delay="0"/>
                                          </p:stCondLst>
                                        </p:cTn>
                                        <p:tgtEl>
                                          <p:spTgt spid="13"/>
                                        </p:tgtEl>
                                        <p:attrNameLst>
                                          <p:attrName>style.visibility</p:attrName>
                                        </p:attrNameLst>
                                      </p:cBhvr>
                                      <p:to>
                                        <p:strVal val="visible"/>
                                      </p:to>
                                    </p:set>
                                    <p:anim calcmode="lin" valueType="num">
                                      <p:cBhvr>
                                        <p:cTn id="35" dur="2000" fill="hold"/>
                                        <p:tgtEl>
                                          <p:spTgt spid="13"/>
                                        </p:tgtEl>
                                        <p:attrNameLst>
                                          <p:attrName>ppt_w</p:attrName>
                                        </p:attrNameLst>
                                      </p:cBhvr>
                                      <p:tavLst>
                                        <p:tav tm="0">
                                          <p:val>
                                            <p:strVal val="#ppt_w*0.70"/>
                                          </p:val>
                                        </p:tav>
                                        <p:tav tm="100000">
                                          <p:val>
                                            <p:strVal val="#ppt_w"/>
                                          </p:val>
                                        </p:tav>
                                      </p:tavLst>
                                    </p:anim>
                                    <p:anim calcmode="lin" valueType="num">
                                      <p:cBhvr>
                                        <p:cTn id="36" dur="2000" fill="hold"/>
                                        <p:tgtEl>
                                          <p:spTgt spid="13"/>
                                        </p:tgtEl>
                                        <p:attrNameLst>
                                          <p:attrName>ppt_h</p:attrName>
                                        </p:attrNameLst>
                                      </p:cBhvr>
                                      <p:tavLst>
                                        <p:tav tm="0">
                                          <p:val>
                                            <p:strVal val="#ppt_h"/>
                                          </p:val>
                                        </p:tav>
                                        <p:tav tm="100000">
                                          <p:val>
                                            <p:strVal val="#ppt_h"/>
                                          </p:val>
                                        </p:tav>
                                      </p:tavLst>
                                    </p:anim>
                                    <p:animEffect transition="in" filter="fade">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420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100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11" grpId="0"/>
      <p:bldP spid="13" grpId="0"/>
      <p:bldP spid="18" grpId="0"/>
      <p:bldP spid="20"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
          <p:cNvSpPr>
            <a:spLocks noChangeArrowheads="1"/>
          </p:cNvSpPr>
          <p:nvPr/>
        </p:nvSpPr>
        <p:spPr bwMode="auto">
          <a:xfrm>
            <a:off x="0" y="530286"/>
            <a:ext cx="23407688" cy="1171930"/>
          </a:xfrm>
          <a:prstGeom prst="rect">
            <a:avLst/>
          </a:prstGeom>
          <a:noFill/>
          <a:ln w="0">
            <a:noFill/>
            <a:miter lim="800000"/>
            <a:headEnd/>
            <a:tailEnd/>
          </a:ln>
          <a:effectLst/>
        </p:spPr>
        <p:txBody>
          <a:bodyPr wrap="square" lIns="154765" tIns="77378" rIns="154765" bIns="77378">
            <a:spAutoFit/>
          </a:bodyPr>
          <a:lstStyle/>
          <a:p>
            <a:pPr algn="ctr"/>
            <a:r>
              <a:rPr lang="en-US" sz="6600" dirty="0" smtClean="0">
                <a:latin typeface="Arial Black" panose="020B0A04020102020204" pitchFamily="34" charset="0"/>
              </a:rPr>
              <a:t>Worthwhile to Keep in Mind</a:t>
            </a:r>
            <a:endParaRPr lang="en-US" sz="6600" i="1" dirty="0">
              <a:latin typeface="Arial Black" panose="020B0A04020102020204" pitchFamily="34" charset="0"/>
            </a:endParaRPr>
          </a:p>
        </p:txBody>
      </p:sp>
      <p:sp>
        <p:nvSpPr>
          <p:cNvPr id="3" name="Rectangle 2"/>
          <p:cNvSpPr/>
          <p:nvPr/>
        </p:nvSpPr>
        <p:spPr>
          <a:xfrm>
            <a:off x="0" y="10253473"/>
            <a:ext cx="23407688" cy="1593834"/>
          </a:xfrm>
          <a:prstGeom prst="rect">
            <a:avLst/>
          </a:prstGeom>
        </p:spPr>
        <p:txBody>
          <a:bodyPr wrap="square">
            <a:spAutoFit/>
          </a:bodyPr>
          <a:lstStyle/>
          <a:p>
            <a:pPr algn="ctr">
              <a:lnSpc>
                <a:spcPct val="120000"/>
              </a:lnSpc>
              <a:buClr>
                <a:srgbClr val="C00000"/>
              </a:buClr>
              <a:buSzPct val="160000"/>
            </a:pPr>
            <a:r>
              <a:rPr lang="en-US" sz="8131" dirty="0">
                <a:latin typeface="Palace Script MT" panose="030303020206070C0B05" pitchFamily="66" charset="0"/>
                <a:ea typeface="Times New Roman" panose="02020603050405020304" pitchFamily="18" charset="0"/>
              </a:rPr>
              <a:t>Antoine </a:t>
            </a:r>
            <a:r>
              <a:rPr lang="en-US" sz="8131" dirty="0" smtClean="0">
                <a:latin typeface="Palace Script MT" panose="030303020206070C0B05" pitchFamily="66" charset="0"/>
                <a:ea typeface="Times New Roman" panose="02020603050405020304" pitchFamily="18" charset="0"/>
              </a:rPr>
              <a:t>de Saint-</a:t>
            </a:r>
            <a:r>
              <a:rPr lang="en-US" sz="8131" dirty="0" err="1" smtClean="0">
                <a:latin typeface="Palace Script MT" panose="030303020206070C0B05" pitchFamily="66" charset="0"/>
                <a:ea typeface="Times New Roman" panose="02020603050405020304" pitchFamily="18" charset="0"/>
              </a:rPr>
              <a:t>Exupéry</a:t>
            </a:r>
            <a:endParaRPr lang="en-US" sz="8131" dirty="0">
              <a:latin typeface="Palace Script MT" panose="030303020206070C0B05" pitchFamily="66" charset="0"/>
            </a:endParaRPr>
          </a:p>
        </p:txBody>
      </p:sp>
      <p:sp>
        <p:nvSpPr>
          <p:cNvPr id="29" name="Rectangle 28"/>
          <p:cNvSpPr/>
          <p:nvPr/>
        </p:nvSpPr>
        <p:spPr>
          <a:xfrm>
            <a:off x="3184200" y="6932209"/>
            <a:ext cx="17039291" cy="717953"/>
          </a:xfrm>
          <a:prstGeom prst="rect">
            <a:avLst/>
          </a:prstGeom>
        </p:spPr>
        <p:txBody>
          <a:bodyPr wrap="square">
            <a:spAutoFit/>
          </a:bodyPr>
          <a:lstStyle/>
          <a:p>
            <a:pPr algn="ctr">
              <a:lnSpc>
                <a:spcPct val="120000"/>
              </a:lnSpc>
              <a:buClr>
                <a:srgbClr val="C00000"/>
              </a:buClr>
              <a:buSzPct val="160000"/>
            </a:pPr>
            <a:r>
              <a:rPr lang="en-US" sz="3388" dirty="0" smtClean="0">
                <a:ea typeface="Times New Roman" panose="02020603050405020304" pitchFamily="18" charset="0"/>
                <a:cs typeface="Arial" panose="020B0604020202020204" pitchFamily="34" charset="0"/>
              </a:rPr>
              <a:t>Simplicity </a:t>
            </a:r>
            <a:r>
              <a:rPr lang="en-US" sz="3388" dirty="0">
                <a:ea typeface="Times New Roman" panose="02020603050405020304" pitchFamily="18" charset="0"/>
                <a:cs typeface="Arial" panose="020B0604020202020204" pitchFamily="34" charset="0"/>
              </a:rPr>
              <a:t>by choice</a:t>
            </a:r>
            <a:r>
              <a:rPr lang="en-US" sz="3388" dirty="0" smtClean="0">
                <a:ea typeface="Times New Roman" panose="02020603050405020304" pitchFamily="18" charset="0"/>
                <a:cs typeface="Arial" panose="020B0604020202020204" pitchFamily="34" charset="0"/>
              </a:rPr>
              <a:t>; complexity </a:t>
            </a:r>
            <a:r>
              <a:rPr lang="en-US" sz="3388" dirty="0">
                <a:ea typeface="Times New Roman" panose="02020603050405020304" pitchFamily="18" charset="0"/>
                <a:cs typeface="Arial" panose="020B0604020202020204" pitchFamily="34" charset="0"/>
              </a:rPr>
              <a:t>by necessity.</a:t>
            </a:r>
            <a:endParaRPr lang="en-US" sz="3388" dirty="0">
              <a:cs typeface="Arial" panose="020B0604020202020204" pitchFamily="34" charset="0"/>
            </a:endParaRPr>
          </a:p>
        </p:txBody>
      </p:sp>
      <p:sp>
        <p:nvSpPr>
          <p:cNvPr id="4" name="Rectangle 3"/>
          <p:cNvSpPr/>
          <p:nvPr/>
        </p:nvSpPr>
        <p:spPr>
          <a:xfrm>
            <a:off x="1" y="2174545"/>
            <a:ext cx="23407687" cy="1656415"/>
          </a:xfrm>
          <a:prstGeom prst="rect">
            <a:avLst/>
          </a:prstGeom>
        </p:spPr>
        <p:txBody>
          <a:bodyPr wrap="square">
            <a:spAutoFit/>
          </a:bodyPr>
          <a:lstStyle/>
          <a:p>
            <a:pPr algn="ctr">
              <a:buClr>
                <a:srgbClr val="C00000"/>
              </a:buClr>
              <a:buSzPct val="160000"/>
            </a:pPr>
            <a:r>
              <a:rPr lang="en-US" sz="3388" dirty="0">
                <a:ea typeface="Times New Roman" panose="02020603050405020304" pitchFamily="18" charset="0"/>
              </a:rPr>
              <a:t>“Complexity is not an option if we cannot ascertain, </a:t>
            </a:r>
            <a:br>
              <a:rPr lang="en-US" sz="3388" dirty="0">
                <a:ea typeface="Times New Roman" panose="02020603050405020304" pitchFamily="18" charset="0"/>
              </a:rPr>
            </a:br>
            <a:r>
              <a:rPr lang="en-US" sz="3388" dirty="0">
                <a:ea typeface="Times New Roman" panose="02020603050405020304" pitchFamily="18" charset="0"/>
              </a:rPr>
              <a:t>at least indirectly, with high confidence,</a:t>
            </a:r>
          </a:p>
          <a:p>
            <a:pPr algn="ctr">
              <a:buClr>
                <a:srgbClr val="C00000"/>
              </a:buClr>
              <a:buSzPct val="160000"/>
            </a:pPr>
            <a:r>
              <a:rPr lang="en-US" sz="3388" dirty="0">
                <a:ea typeface="Times New Roman" panose="02020603050405020304" pitchFamily="18" charset="0"/>
              </a:rPr>
              <a:t>     its foundation on visible or even invisible modular simplicity.”</a:t>
            </a:r>
            <a:endParaRPr lang="en-US" sz="3388" dirty="0"/>
          </a:p>
        </p:txBody>
      </p:sp>
      <p:sp>
        <p:nvSpPr>
          <p:cNvPr id="5" name="Rectangle 4"/>
          <p:cNvSpPr/>
          <p:nvPr/>
        </p:nvSpPr>
        <p:spPr>
          <a:xfrm>
            <a:off x="3855244" y="4868862"/>
            <a:ext cx="19361824" cy="1135054"/>
          </a:xfrm>
          <a:prstGeom prst="rect">
            <a:avLst/>
          </a:prstGeom>
        </p:spPr>
        <p:txBody>
          <a:bodyPr wrap="square">
            <a:spAutoFit/>
          </a:bodyPr>
          <a:lstStyle/>
          <a:p>
            <a:pPr>
              <a:buClr>
                <a:srgbClr val="C00000"/>
              </a:buClr>
              <a:buSzPct val="160000"/>
            </a:pPr>
            <a:r>
              <a:rPr lang="en-US" sz="3388" b="0" dirty="0">
                <a:ea typeface="Times New Roman" panose="02020603050405020304" pitchFamily="18" charset="0"/>
              </a:rPr>
              <a:t>Adapted from Nobel Laureate </a:t>
            </a:r>
            <a:r>
              <a:rPr lang="en-US" sz="3388" dirty="0">
                <a:ea typeface="Times New Roman" panose="02020603050405020304" pitchFamily="18" charset="0"/>
              </a:rPr>
              <a:t>Jean Perrin</a:t>
            </a:r>
            <a:r>
              <a:rPr lang="en-US" sz="3388" b="0" dirty="0">
                <a:ea typeface="Times New Roman" panose="02020603050405020304" pitchFamily="18" charset="0"/>
              </a:rPr>
              <a:t>’s statement about the ultimate goal</a:t>
            </a:r>
            <a:br>
              <a:rPr lang="en-US" sz="3388" b="0" dirty="0">
                <a:ea typeface="Times New Roman" panose="02020603050405020304" pitchFamily="18" charset="0"/>
              </a:rPr>
            </a:br>
            <a:r>
              <a:rPr lang="en-US" sz="3388" b="0" dirty="0">
                <a:ea typeface="Times New Roman" panose="02020603050405020304" pitchFamily="18" charset="0"/>
              </a:rPr>
              <a:t> of science namely to “Substitute visible complexity for an invisible simplicity”.</a:t>
            </a:r>
            <a:endParaRPr lang="en-US" sz="3388" b="0" dirty="0"/>
          </a:p>
        </p:txBody>
      </p:sp>
      <p:cxnSp>
        <p:nvCxnSpPr>
          <p:cNvPr id="8" name="Straight Connector 7"/>
          <p:cNvCxnSpPr/>
          <p:nvPr/>
        </p:nvCxnSpPr>
        <p:spPr>
          <a:xfrm>
            <a:off x="7960363" y="6354762"/>
            <a:ext cx="73578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9364662"/>
            <a:ext cx="23407688" cy="1343573"/>
          </a:xfrm>
          <a:prstGeom prst="rect">
            <a:avLst/>
          </a:prstGeom>
        </p:spPr>
        <p:txBody>
          <a:bodyPr wrap="square">
            <a:spAutoFit/>
          </a:bodyPr>
          <a:lstStyle/>
          <a:p>
            <a:pPr algn="ctr">
              <a:lnSpc>
                <a:spcPct val="120000"/>
              </a:lnSpc>
              <a:buClr>
                <a:srgbClr val="C00000"/>
              </a:buClr>
              <a:buSzPct val="160000"/>
            </a:pPr>
            <a:r>
              <a:rPr lang="en-US" sz="3388" dirty="0">
                <a:ea typeface="Times New Roman" panose="02020603050405020304" pitchFamily="18" charset="0"/>
              </a:rPr>
              <a:t>“Perfection cannot be achieved when there is nothing to add, </a:t>
            </a:r>
            <a:br>
              <a:rPr lang="en-US" sz="3388" dirty="0">
                <a:ea typeface="Times New Roman" panose="02020603050405020304" pitchFamily="18" charset="0"/>
              </a:rPr>
            </a:br>
            <a:r>
              <a:rPr lang="en-US" sz="3388" dirty="0">
                <a:ea typeface="Times New Roman" panose="02020603050405020304" pitchFamily="18" charset="0"/>
              </a:rPr>
              <a:t>but when there is nothing left to take away.”</a:t>
            </a:r>
            <a:endParaRPr lang="en-US" sz="3388" dirty="0">
              <a:latin typeface="Palace Script MT" panose="030303020206070C0B05" pitchFamily="66" charset="0"/>
            </a:endParaRPr>
          </a:p>
        </p:txBody>
      </p:sp>
      <p:sp>
        <p:nvSpPr>
          <p:cNvPr id="15" name="Rectangle 14"/>
          <p:cNvSpPr/>
          <p:nvPr/>
        </p:nvSpPr>
        <p:spPr>
          <a:xfrm>
            <a:off x="1" y="3594486"/>
            <a:ext cx="23407687" cy="1343573"/>
          </a:xfrm>
          <a:prstGeom prst="rect">
            <a:avLst/>
          </a:prstGeom>
        </p:spPr>
        <p:txBody>
          <a:bodyPr wrap="square">
            <a:spAutoFit/>
          </a:bodyPr>
          <a:lstStyle/>
          <a:p>
            <a:pPr algn="ctr">
              <a:buClr>
                <a:srgbClr val="C00000"/>
              </a:buClr>
              <a:buSzPct val="160000"/>
            </a:pPr>
            <a:r>
              <a:rPr lang="en-US" sz="8131" dirty="0">
                <a:latin typeface="Palace Script MT" panose="030303020206070C0B05" pitchFamily="66" charset="0"/>
                <a:ea typeface="Times New Roman" panose="02020603050405020304" pitchFamily="18" charset="0"/>
              </a:rPr>
              <a:t>Jean Perrin</a:t>
            </a:r>
            <a:endParaRPr lang="en-US" sz="8131" dirty="0">
              <a:latin typeface="Palace Script MT" panose="030303020206070C0B05" pitchFamily="66" charset="0"/>
            </a:endParaRPr>
          </a:p>
        </p:txBody>
      </p:sp>
      <p:grpSp>
        <p:nvGrpSpPr>
          <p:cNvPr id="7" name="Group 6"/>
          <p:cNvGrpSpPr/>
          <p:nvPr/>
        </p:nvGrpSpPr>
        <p:grpSpPr>
          <a:xfrm>
            <a:off x="108250" y="11752302"/>
            <a:ext cx="1236483" cy="1321727"/>
            <a:chOff x="108250" y="11752302"/>
            <a:chExt cx="1236483" cy="132172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6" name="Rectangle 15"/>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1" name="Rectangle 20"/>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8" name="Rectangle 17"/>
          <p:cNvSpPr/>
          <p:nvPr/>
        </p:nvSpPr>
        <p:spPr>
          <a:xfrm>
            <a:off x="0" y="7237428"/>
            <a:ext cx="23407688" cy="1593834"/>
          </a:xfrm>
          <a:prstGeom prst="rect">
            <a:avLst/>
          </a:prstGeom>
        </p:spPr>
        <p:txBody>
          <a:bodyPr wrap="square">
            <a:spAutoFit/>
          </a:bodyPr>
          <a:lstStyle/>
          <a:p>
            <a:pPr algn="ctr">
              <a:lnSpc>
                <a:spcPct val="120000"/>
              </a:lnSpc>
              <a:buClr>
                <a:srgbClr val="C00000"/>
              </a:buClr>
              <a:buSzPct val="160000"/>
            </a:pPr>
            <a:r>
              <a:rPr lang="en-US" sz="8131" dirty="0" smtClean="0">
                <a:latin typeface="Palace Script MT" panose="030303020206070C0B05" pitchFamily="66" charset="0"/>
                <a:ea typeface="Times New Roman" panose="02020603050405020304" pitchFamily="18" charset="0"/>
              </a:rPr>
              <a:t>Alain Paul Martin</a:t>
            </a:r>
            <a:endParaRPr lang="en-US" sz="8131" dirty="0">
              <a:latin typeface="Palace Script MT" panose="030303020206070C0B05" pitchFamily="66" charset="0"/>
            </a:endParaRPr>
          </a:p>
        </p:txBody>
      </p:sp>
      <p:cxnSp>
        <p:nvCxnSpPr>
          <p:cNvPr id="19" name="Straight Connector 18"/>
          <p:cNvCxnSpPr/>
          <p:nvPr/>
        </p:nvCxnSpPr>
        <p:spPr>
          <a:xfrm>
            <a:off x="7931944" y="8869362"/>
            <a:ext cx="73578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3239151405"/>
      </p:ext>
    </p:extLst>
  </p:cSld>
  <p:clrMapOvr>
    <a:masterClrMapping/>
  </p:clrMapOvr>
  <p:transition spd="slow" advTm="6191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45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25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000" fill="hold"/>
                                        <p:tgtEl>
                                          <p:spTgt spid="15"/>
                                        </p:tgtEl>
                                        <p:attrNameLst>
                                          <p:attrName>ppt_w</p:attrName>
                                        </p:attrNameLst>
                                      </p:cBhvr>
                                      <p:tavLst>
                                        <p:tav tm="0">
                                          <p:val>
                                            <p:strVal val="#ppt_w*0.70"/>
                                          </p:val>
                                        </p:tav>
                                        <p:tav tm="100000">
                                          <p:val>
                                            <p:strVal val="#ppt_w"/>
                                          </p:val>
                                        </p:tav>
                                      </p:tavLst>
                                    </p:anim>
                                    <p:anim calcmode="lin" valueType="num">
                                      <p:cBhvr>
                                        <p:cTn id="15" dur="2000" fill="hold"/>
                                        <p:tgtEl>
                                          <p:spTgt spid="15"/>
                                        </p:tgtEl>
                                        <p:attrNameLst>
                                          <p:attrName>ppt_h</p:attrName>
                                        </p:attrNameLst>
                                      </p:cBhvr>
                                      <p:tavLst>
                                        <p:tav tm="0">
                                          <p:val>
                                            <p:strVal val="#ppt_h"/>
                                          </p:val>
                                        </p:tav>
                                        <p:tav tm="100000">
                                          <p:val>
                                            <p:strVal val="#ppt_h"/>
                                          </p:val>
                                        </p:tav>
                                      </p:tavLst>
                                    </p:anim>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700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2000"/>
                                  </p:stCondLst>
                                  <p:childTnLst>
                                    <p:set>
                                      <p:cBhvr>
                                        <p:cTn id="34" dur="1" fill="hold">
                                          <p:stCondLst>
                                            <p:cond delay="0"/>
                                          </p:stCondLst>
                                        </p:cTn>
                                        <p:tgtEl>
                                          <p:spTgt spid="29"/>
                                        </p:tgtEl>
                                        <p:attrNameLst>
                                          <p:attrName>style.visibility</p:attrName>
                                        </p:attrNameLst>
                                      </p:cBhvr>
                                      <p:to>
                                        <p:strVal val="visible"/>
                                      </p:to>
                                    </p:set>
                                    <p:anim calcmode="lin" valueType="num">
                                      <p:cBhvr>
                                        <p:cTn id="35" dur="1000" fill="hold"/>
                                        <p:tgtEl>
                                          <p:spTgt spid="29"/>
                                        </p:tgtEl>
                                        <p:attrNameLst>
                                          <p:attrName>ppt_w</p:attrName>
                                        </p:attrNameLst>
                                      </p:cBhvr>
                                      <p:tavLst>
                                        <p:tav tm="0">
                                          <p:val>
                                            <p:strVal val="#ppt_w*0.70"/>
                                          </p:val>
                                        </p:tav>
                                        <p:tav tm="100000">
                                          <p:val>
                                            <p:strVal val="#ppt_w"/>
                                          </p:val>
                                        </p:tav>
                                      </p:tavLst>
                                    </p:anim>
                                    <p:anim calcmode="lin" valueType="num">
                                      <p:cBhvr>
                                        <p:cTn id="36" dur="1000" fill="hold"/>
                                        <p:tgtEl>
                                          <p:spTgt spid="29"/>
                                        </p:tgtEl>
                                        <p:attrNameLst>
                                          <p:attrName>ppt_h</p:attrName>
                                        </p:attrNameLst>
                                      </p:cBhvr>
                                      <p:tavLst>
                                        <p:tav tm="0">
                                          <p:val>
                                            <p:strVal val="#ppt_h"/>
                                          </p:val>
                                        </p:tav>
                                        <p:tav tm="100000">
                                          <p:val>
                                            <p:strVal val="#ppt_h"/>
                                          </p:val>
                                        </p:tav>
                                      </p:tavLst>
                                    </p:anim>
                                    <p:animEffect transition="in" filter="fade">
                                      <p:cBhvr>
                                        <p:cTn id="37" dur="1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2000"/>
                                  </p:stCondLst>
                                  <p:childTnLst>
                                    <p:set>
                                      <p:cBhvr>
                                        <p:cTn id="41" dur="1" fill="hold">
                                          <p:stCondLst>
                                            <p:cond delay="0"/>
                                          </p:stCondLst>
                                        </p:cTn>
                                        <p:tgtEl>
                                          <p:spTgt spid="18"/>
                                        </p:tgtEl>
                                        <p:attrNameLst>
                                          <p:attrName>style.visibility</p:attrName>
                                        </p:attrNameLst>
                                      </p:cBhvr>
                                      <p:to>
                                        <p:strVal val="visible"/>
                                      </p:to>
                                    </p:set>
                                    <p:anim calcmode="lin" valueType="num">
                                      <p:cBhvr>
                                        <p:cTn id="42" dur="2000" fill="hold"/>
                                        <p:tgtEl>
                                          <p:spTgt spid="18"/>
                                        </p:tgtEl>
                                        <p:attrNameLst>
                                          <p:attrName>ppt_w</p:attrName>
                                        </p:attrNameLst>
                                      </p:cBhvr>
                                      <p:tavLst>
                                        <p:tav tm="0">
                                          <p:val>
                                            <p:strVal val="#ppt_w*0.70"/>
                                          </p:val>
                                        </p:tav>
                                        <p:tav tm="100000">
                                          <p:val>
                                            <p:strVal val="#ppt_w"/>
                                          </p:val>
                                        </p:tav>
                                      </p:tavLst>
                                    </p:anim>
                                    <p:anim calcmode="lin" valueType="num">
                                      <p:cBhvr>
                                        <p:cTn id="43" dur="2000" fill="hold"/>
                                        <p:tgtEl>
                                          <p:spTgt spid="18"/>
                                        </p:tgtEl>
                                        <p:attrNameLst>
                                          <p:attrName>ppt_h</p:attrName>
                                        </p:attrNameLst>
                                      </p:cBhvr>
                                      <p:tavLst>
                                        <p:tav tm="0">
                                          <p:val>
                                            <p:strVal val="#ppt_h"/>
                                          </p:val>
                                        </p:tav>
                                        <p:tav tm="100000">
                                          <p:val>
                                            <p:strVal val="#ppt_h"/>
                                          </p:val>
                                        </p:tav>
                                      </p:tavLst>
                                    </p:anim>
                                    <p:animEffect transition="in" filter="fade">
                                      <p:cBhvr>
                                        <p:cTn id="44" dur="2000"/>
                                        <p:tgtEl>
                                          <p:spTgt spid="18"/>
                                        </p:tgtEl>
                                      </p:cBhvr>
                                    </p:animEffect>
                                  </p:childTnLst>
                                </p:cTn>
                              </p:par>
                              <p:par>
                                <p:cTn id="45" presetID="55" presetClass="entr" presetSubtype="0" fill="hold" nodeType="withEffect">
                                  <p:stCondLst>
                                    <p:cond delay="200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strVal val="#ppt_w*0.70"/>
                                          </p:val>
                                        </p:tav>
                                        <p:tav tm="100000">
                                          <p:val>
                                            <p:strVal val="#ppt_w"/>
                                          </p:val>
                                        </p:tav>
                                      </p:tavLst>
                                    </p:anim>
                                    <p:anim calcmode="lin" valueType="num">
                                      <p:cBhvr>
                                        <p:cTn id="48" dur="1000" fill="hold"/>
                                        <p:tgtEl>
                                          <p:spTgt spid="19"/>
                                        </p:tgtEl>
                                        <p:attrNameLst>
                                          <p:attrName>ppt_h</p:attrName>
                                        </p:attrNameLst>
                                      </p:cBhvr>
                                      <p:tavLst>
                                        <p:tav tm="0">
                                          <p:val>
                                            <p:strVal val="#ppt_h"/>
                                          </p:val>
                                        </p:tav>
                                        <p:tav tm="100000">
                                          <p:val>
                                            <p:strVal val="#ppt_h"/>
                                          </p:val>
                                        </p:tav>
                                      </p:tavLst>
                                    </p:anim>
                                    <p:animEffect transition="in" filter="fade">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20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3000" fill="hold"/>
                                        <p:tgtEl>
                                          <p:spTgt spid="14"/>
                                        </p:tgtEl>
                                        <p:attrNameLst>
                                          <p:attrName>ppt_w</p:attrName>
                                        </p:attrNameLst>
                                      </p:cBhvr>
                                      <p:tavLst>
                                        <p:tav tm="0">
                                          <p:val>
                                            <p:strVal val="#ppt_w*0.70"/>
                                          </p:val>
                                        </p:tav>
                                        <p:tav tm="100000">
                                          <p:val>
                                            <p:strVal val="#ppt_w"/>
                                          </p:val>
                                        </p:tav>
                                      </p:tavLst>
                                    </p:anim>
                                    <p:anim calcmode="lin" valueType="num">
                                      <p:cBhvr>
                                        <p:cTn id="55" dur="3000" fill="hold"/>
                                        <p:tgtEl>
                                          <p:spTgt spid="14"/>
                                        </p:tgtEl>
                                        <p:attrNameLst>
                                          <p:attrName>ppt_h</p:attrName>
                                        </p:attrNameLst>
                                      </p:cBhvr>
                                      <p:tavLst>
                                        <p:tav tm="0">
                                          <p:val>
                                            <p:strVal val="#ppt_h"/>
                                          </p:val>
                                        </p:tav>
                                        <p:tav tm="100000">
                                          <p:val>
                                            <p:strVal val="#ppt_h"/>
                                          </p:val>
                                        </p:tav>
                                      </p:tavLst>
                                    </p:anim>
                                    <p:animEffect transition="in" filter="fade">
                                      <p:cBhvr>
                                        <p:cTn id="56" dur="30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2500"/>
                                  </p:stCondLst>
                                  <p:childTnLst>
                                    <p:set>
                                      <p:cBhvr>
                                        <p:cTn id="60" dur="1" fill="hold">
                                          <p:stCondLst>
                                            <p:cond delay="0"/>
                                          </p:stCondLst>
                                        </p:cTn>
                                        <p:tgtEl>
                                          <p:spTgt spid="3"/>
                                        </p:tgtEl>
                                        <p:attrNameLst>
                                          <p:attrName>style.visibility</p:attrName>
                                        </p:attrNameLst>
                                      </p:cBhvr>
                                      <p:to>
                                        <p:strVal val="visible"/>
                                      </p:to>
                                    </p:set>
                                    <p:anim calcmode="lin" valueType="num">
                                      <p:cBhvr>
                                        <p:cTn id="61" dur="1000" fill="hold"/>
                                        <p:tgtEl>
                                          <p:spTgt spid="3"/>
                                        </p:tgtEl>
                                        <p:attrNameLst>
                                          <p:attrName>ppt_w</p:attrName>
                                        </p:attrNameLst>
                                      </p:cBhvr>
                                      <p:tavLst>
                                        <p:tav tm="0">
                                          <p:val>
                                            <p:strVal val="#ppt_w*0.70"/>
                                          </p:val>
                                        </p:tav>
                                        <p:tav tm="100000">
                                          <p:val>
                                            <p:strVal val="#ppt_w"/>
                                          </p:val>
                                        </p:tav>
                                      </p:tavLst>
                                    </p:anim>
                                    <p:anim calcmode="lin" valueType="num">
                                      <p:cBhvr>
                                        <p:cTn id="62" dur="1000" fill="hold"/>
                                        <p:tgtEl>
                                          <p:spTgt spid="3"/>
                                        </p:tgtEl>
                                        <p:attrNameLst>
                                          <p:attrName>ppt_h</p:attrName>
                                        </p:attrNameLst>
                                      </p:cBhvr>
                                      <p:tavLst>
                                        <p:tav tm="0">
                                          <p:val>
                                            <p:strVal val="#ppt_h"/>
                                          </p:val>
                                        </p:tav>
                                        <p:tav tm="100000">
                                          <p:val>
                                            <p:strVal val="#ppt_h"/>
                                          </p:val>
                                        </p:tav>
                                      </p:tavLst>
                                    </p:anim>
                                    <p:animEffect transition="in" filter="fade">
                                      <p:cBhvr>
                                        <p:cTn id="63" dur="10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12" fill="hold" nodeType="clickEffect">
                                  <p:stCondLst>
                                    <p:cond delay="3500"/>
                                  </p:stCondLst>
                                  <p:childTnLst>
                                    <p:set>
                                      <p:cBhvr>
                                        <p:cTn id="67" dur="1" fill="hold">
                                          <p:stCondLst>
                                            <p:cond delay="0"/>
                                          </p:stCondLst>
                                        </p:cTn>
                                        <p:tgtEl>
                                          <p:spTgt spid="7"/>
                                        </p:tgtEl>
                                        <p:attrNameLst>
                                          <p:attrName>style.visibility</p:attrName>
                                        </p:attrNameLst>
                                      </p:cBhvr>
                                      <p:to>
                                        <p:strVal val="visible"/>
                                      </p:to>
                                    </p:set>
                                    <p:anim calcmode="lin" valueType="num">
                                      <p:cBhvr additive="base">
                                        <p:cTn id="68" dur="2000" fill="hold"/>
                                        <p:tgtEl>
                                          <p:spTgt spid="7"/>
                                        </p:tgtEl>
                                        <p:attrNameLst>
                                          <p:attrName>ppt_x</p:attrName>
                                        </p:attrNameLst>
                                      </p:cBhvr>
                                      <p:tavLst>
                                        <p:tav tm="0">
                                          <p:val>
                                            <p:strVal val="0-#ppt_w/2"/>
                                          </p:val>
                                        </p:tav>
                                        <p:tav tm="100000">
                                          <p:val>
                                            <p:strVal val="#ppt_x"/>
                                          </p:val>
                                        </p:tav>
                                      </p:tavLst>
                                    </p:anim>
                                    <p:anim calcmode="lin" valueType="num">
                                      <p:cBhvr additive="base">
                                        <p:cTn id="69"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1000"/>
                                  </p:stCondLst>
                                  <p:childTnLst>
                                    <p:set>
                                      <p:cBhvr>
                                        <p:cTn id="7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4" grpId="0"/>
      <p:bldP spid="5" grpId="0"/>
      <p:bldP spid="14" grpId="0"/>
      <p:bldP spid="15" grpId="0"/>
      <p:bldP spid="18"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p:cNvSpPr>
            <a:spLocks noChangeAspect="1"/>
          </p:cNvSpPr>
          <p:nvPr/>
        </p:nvSpPr>
        <p:spPr>
          <a:xfrm>
            <a:off x="3739896" y="722376"/>
            <a:ext cx="15884628" cy="11029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A" sz="2372" b="0" dirty="0">
              <a:solidFill>
                <a:srgbClr val="C00000"/>
              </a:solidFill>
              <a:latin typeface="Arial Black" panose="020B0A04020102020204" pitchFamily="34" charset="0"/>
              <a:cs typeface="Arial" panose="020B0604020202020204" pitchFamily="34" charset="0"/>
            </a:endParaRPr>
          </a:p>
        </p:txBody>
      </p:sp>
      <p:sp>
        <p:nvSpPr>
          <p:cNvPr id="5" name="Oval 4"/>
          <p:cNvSpPr>
            <a:spLocks/>
          </p:cNvSpPr>
          <p:nvPr/>
        </p:nvSpPr>
        <p:spPr>
          <a:xfrm>
            <a:off x="3958714" y="882944"/>
            <a:ext cx="15474774" cy="106882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p:cNvSpPr txBox="1">
            <a:spLocks noChangeArrowheads="1"/>
          </p:cNvSpPr>
          <p:nvPr/>
        </p:nvSpPr>
        <p:spPr>
          <a:xfrm>
            <a:off x="0" y="3623052"/>
            <a:ext cx="23407688" cy="322701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6600" dirty="0" smtClean="0">
                <a:latin typeface="Arial Black" panose="020B0A04020102020204" pitchFamily="34" charset="0"/>
                <a:cs typeface="Arial" panose="020B0604020202020204" pitchFamily="34" charset="0"/>
              </a:rPr>
              <a:t>The new value-chain </a:t>
            </a:r>
            <a:br>
              <a:rPr lang="en-US" sz="6600" dirty="0" smtClean="0">
                <a:latin typeface="Arial Black" panose="020B0A04020102020204" pitchFamily="34" charset="0"/>
                <a:cs typeface="Arial" panose="020B0604020202020204" pitchFamily="34" charset="0"/>
              </a:rPr>
            </a:br>
            <a:r>
              <a:rPr lang="en-US" sz="6600" dirty="0" smtClean="0">
                <a:latin typeface="Arial Black" panose="020B0A04020102020204" pitchFamily="34" charset="0"/>
                <a:cs typeface="Arial" panose="020B0604020202020204" pitchFamily="34" charset="0"/>
              </a:rPr>
              <a:t>is the construct behind</a:t>
            </a:r>
          </a:p>
          <a:p>
            <a:pPr algn="ctr">
              <a:lnSpc>
                <a:spcPct val="110000"/>
              </a:lnSpc>
              <a:defRPr/>
            </a:pPr>
            <a:r>
              <a:rPr lang="en-US" sz="6098" dirty="0" smtClean="0">
                <a:latin typeface="Arial Black" panose="020B0A04020102020204" pitchFamily="34" charset="0"/>
              </a:rPr>
              <a:t>our complete framework</a:t>
            </a:r>
            <a:endParaRPr lang="en-US" sz="6097" dirty="0" smtClean="0">
              <a:latin typeface="Arial Black" panose="020B0A04020102020204" pitchFamily="34" charset="0"/>
              <a:cs typeface="Arial" panose="020B0604020202020204" pitchFamily="34" charset="0"/>
            </a:endParaRPr>
          </a:p>
        </p:txBody>
      </p:sp>
      <p:sp>
        <p:nvSpPr>
          <p:cNvPr id="11" name="Rectangle 2"/>
          <p:cNvSpPr txBox="1">
            <a:spLocks noChangeArrowheads="1"/>
          </p:cNvSpPr>
          <p:nvPr/>
        </p:nvSpPr>
        <p:spPr>
          <a:xfrm>
            <a:off x="0" y="2197925"/>
            <a:ext cx="23407688" cy="689737"/>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20000"/>
              </a:lnSpc>
              <a:defRPr/>
            </a:pPr>
            <a:r>
              <a:rPr lang="en-US" sz="3727" dirty="0" smtClean="0">
                <a:solidFill>
                  <a:schemeClr val="tx1">
                    <a:lumMod val="65000"/>
                  </a:schemeClr>
                </a:solidFill>
                <a:latin typeface="Arial Black" panose="020B0A04020102020204" pitchFamily="34" charset="0"/>
                <a:cs typeface="Times New Roman" pitchFamily="18" charset="0"/>
              </a:rPr>
              <a:t>Harvard </a:t>
            </a:r>
            <a:r>
              <a:rPr lang="en-US" sz="3727" dirty="0">
                <a:solidFill>
                  <a:schemeClr val="tx1">
                    <a:lumMod val="65000"/>
                  </a:schemeClr>
                </a:solidFill>
                <a:latin typeface="Arial Black" panose="020B0A04020102020204" pitchFamily="34" charset="0"/>
                <a:cs typeface="Times New Roman" pitchFamily="18" charset="0"/>
              </a:rPr>
              <a:t>University Global System™</a:t>
            </a:r>
            <a:endParaRPr lang="en-US" sz="3727" dirty="0">
              <a:solidFill>
                <a:schemeClr val="tx1">
                  <a:lumMod val="65000"/>
                </a:schemeClr>
              </a:solidFill>
              <a:latin typeface="Arial Black" panose="020B0A04020102020204" pitchFamily="34" charset="0"/>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0848" y="6621462"/>
            <a:ext cx="12491286" cy="3694571"/>
          </a:xfrm>
          <a:prstGeom prst="rect">
            <a:avLst/>
          </a:prstGeom>
        </p:spPr>
      </p:pic>
      <p:grpSp>
        <p:nvGrpSpPr>
          <p:cNvPr id="16" name="Group 15"/>
          <p:cNvGrpSpPr/>
          <p:nvPr/>
        </p:nvGrpSpPr>
        <p:grpSpPr>
          <a:xfrm>
            <a:off x="108250" y="11752302"/>
            <a:ext cx="1236483" cy="1321727"/>
            <a:chOff x="108250" y="11752302"/>
            <a:chExt cx="1236483" cy="1321727"/>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20" name="Rectangle 19"/>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18" name="Rectangle 17"/>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2"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1977996556"/>
      </p:ext>
    </p:extLst>
  </p:cSld>
  <p:clrMapOvr>
    <a:masterClrMapping/>
  </p:clrMapOvr>
  <p:transition spd="slow" advTm="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2500"/>
                                  </p:stCondLst>
                                  <p:childTnLst>
                                    <p:set>
                                      <p:cBhvr>
                                        <p:cTn id="6" dur="1" fill="hold">
                                          <p:stCondLst>
                                            <p:cond delay="0"/>
                                          </p:stCondLst>
                                        </p:cTn>
                                        <p:tgtEl>
                                          <p:spTgt spid="32"/>
                                        </p:tgtEl>
                                        <p:attrNameLst>
                                          <p:attrName>style.visibility</p:attrName>
                                        </p:attrNameLst>
                                      </p:cBhvr>
                                      <p:to>
                                        <p:strVal val="visible"/>
                                      </p:to>
                                    </p:set>
                                    <p:anim calcmode="lin" valueType="num">
                                      <p:cBhvr>
                                        <p:cTn id="7" dur="2000" fill="hold"/>
                                        <p:tgtEl>
                                          <p:spTgt spid="32"/>
                                        </p:tgtEl>
                                        <p:attrNameLst>
                                          <p:attrName>ppt_w</p:attrName>
                                        </p:attrNameLst>
                                      </p:cBhvr>
                                      <p:tavLst>
                                        <p:tav tm="0">
                                          <p:val>
                                            <p:strVal val="#ppt_w*0.70"/>
                                          </p:val>
                                        </p:tav>
                                        <p:tav tm="100000">
                                          <p:val>
                                            <p:strVal val="#ppt_w"/>
                                          </p:val>
                                        </p:tav>
                                      </p:tavLst>
                                    </p:anim>
                                    <p:anim calcmode="lin" valueType="num">
                                      <p:cBhvr>
                                        <p:cTn id="8" dur="2000" fill="hold"/>
                                        <p:tgtEl>
                                          <p:spTgt spid="32"/>
                                        </p:tgtEl>
                                        <p:attrNameLst>
                                          <p:attrName>ppt_h</p:attrName>
                                        </p:attrNameLst>
                                      </p:cBhvr>
                                      <p:tavLst>
                                        <p:tav tm="0">
                                          <p:val>
                                            <p:strVal val="#ppt_h"/>
                                          </p:val>
                                        </p:tav>
                                        <p:tav tm="100000">
                                          <p:val>
                                            <p:strVal val="#ppt_h"/>
                                          </p:val>
                                        </p:tav>
                                      </p:tavLst>
                                    </p:anim>
                                    <p:animEffect transition="in" filter="fade">
                                      <p:cBhvr>
                                        <p:cTn id="9" dur="2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200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0-#ppt_w/2"/>
                                          </p:val>
                                        </p:tav>
                                        <p:tav tm="100000">
                                          <p:val>
                                            <p:strVal val="#ppt_x"/>
                                          </p:val>
                                        </p:tav>
                                      </p:tavLst>
                                    </p:anim>
                                    <p:anim calcmode="lin" valueType="num">
                                      <p:cBhvr additive="base">
                                        <p:cTn id="15"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100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Isosceles Triangle 19"/>
          <p:cNvSpPr/>
          <p:nvPr/>
        </p:nvSpPr>
        <p:spPr>
          <a:xfrm rot="10800000">
            <a:off x="9773885" y="6890098"/>
            <a:ext cx="8860432" cy="5903565"/>
          </a:xfrm>
          <a:prstGeom prst="triangle">
            <a:avLst>
              <a:gd name="adj" fmla="val 5042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10800000">
            <a:off x="6033600" y="1691988"/>
            <a:ext cx="16329320" cy="2985650"/>
          </a:xfrm>
          <a:prstGeom prst="trapezoid">
            <a:avLst>
              <a:gd name="adj" fmla="val 69645"/>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0800000">
            <a:off x="8099215" y="4648911"/>
            <a:ext cx="12211492" cy="2835823"/>
          </a:xfrm>
          <a:prstGeom prst="trapezoid">
            <a:avLst>
              <a:gd name="adj" fmla="val 7475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144462"/>
            <a:ext cx="22715538" cy="1209562"/>
          </a:xfrm>
          <a:prstGeom prst="rect">
            <a:avLst/>
          </a:prstGeom>
        </p:spPr>
        <p:txBody>
          <a:bodyPr wrap="square">
            <a:spAutoFit/>
          </a:bodyPr>
          <a:lstStyle/>
          <a:p>
            <a:pPr algn="ctr">
              <a:lnSpc>
                <a:spcPct val="110000"/>
              </a:lnSpc>
            </a:pPr>
            <a:r>
              <a:rPr lang="en-US" sz="6600" b="0" dirty="0" smtClean="0">
                <a:latin typeface="Arial Black" panose="020B0A04020102020204" pitchFamily="34" charset="0"/>
              </a:rPr>
              <a:t>                    Innovation Cycle: Core </a:t>
            </a:r>
            <a:r>
              <a:rPr lang="en-US" sz="6600" b="0" dirty="0">
                <a:latin typeface="Arial Black" panose="020B0A04020102020204" pitchFamily="34" charset="0"/>
              </a:rPr>
              <a:t>Tasks</a:t>
            </a:r>
            <a:endParaRPr lang="en-US" sz="6600" dirty="0">
              <a:latin typeface="Arial Black" panose="020B0A04020102020204" pitchFamily="34" charset="0"/>
              <a:cs typeface="Times New Roman" pitchFamily="18" charset="0"/>
            </a:endParaRPr>
          </a:p>
        </p:txBody>
      </p:sp>
      <p:sp>
        <p:nvSpPr>
          <p:cNvPr id="32" name="Rectangle 31"/>
          <p:cNvSpPr/>
          <p:nvPr/>
        </p:nvSpPr>
        <p:spPr>
          <a:xfrm>
            <a:off x="83345" y="5402262"/>
            <a:ext cx="8102634" cy="1760225"/>
          </a:xfrm>
          <a:prstGeom prst="rect">
            <a:avLst/>
          </a:prstGeom>
        </p:spPr>
        <p:txBody>
          <a:bodyPr wrap="square">
            <a:spAutoFit/>
          </a:bodyPr>
          <a:lstStyle/>
          <a:p>
            <a:pPr algn="ctr">
              <a:spcAft>
                <a:spcPts val="2033"/>
              </a:spcAft>
            </a:pPr>
            <a:r>
              <a:rPr lang="en-US" sz="5419" dirty="0">
                <a:latin typeface="Arial Black" panose="020B0A04020102020204" pitchFamily="34" charset="0"/>
                <a:cs typeface="Arial" panose="020B0604020202020204" pitchFamily="34" charset="0"/>
              </a:rPr>
              <a:t>Going </a:t>
            </a:r>
            <a:r>
              <a:rPr lang="en-US" sz="5419" dirty="0" smtClean="0">
                <a:latin typeface="Arial Black" panose="020B0A04020102020204" pitchFamily="34" charset="0"/>
                <a:cs typeface="Arial" panose="020B0604020202020204" pitchFamily="34" charset="0"/>
              </a:rPr>
              <a:t>Beyond</a:t>
            </a:r>
            <a:br>
              <a:rPr lang="en-US" sz="5419" dirty="0" smtClean="0">
                <a:latin typeface="Arial Black" panose="020B0A04020102020204" pitchFamily="34" charset="0"/>
                <a:cs typeface="Arial" panose="020B0604020202020204" pitchFamily="34" charset="0"/>
              </a:rPr>
            </a:br>
            <a:r>
              <a:rPr lang="en-US" sz="5419" dirty="0" smtClean="0">
                <a:latin typeface="Arial Black" panose="020B0A04020102020204" pitchFamily="34" charset="0"/>
                <a:cs typeface="Arial" panose="020B0604020202020204" pitchFamily="34" charset="0"/>
              </a:rPr>
              <a:t>Einstein’s Quotation</a:t>
            </a:r>
            <a:endParaRPr lang="en-US" sz="5419" dirty="0">
              <a:latin typeface="Arial Black" panose="020B0A04020102020204" pitchFamily="34" charset="0"/>
              <a:cs typeface="Arial" panose="020B0604020202020204" pitchFamily="34" charset="0"/>
            </a:endParaRPr>
          </a:p>
        </p:txBody>
      </p:sp>
      <p:grpSp>
        <p:nvGrpSpPr>
          <p:cNvPr id="2" name="Group 1"/>
          <p:cNvGrpSpPr/>
          <p:nvPr/>
        </p:nvGrpSpPr>
        <p:grpSpPr>
          <a:xfrm>
            <a:off x="108250" y="11752302"/>
            <a:ext cx="1236483" cy="1321727"/>
            <a:chOff x="108250" y="11752302"/>
            <a:chExt cx="1236483" cy="1321727"/>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33" name="Rectangle 32"/>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36" name="Rectangle 35"/>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34" name="Rectangle 33"/>
          <p:cNvSpPr/>
          <p:nvPr/>
        </p:nvSpPr>
        <p:spPr>
          <a:xfrm>
            <a:off x="9036844" y="6037780"/>
            <a:ext cx="10125799" cy="1438855"/>
          </a:xfrm>
          <a:prstGeom prst="rect">
            <a:avLst/>
          </a:prstGeom>
        </p:spPr>
        <p:txBody>
          <a:bodyPr wrap="square">
            <a:spAutoFit/>
          </a:bodyPr>
          <a:lstStyle/>
          <a:p>
            <a:pPr algn="ctr">
              <a:lnSpc>
                <a:spcPts val="3500"/>
              </a:lnSpc>
              <a:spcAft>
                <a:spcPts val="0"/>
              </a:spcAft>
            </a:pPr>
            <a:r>
              <a:rPr lang="en-US" sz="3600" dirty="0" smtClean="0">
                <a:solidFill>
                  <a:schemeClr val="bg2">
                    <a:lumMod val="50000"/>
                  </a:schemeClr>
                </a:solidFill>
                <a:latin typeface="Arial Black" panose="020B0A04020102020204" pitchFamily="34" charset="0"/>
                <a:cs typeface="Arial" panose="020B0604020202020204" pitchFamily="34" charset="0"/>
              </a:rPr>
              <a:t>Discover. Partner. Experiment.</a:t>
            </a:r>
          </a:p>
          <a:p>
            <a:pPr algn="ctr">
              <a:lnSpc>
                <a:spcPts val="3500"/>
              </a:lnSpc>
              <a:spcAft>
                <a:spcPts val="0"/>
              </a:spcAft>
            </a:pPr>
            <a:r>
              <a:rPr lang="en-US" sz="3600" dirty="0" smtClean="0">
                <a:solidFill>
                  <a:schemeClr val="bg2">
                    <a:lumMod val="50000"/>
                  </a:schemeClr>
                </a:solidFill>
                <a:latin typeface="Arial Black" panose="020B0A04020102020204" pitchFamily="34" charset="0"/>
                <a:cs typeface="Arial" panose="020B0604020202020204" pitchFamily="34" charset="0"/>
              </a:rPr>
              <a:t>Crowdsource. Outsource. Reframe. </a:t>
            </a:r>
          </a:p>
          <a:p>
            <a:pPr algn="ctr">
              <a:lnSpc>
                <a:spcPts val="3500"/>
              </a:lnSpc>
              <a:spcAft>
                <a:spcPts val="0"/>
              </a:spcAft>
            </a:pPr>
            <a:r>
              <a:rPr lang="en-US" sz="3600" dirty="0" smtClean="0">
                <a:solidFill>
                  <a:schemeClr val="bg2">
                    <a:lumMod val="50000"/>
                  </a:schemeClr>
                </a:solidFill>
                <a:latin typeface="Arial Black" panose="020B0A04020102020204" pitchFamily="34" charset="0"/>
                <a:cs typeface="Arial" panose="020B0604020202020204" pitchFamily="34" charset="0"/>
              </a:rPr>
              <a:t>In </a:t>
            </a:r>
            <a:r>
              <a:rPr lang="en-US" sz="3600" dirty="0">
                <a:solidFill>
                  <a:schemeClr val="bg2">
                    <a:lumMod val="50000"/>
                  </a:schemeClr>
                </a:solidFill>
                <a:latin typeface="Arial Black" panose="020B0A04020102020204" pitchFamily="34" charset="0"/>
                <a:cs typeface="Arial" panose="020B0604020202020204" pitchFamily="34" charset="0"/>
              </a:rPr>
              <a:t>some </a:t>
            </a:r>
            <a:r>
              <a:rPr lang="en-US" sz="3600" dirty="0" smtClean="0">
                <a:solidFill>
                  <a:schemeClr val="bg2">
                    <a:lumMod val="50000"/>
                  </a:schemeClr>
                </a:solidFill>
                <a:latin typeface="Arial Black" panose="020B0A04020102020204" pitchFamily="34" charset="0"/>
                <a:cs typeface="Arial" panose="020B0604020202020204" pitchFamily="34" charset="0"/>
              </a:rPr>
              <a:t>cases, Skip </a:t>
            </a:r>
            <a:r>
              <a:rPr lang="en-US" sz="3600" dirty="0">
                <a:solidFill>
                  <a:schemeClr val="bg2">
                    <a:lumMod val="50000"/>
                  </a:schemeClr>
                </a:solidFill>
                <a:latin typeface="Arial Black" panose="020B0A04020102020204" pitchFamily="34" charset="0"/>
                <a:cs typeface="Arial" panose="020B0604020202020204" pitchFamily="34" charset="0"/>
              </a:rPr>
              <a:t>this phase</a:t>
            </a:r>
            <a:r>
              <a:rPr lang="en-US" sz="3600" dirty="0" smtClean="0">
                <a:solidFill>
                  <a:schemeClr val="bg2">
                    <a:lumMod val="50000"/>
                  </a:schemeClr>
                </a:solidFill>
                <a:latin typeface="Arial Black" panose="020B0A04020102020204" pitchFamily="34" charset="0"/>
                <a:cs typeface="Arial" panose="020B0604020202020204" pitchFamily="34" charset="0"/>
              </a:rPr>
              <a:t>.</a:t>
            </a:r>
            <a:r>
              <a:rPr lang="en-US" sz="3600" dirty="0" smtClean="0">
                <a:latin typeface="Arial Black" panose="020B0A04020102020204" pitchFamily="34" charset="0"/>
                <a:cs typeface="Arial" panose="020B0604020202020204" pitchFamily="34" charset="0"/>
              </a:rPr>
              <a:t> </a:t>
            </a:r>
            <a:endParaRPr lang="en-US" sz="3600" dirty="0">
              <a:latin typeface="Arial Black" panose="020B0A04020102020204" pitchFamily="34" charset="0"/>
              <a:cs typeface="Arial" panose="020B0604020202020204" pitchFamily="34" charset="0"/>
            </a:endParaRPr>
          </a:p>
        </p:txBody>
      </p:sp>
      <p:sp>
        <p:nvSpPr>
          <p:cNvPr id="4" name="Rectangle 3"/>
          <p:cNvSpPr/>
          <p:nvPr/>
        </p:nvSpPr>
        <p:spPr>
          <a:xfrm>
            <a:off x="6033849" y="2925762"/>
            <a:ext cx="16329319" cy="1592744"/>
          </a:xfrm>
          <a:prstGeom prst="rect">
            <a:avLst/>
          </a:prstGeom>
        </p:spPr>
        <p:txBody>
          <a:bodyPr wrap="square">
            <a:spAutoFit/>
          </a:bodyPr>
          <a:lstStyle/>
          <a:p>
            <a:pPr algn="ctr">
              <a:lnSpc>
                <a:spcPts val="3900"/>
              </a:lnSpc>
            </a:pPr>
            <a:r>
              <a:rPr lang="en-US" sz="3600" spc="-100" dirty="0" smtClean="0">
                <a:latin typeface="Arial Black" panose="020B0A04020102020204" pitchFamily="34" charset="0"/>
              </a:rPr>
              <a:t>Validate goals &amp; Context. </a:t>
            </a:r>
            <a:r>
              <a:rPr lang="en-US" sz="3600" spc="-100" dirty="0">
                <a:latin typeface="Arial Black" panose="020B0A04020102020204" pitchFamily="34" charset="0"/>
              </a:rPr>
              <a:t>Make assumptions explicit. </a:t>
            </a:r>
            <a:r>
              <a:rPr lang="en-US" sz="3600" spc="-100" dirty="0" smtClean="0"/>
              <a:t/>
            </a:r>
            <a:br>
              <a:rPr lang="en-US" sz="3600" spc="-100" dirty="0" smtClean="0"/>
            </a:br>
            <a:r>
              <a:rPr lang="en-US" sz="3400" spc="-120" dirty="0" smtClean="0">
                <a:latin typeface="Arial Black" panose="020B0A04020102020204" pitchFamily="34" charset="0"/>
              </a:rPr>
              <a:t>Imagine</a:t>
            </a:r>
            <a:r>
              <a:rPr lang="en-US" sz="3000" spc="-120" dirty="0" smtClean="0">
                <a:latin typeface="Arial Black" panose="020B0A04020102020204" pitchFamily="34" charset="0"/>
              </a:rPr>
              <a:t> </a:t>
            </a:r>
            <a:r>
              <a:rPr lang="en-US" sz="3400" spc="-120" dirty="0" smtClean="0">
                <a:latin typeface="Arial Black" panose="020B0A04020102020204" pitchFamily="34" charset="0"/>
              </a:rPr>
              <a:t>(</a:t>
            </a:r>
            <a:r>
              <a:rPr lang="en-US" sz="3400" spc="-120" dirty="0">
                <a:latin typeface="Arial Black" panose="020B0A04020102020204" pitchFamily="34" charset="0"/>
              </a:rPr>
              <a:t>free-flow</a:t>
            </a:r>
            <a:r>
              <a:rPr lang="en-US" sz="3000" spc="-120" dirty="0">
                <a:latin typeface="Arial Black" panose="020B0A04020102020204" pitchFamily="34" charset="0"/>
              </a:rPr>
              <a:t> </a:t>
            </a:r>
            <a:r>
              <a:rPr lang="en-US" sz="3400" spc="-120" dirty="0">
                <a:latin typeface="Arial Black" panose="020B0A04020102020204" pitchFamily="34" charset="0"/>
              </a:rPr>
              <a:t>of</a:t>
            </a:r>
            <a:r>
              <a:rPr lang="en-US" sz="3000" spc="-120" dirty="0">
                <a:latin typeface="Arial Black" panose="020B0A04020102020204" pitchFamily="34" charset="0"/>
              </a:rPr>
              <a:t> </a:t>
            </a:r>
            <a:r>
              <a:rPr lang="en-US" sz="3400" spc="-120" dirty="0" smtClean="0">
                <a:latin typeface="Arial Black" panose="020B0A04020102020204" pitchFamily="34" charset="0"/>
              </a:rPr>
              <a:t>ideas).</a:t>
            </a:r>
            <a:r>
              <a:rPr lang="en-US" sz="3000" spc="-120" dirty="0" smtClean="0">
                <a:latin typeface="Arial Black" panose="020B0A04020102020204" pitchFamily="34" charset="0"/>
              </a:rPr>
              <a:t> </a:t>
            </a:r>
            <a:r>
              <a:rPr lang="en-US" sz="3400" spc="-120" dirty="0" smtClean="0">
                <a:latin typeface="Arial Black" panose="020B0A04020102020204" pitchFamily="34" charset="0"/>
              </a:rPr>
              <a:t>Brainstorm</a:t>
            </a:r>
            <a:r>
              <a:rPr lang="en-US" sz="3000" spc="-120" dirty="0" smtClean="0">
                <a:latin typeface="Arial Black" panose="020B0A04020102020204" pitchFamily="34" charset="0"/>
              </a:rPr>
              <a:t> </a:t>
            </a:r>
            <a:r>
              <a:rPr lang="en-US" sz="3400" spc="-120" dirty="0" smtClean="0">
                <a:latin typeface="Arial Black" panose="020B0A04020102020204" pitchFamily="34" charset="0"/>
              </a:rPr>
              <a:t>to</a:t>
            </a:r>
            <a:r>
              <a:rPr lang="en-US" sz="3000" spc="-120" dirty="0" smtClean="0">
                <a:latin typeface="Arial Black" panose="020B0A04020102020204" pitchFamily="34" charset="0"/>
              </a:rPr>
              <a:t> </a:t>
            </a:r>
            <a:r>
              <a:rPr lang="en-US" sz="3400" spc="-120" dirty="0" smtClean="0">
                <a:latin typeface="Arial Black" panose="020B0A04020102020204" pitchFamily="34" charset="0"/>
              </a:rPr>
              <a:t>Improve</a:t>
            </a:r>
            <a:r>
              <a:rPr lang="en-US" sz="3600" spc="-120" dirty="0" smtClean="0">
                <a:latin typeface="Arial Black" panose="020B0A04020102020204" pitchFamily="34" charset="0"/>
              </a:rPr>
              <a:t> </a:t>
            </a:r>
            <a:r>
              <a:rPr lang="en-US" sz="3400" spc="-120" dirty="0" smtClean="0">
                <a:latin typeface="Arial Black" panose="020B0A04020102020204" pitchFamily="34" charset="0"/>
              </a:rPr>
              <a:t>on</a:t>
            </a:r>
            <a:r>
              <a:rPr lang="en-US" sz="3600" spc="-120" dirty="0" smtClean="0">
                <a:latin typeface="Arial Black" panose="020B0A04020102020204" pitchFamily="34" charset="0"/>
              </a:rPr>
              <a:t> </a:t>
            </a:r>
            <a:r>
              <a:rPr lang="en-US" sz="3400" spc="-120" dirty="0" smtClean="0">
                <a:latin typeface="Arial Black" panose="020B0A04020102020204" pitchFamily="34" charset="0"/>
              </a:rPr>
              <a:t>ideas.</a:t>
            </a:r>
            <a:r>
              <a:rPr lang="en-US" sz="3000" spc="-120" dirty="0" smtClean="0">
                <a:latin typeface="Arial Black" panose="020B0A04020102020204" pitchFamily="34" charset="0"/>
              </a:rPr>
              <a:t> </a:t>
            </a:r>
            <a:r>
              <a:rPr lang="en-US" sz="3000" spc="-170" dirty="0" smtClean="0"/>
              <a:t/>
            </a:r>
            <a:br>
              <a:rPr lang="en-US" sz="3000" spc="-170" dirty="0" smtClean="0"/>
            </a:br>
            <a:r>
              <a:rPr lang="en-US" sz="3600" spc="-170" dirty="0">
                <a:latin typeface="Arial Black" panose="020B0A04020102020204" pitchFamily="34" charset="0"/>
              </a:rPr>
              <a:t>Test. Reframe. </a:t>
            </a:r>
            <a:r>
              <a:rPr lang="en-US" sz="3600" spc="-170" dirty="0" smtClean="0">
                <a:latin typeface="Arial Black" panose="020B0A04020102020204" pitchFamily="34" charset="0"/>
              </a:rPr>
              <a:t>Digitize. Iterative creativity </a:t>
            </a:r>
            <a:r>
              <a:rPr lang="en-US" sz="3600" spc="-170" dirty="0">
                <a:latin typeface="Arial Black" panose="020B0A04020102020204" pitchFamily="34" charset="0"/>
              </a:rPr>
              <a:t>rounds. </a:t>
            </a:r>
          </a:p>
        </p:txBody>
      </p:sp>
      <p:sp>
        <p:nvSpPr>
          <p:cNvPr id="35" name="Rectangle 34"/>
          <p:cNvSpPr/>
          <p:nvPr/>
        </p:nvSpPr>
        <p:spPr>
          <a:xfrm>
            <a:off x="6033849" y="1470402"/>
            <a:ext cx="16329319" cy="1569660"/>
          </a:xfrm>
          <a:prstGeom prst="rect">
            <a:avLst/>
          </a:prstGeom>
        </p:spPr>
        <p:txBody>
          <a:bodyPr wrap="square">
            <a:spAutoFit/>
          </a:bodyPr>
          <a:lstStyle/>
          <a:p>
            <a:pPr algn="ctr"/>
            <a:r>
              <a:rPr lang="fr-CA" sz="9600" dirty="0" smtClean="0">
                <a:latin typeface="Arial Black" panose="020B0A04020102020204" pitchFamily="34" charset="0"/>
              </a:rPr>
              <a:t>Imagine</a:t>
            </a:r>
            <a:endParaRPr lang="en-US" sz="3200" dirty="0"/>
          </a:p>
        </p:txBody>
      </p:sp>
      <p:sp>
        <p:nvSpPr>
          <p:cNvPr id="6" name="Rectangle 5"/>
          <p:cNvSpPr/>
          <p:nvPr/>
        </p:nvSpPr>
        <p:spPr>
          <a:xfrm>
            <a:off x="8099214" y="4525962"/>
            <a:ext cx="12211493" cy="1569660"/>
          </a:xfrm>
          <a:prstGeom prst="rect">
            <a:avLst/>
          </a:prstGeom>
        </p:spPr>
        <p:txBody>
          <a:bodyPr wrap="square">
            <a:spAutoFit/>
          </a:bodyPr>
          <a:lstStyle/>
          <a:p>
            <a:pPr algn="ctr"/>
            <a:r>
              <a:rPr lang="en-US" sz="9600" dirty="0">
                <a:solidFill>
                  <a:schemeClr val="bg1"/>
                </a:solidFill>
                <a:latin typeface="Arial Black" panose="020B0A04020102020204" pitchFamily="34" charset="0"/>
              </a:rPr>
              <a:t>Invent</a:t>
            </a:r>
          </a:p>
        </p:txBody>
      </p:sp>
      <p:sp>
        <p:nvSpPr>
          <p:cNvPr id="7" name="Rectangle 6"/>
          <p:cNvSpPr/>
          <p:nvPr/>
        </p:nvSpPr>
        <p:spPr>
          <a:xfrm>
            <a:off x="10219394" y="7345362"/>
            <a:ext cx="7923350" cy="1569660"/>
          </a:xfrm>
          <a:prstGeom prst="rect">
            <a:avLst/>
          </a:prstGeom>
        </p:spPr>
        <p:txBody>
          <a:bodyPr wrap="square">
            <a:spAutoFit/>
          </a:bodyPr>
          <a:lstStyle/>
          <a:p>
            <a:pPr algn="ctr"/>
            <a:r>
              <a:rPr lang="en-US" sz="9600" dirty="0">
                <a:latin typeface="Arial Black" panose="020B0A04020102020204" pitchFamily="34" charset="0"/>
              </a:rPr>
              <a:t>Develop</a:t>
            </a:r>
          </a:p>
        </p:txBody>
      </p:sp>
      <p:sp>
        <p:nvSpPr>
          <p:cNvPr id="8" name="Rectangle 7"/>
          <p:cNvSpPr/>
          <p:nvPr/>
        </p:nvSpPr>
        <p:spPr>
          <a:xfrm>
            <a:off x="11208544" y="8622903"/>
            <a:ext cx="5981700" cy="1846659"/>
          </a:xfrm>
          <a:prstGeom prst="rect">
            <a:avLst/>
          </a:prstGeom>
        </p:spPr>
        <p:txBody>
          <a:bodyPr wrap="square">
            <a:spAutoFit/>
          </a:bodyPr>
          <a:lstStyle/>
          <a:p>
            <a:pPr algn="ctr"/>
            <a:r>
              <a:rPr lang="en-US" sz="3800" dirty="0">
                <a:latin typeface="Arial Black" panose="020B0A04020102020204" pitchFamily="34" charset="0"/>
              </a:rPr>
              <a:t>Deliver. Evaluate.</a:t>
            </a:r>
          </a:p>
          <a:p>
            <a:pPr algn="ctr"/>
            <a:r>
              <a:rPr lang="en-US" sz="3800" spc="-120" dirty="0">
                <a:latin typeface="Arial Black" panose="020B0A04020102020204" pitchFamily="34" charset="0"/>
              </a:rPr>
              <a:t>Iterate</a:t>
            </a:r>
            <a:r>
              <a:rPr lang="en-US" sz="2800" spc="-120" dirty="0">
                <a:latin typeface="Arial Black" panose="020B0A04020102020204" pitchFamily="34" charset="0"/>
              </a:rPr>
              <a:t> </a:t>
            </a:r>
            <a:r>
              <a:rPr lang="en-US" sz="3600" spc="-120" dirty="0">
                <a:latin typeface="Arial Black" panose="020B0A04020102020204" pitchFamily="34" charset="0"/>
              </a:rPr>
              <a:t>to</a:t>
            </a:r>
            <a:r>
              <a:rPr lang="en-US" sz="2800" spc="-120" dirty="0">
                <a:latin typeface="Arial Black" panose="020B0A04020102020204" pitchFamily="34" charset="0"/>
              </a:rPr>
              <a:t> </a:t>
            </a:r>
            <a:r>
              <a:rPr lang="en-US" sz="3800" spc="-120" dirty="0" smtClean="0">
                <a:latin typeface="Arial Black" panose="020B0A04020102020204" pitchFamily="34" charset="0"/>
              </a:rPr>
              <a:t>upgrade.</a:t>
            </a:r>
            <a:endParaRPr lang="en-US" sz="3800" spc="-120" dirty="0">
              <a:latin typeface="Arial Black" panose="020B0A04020102020204" pitchFamily="34" charset="0"/>
            </a:endParaRPr>
          </a:p>
          <a:p>
            <a:pPr algn="ctr"/>
            <a:r>
              <a:rPr lang="en-US" sz="3800" dirty="0">
                <a:latin typeface="Arial Black" panose="020B0A04020102020204" pitchFamily="34" charset="0"/>
              </a:rPr>
              <a:t>R</a:t>
            </a:r>
            <a:r>
              <a:rPr lang="en-US" sz="3800" dirty="0" smtClean="0">
                <a:latin typeface="Arial Black" panose="020B0A04020102020204" pitchFamily="34" charset="0"/>
              </a:rPr>
              <a:t>enew.</a:t>
            </a:r>
            <a:endParaRPr lang="en-US" sz="3800" dirty="0">
              <a:latin typeface="Arial Black" panose="020B0A04020102020204" pitchFamily="34" charset="0"/>
            </a:endParaRPr>
          </a:p>
        </p:txBody>
      </p:sp>
      <p:sp>
        <p:nvSpPr>
          <p:cNvPr id="17"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2804848316"/>
      </p:ext>
    </p:extLst>
  </p:cSld>
  <p:clrMapOvr>
    <a:masterClrMapping/>
  </p:clrMapOvr>
  <p:transition spd="slow" advTm="66074">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2000" fill="hold"/>
                                        <p:tgtEl>
                                          <p:spTgt spid="35"/>
                                        </p:tgtEl>
                                        <p:attrNameLst>
                                          <p:attrName>ppt_w</p:attrName>
                                        </p:attrNameLst>
                                      </p:cBhvr>
                                      <p:tavLst>
                                        <p:tav tm="0">
                                          <p:val>
                                            <p:strVal val="#ppt_w*0.70"/>
                                          </p:val>
                                        </p:tav>
                                        <p:tav tm="100000">
                                          <p:val>
                                            <p:strVal val="#ppt_w"/>
                                          </p:val>
                                        </p:tav>
                                      </p:tavLst>
                                    </p:anim>
                                    <p:anim calcmode="lin" valueType="num">
                                      <p:cBhvr>
                                        <p:cTn id="13" dur="2000" fill="hold"/>
                                        <p:tgtEl>
                                          <p:spTgt spid="35"/>
                                        </p:tgtEl>
                                        <p:attrNameLst>
                                          <p:attrName>ppt_h</p:attrName>
                                        </p:attrNameLst>
                                      </p:cBhvr>
                                      <p:tavLst>
                                        <p:tav tm="0">
                                          <p:val>
                                            <p:strVal val="#ppt_h"/>
                                          </p:val>
                                        </p:tav>
                                        <p:tav tm="100000">
                                          <p:val>
                                            <p:strVal val="#ppt_h"/>
                                          </p:val>
                                        </p:tav>
                                      </p:tavLst>
                                    </p:anim>
                                    <p:animEffect transition="in" filter="fade">
                                      <p:cBhvr>
                                        <p:cTn id="14" dur="20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1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2000" fill="hold"/>
                                        <p:tgtEl>
                                          <p:spTgt spid="4"/>
                                        </p:tgtEl>
                                        <p:attrNameLst>
                                          <p:attrName>ppt_w</p:attrName>
                                        </p:attrNameLst>
                                      </p:cBhvr>
                                      <p:tavLst>
                                        <p:tav tm="0">
                                          <p:val>
                                            <p:strVal val="#ppt_w*0.70"/>
                                          </p:val>
                                        </p:tav>
                                        <p:tav tm="100000">
                                          <p:val>
                                            <p:strVal val="#ppt_w"/>
                                          </p:val>
                                        </p:tav>
                                      </p:tavLst>
                                    </p:anim>
                                    <p:anim calcmode="lin" valueType="num">
                                      <p:cBhvr>
                                        <p:cTn id="20" dur="2000" fill="hold"/>
                                        <p:tgtEl>
                                          <p:spTgt spid="4"/>
                                        </p:tgtEl>
                                        <p:attrNameLst>
                                          <p:attrName>ppt_h</p:attrName>
                                        </p:attrNameLst>
                                      </p:cBhvr>
                                      <p:tavLst>
                                        <p:tav tm="0">
                                          <p:val>
                                            <p:strVal val="#ppt_h"/>
                                          </p:val>
                                        </p:tav>
                                        <p:tav tm="100000">
                                          <p:val>
                                            <p:strVal val="#ppt_h"/>
                                          </p:val>
                                        </p:tav>
                                      </p:tavLst>
                                    </p:anim>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2000"/>
                                  </p:stCondLst>
                                  <p:childTnLst>
                                    <p:set>
                                      <p:cBhvr>
                                        <p:cTn id="25" dur="1" fill="hold">
                                          <p:stCondLst>
                                            <p:cond delay="0"/>
                                          </p:stCondLst>
                                        </p:cTn>
                                        <p:tgtEl>
                                          <p:spTgt spid="32"/>
                                        </p:tgtEl>
                                        <p:attrNameLst>
                                          <p:attrName>style.visibility</p:attrName>
                                        </p:attrNameLst>
                                      </p:cBhvr>
                                      <p:to>
                                        <p:strVal val="visible"/>
                                      </p:to>
                                    </p:set>
                                    <p:anim calcmode="lin" valueType="num">
                                      <p:cBhvr>
                                        <p:cTn id="26" dur="2000" fill="hold"/>
                                        <p:tgtEl>
                                          <p:spTgt spid="32"/>
                                        </p:tgtEl>
                                        <p:attrNameLst>
                                          <p:attrName>ppt_w</p:attrName>
                                        </p:attrNameLst>
                                      </p:cBhvr>
                                      <p:tavLst>
                                        <p:tav tm="0">
                                          <p:val>
                                            <p:strVal val="#ppt_w*0.70"/>
                                          </p:val>
                                        </p:tav>
                                        <p:tav tm="100000">
                                          <p:val>
                                            <p:strVal val="#ppt_w"/>
                                          </p:val>
                                        </p:tav>
                                      </p:tavLst>
                                    </p:anim>
                                    <p:anim calcmode="lin" valueType="num">
                                      <p:cBhvr>
                                        <p:cTn id="27" dur="2000" fill="hold"/>
                                        <p:tgtEl>
                                          <p:spTgt spid="32"/>
                                        </p:tgtEl>
                                        <p:attrNameLst>
                                          <p:attrName>ppt_h</p:attrName>
                                        </p:attrNameLst>
                                      </p:cBhvr>
                                      <p:tavLst>
                                        <p:tav tm="0">
                                          <p:val>
                                            <p:strVal val="#ppt_h"/>
                                          </p:val>
                                        </p:tav>
                                        <p:tav tm="100000">
                                          <p:val>
                                            <p:strVal val="#ppt_h"/>
                                          </p:val>
                                        </p:tav>
                                      </p:tavLst>
                                    </p:anim>
                                    <p:animEffect transition="in" filter="fade">
                                      <p:cBhvr>
                                        <p:cTn id="28" dur="20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strVal val="#ppt_w*0.70"/>
                                          </p:val>
                                        </p:tav>
                                        <p:tav tm="100000">
                                          <p:val>
                                            <p:strVal val="#ppt_w"/>
                                          </p:val>
                                        </p:tav>
                                      </p:tavLst>
                                    </p:anim>
                                    <p:anim calcmode="lin" valueType="num">
                                      <p:cBhvr>
                                        <p:cTn id="34" dur="1000" fill="hold"/>
                                        <p:tgtEl>
                                          <p:spTgt spid="25"/>
                                        </p:tgtEl>
                                        <p:attrNameLst>
                                          <p:attrName>ppt_h</p:attrName>
                                        </p:attrNameLst>
                                      </p:cBhvr>
                                      <p:tavLst>
                                        <p:tav tm="0">
                                          <p:val>
                                            <p:strVal val="#ppt_h"/>
                                          </p:val>
                                        </p:tav>
                                        <p:tav tm="100000">
                                          <p:val>
                                            <p:strVal val="#ppt_h"/>
                                          </p:val>
                                        </p:tav>
                                      </p:tavLst>
                                    </p:anim>
                                    <p:animEffect transition="in" filter="fade">
                                      <p:cBhvr>
                                        <p:cTn id="35" dur="1000"/>
                                        <p:tgtEl>
                                          <p:spTgt spid="25"/>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2000" fill="hold"/>
                                        <p:tgtEl>
                                          <p:spTgt spid="6"/>
                                        </p:tgtEl>
                                        <p:attrNameLst>
                                          <p:attrName>ppt_w</p:attrName>
                                        </p:attrNameLst>
                                      </p:cBhvr>
                                      <p:tavLst>
                                        <p:tav tm="0">
                                          <p:val>
                                            <p:strVal val="#ppt_w*0.70"/>
                                          </p:val>
                                        </p:tav>
                                        <p:tav tm="100000">
                                          <p:val>
                                            <p:strVal val="#ppt_w"/>
                                          </p:val>
                                        </p:tav>
                                      </p:tavLst>
                                    </p:anim>
                                    <p:anim calcmode="lin" valueType="num">
                                      <p:cBhvr>
                                        <p:cTn id="39" dur="2000" fill="hold"/>
                                        <p:tgtEl>
                                          <p:spTgt spid="6"/>
                                        </p:tgtEl>
                                        <p:attrNameLst>
                                          <p:attrName>ppt_h</p:attrName>
                                        </p:attrNameLst>
                                      </p:cBhvr>
                                      <p:tavLst>
                                        <p:tav tm="0">
                                          <p:val>
                                            <p:strVal val="#ppt_h"/>
                                          </p:val>
                                        </p:tav>
                                        <p:tav tm="100000">
                                          <p:val>
                                            <p:strVal val="#ppt_h"/>
                                          </p:val>
                                        </p:tav>
                                      </p:tavLst>
                                    </p:anim>
                                    <p:animEffect transition="in" filter="fade">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2000"/>
                                  </p:stCondLst>
                                  <p:childTnLst>
                                    <p:set>
                                      <p:cBhvr>
                                        <p:cTn id="44" dur="1" fill="hold">
                                          <p:stCondLst>
                                            <p:cond delay="0"/>
                                          </p:stCondLst>
                                        </p:cTn>
                                        <p:tgtEl>
                                          <p:spTgt spid="34"/>
                                        </p:tgtEl>
                                        <p:attrNameLst>
                                          <p:attrName>style.visibility</p:attrName>
                                        </p:attrNameLst>
                                      </p:cBhvr>
                                      <p:to>
                                        <p:strVal val="visible"/>
                                      </p:to>
                                    </p:set>
                                    <p:anim calcmode="lin" valueType="num">
                                      <p:cBhvr>
                                        <p:cTn id="45" dur="2000" fill="hold"/>
                                        <p:tgtEl>
                                          <p:spTgt spid="34"/>
                                        </p:tgtEl>
                                        <p:attrNameLst>
                                          <p:attrName>ppt_w</p:attrName>
                                        </p:attrNameLst>
                                      </p:cBhvr>
                                      <p:tavLst>
                                        <p:tav tm="0">
                                          <p:val>
                                            <p:strVal val="#ppt_w*0.70"/>
                                          </p:val>
                                        </p:tav>
                                        <p:tav tm="100000">
                                          <p:val>
                                            <p:strVal val="#ppt_w"/>
                                          </p:val>
                                        </p:tav>
                                      </p:tavLst>
                                    </p:anim>
                                    <p:anim calcmode="lin" valueType="num">
                                      <p:cBhvr>
                                        <p:cTn id="46" dur="2000" fill="hold"/>
                                        <p:tgtEl>
                                          <p:spTgt spid="34"/>
                                        </p:tgtEl>
                                        <p:attrNameLst>
                                          <p:attrName>ppt_h</p:attrName>
                                        </p:attrNameLst>
                                      </p:cBhvr>
                                      <p:tavLst>
                                        <p:tav tm="0">
                                          <p:val>
                                            <p:strVal val="#ppt_h"/>
                                          </p:val>
                                        </p:tav>
                                        <p:tav tm="100000">
                                          <p:val>
                                            <p:strVal val="#ppt_h"/>
                                          </p:val>
                                        </p:tav>
                                      </p:tavLst>
                                    </p:anim>
                                    <p:animEffect transition="in" filter="fade">
                                      <p:cBhvr>
                                        <p:cTn id="47" dur="20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ppt_w</p:attrName>
                                        </p:attrNameLst>
                                      </p:cBhvr>
                                      <p:tavLst>
                                        <p:tav tm="0">
                                          <p:val>
                                            <p:strVal val="#ppt_w*0.70"/>
                                          </p:val>
                                        </p:tav>
                                        <p:tav tm="100000">
                                          <p:val>
                                            <p:strVal val="#ppt_w"/>
                                          </p:val>
                                        </p:tav>
                                      </p:tavLst>
                                    </p:anim>
                                    <p:anim calcmode="lin" valueType="num">
                                      <p:cBhvr>
                                        <p:cTn id="53" dur="1000" fill="hold"/>
                                        <p:tgtEl>
                                          <p:spTgt spid="20"/>
                                        </p:tgtEl>
                                        <p:attrNameLst>
                                          <p:attrName>ppt_h</p:attrName>
                                        </p:attrNameLst>
                                      </p:cBhvr>
                                      <p:tavLst>
                                        <p:tav tm="0">
                                          <p:val>
                                            <p:strVal val="#ppt_h"/>
                                          </p:val>
                                        </p:tav>
                                        <p:tav tm="100000">
                                          <p:val>
                                            <p:strVal val="#ppt_h"/>
                                          </p:val>
                                        </p:tav>
                                      </p:tavLst>
                                    </p:anim>
                                    <p:animEffect transition="in" filter="fade">
                                      <p:cBhvr>
                                        <p:cTn id="54" dur="1000"/>
                                        <p:tgtEl>
                                          <p:spTgt spid="20"/>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2000" fill="hold"/>
                                        <p:tgtEl>
                                          <p:spTgt spid="7"/>
                                        </p:tgtEl>
                                        <p:attrNameLst>
                                          <p:attrName>ppt_w</p:attrName>
                                        </p:attrNameLst>
                                      </p:cBhvr>
                                      <p:tavLst>
                                        <p:tav tm="0">
                                          <p:val>
                                            <p:strVal val="#ppt_w*0.70"/>
                                          </p:val>
                                        </p:tav>
                                        <p:tav tm="100000">
                                          <p:val>
                                            <p:strVal val="#ppt_w"/>
                                          </p:val>
                                        </p:tav>
                                      </p:tavLst>
                                    </p:anim>
                                    <p:anim calcmode="lin" valueType="num">
                                      <p:cBhvr>
                                        <p:cTn id="58" dur="2000" fill="hold"/>
                                        <p:tgtEl>
                                          <p:spTgt spid="7"/>
                                        </p:tgtEl>
                                        <p:attrNameLst>
                                          <p:attrName>ppt_h</p:attrName>
                                        </p:attrNameLst>
                                      </p:cBhvr>
                                      <p:tavLst>
                                        <p:tav tm="0">
                                          <p:val>
                                            <p:strVal val="#ppt_h"/>
                                          </p:val>
                                        </p:tav>
                                        <p:tav tm="100000">
                                          <p:val>
                                            <p:strVal val="#ppt_h"/>
                                          </p:val>
                                        </p:tav>
                                      </p:tavLst>
                                    </p:anim>
                                    <p:animEffect transition="in" filter="fade">
                                      <p:cBhvr>
                                        <p:cTn id="59" dur="20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1500"/>
                                  </p:stCondLst>
                                  <p:childTnLst>
                                    <p:set>
                                      <p:cBhvr>
                                        <p:cTn id="63" dur="1" fill="hold">
                                          <p:stCondLst>
                                            <p:cond delay="0"/>
                                          </p:stCondLst>
                                        </p:cTn>
                                        <p:tgtEl>
                                          <p:spTgt spid="8"/>
                                        </p:tgtEl>
                                        <p:attrNameLst>
                                          <p:attrName>style.visibility</p:attrName>
                                        </p:attrNameLst>
                                      </p:cBhvr>
                                      <p:to>
                                        <p:strVal val="visible"/>
                                      </p:to>
                                    </p:set>
                                    <p:anim calcmode="lin" valueType="num">
                                      <p:cBhvr>
                                        <p:cTn id="64" dur="1000" fill="hold"/>
                                        <p:tgtEl>
                                          <p:spTgt spid="8"/>
                                        </p:tgtEl>
                                        <p:attrNameLst>
                                          <p:attrName>ppt_w</p:attrName>
                                        </p:attrNameLst>
                                      </p:cBhvr>
                                      <p:tavLst>
                                        <p:tav tm="0">
                                          <p:val>
                                            <p:strVal val="#ppt_w*0.70"/>
                                          </p:val>
                                        </p:tav>
                                        <p:tav tm="100000">
                                          <p:val>
                                            <p:strVal val="#ppt_w"/>
                                          </p:val>
                                        </p:tav>
                                      </p:tavLst>
                                    </p:anim>
                                    <p:anim calcmode="lin" valueType="num">
                                      <p:cBhvr>
                                        <p:cTn id="65" dur="1000" fill="hold"/>
                                        <p:tgtEl>
                                          <p:spTgt spid="8"/>
                                        </p:tgtEl>
                                        <p:attrNameLst>
                                          <p:attrName>ppt_h</p:attrName>
                                        </p:attrNameLst>
                                      </p:cBhvr>
                                      <p:tavLst>
                                        <p:tav tm="0">
                                          <p:val>
                                            <p:strVal val="#ppt_h"/>
                                          </p:val>
                                        </p:tav>
                                        <p:tav tm="100000">
                                          <p:val>
                                            <p:strVal val="#ppt_h"/>
                                          </p:val>
                                        </p:tav>
                                      </p:tavLst>
                                    </p:anim>
                                    <p:animEffect transition="in" filter="fade">
                                      <p:cBhvr>
                                        <p:cTn id="66" dur="10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6500"/>
                                  </p:stCondLst>
                                  <p:childTnLst>
                                    <p:set>
                                      <p:cBhvr>
                                        <p:cTn id="70" dur="1" fill="hold">
                                          <p:stCondLst>
                                            <p:cond delay="0"/>
                                          </p:stCondLst>
                                        </p:cTn>
                                        <p:tgtEl>
                                          <p:spTgt spid="2"/>
                                        </p:tgtEl>
                                        <p:attrNameLst>
                                          <p:attrName>style.visibility</p:attrName>
                                        </p:attrNameLst>
                                      </p:cBhvr>
                                      <p:to>
                                        <p:strVal val="visible"/>
                                      </p:to>
                                    </p:set>
                                    <p:anim calcmode="lin" valueType="num">
                                      <p:cBhvr additive="base">
                                        <p:cTn id="71" dur="500" fill="hold"/>
                                        <p:tgtEl>
                                          <p:spTgt spid="2"/>
                                        </p:tgtEl>
                                        <p:attrNameLst>
                                          <p:attrName>ppt_x</p:attrName>
                                        </p:attrNameLst>
                                      </p:cBhvr>
                                      <p:tavLst>
                                        <p:tav tm="0">
                                          <p:val>
                                            <p:strVal val="#ppt_x"/>
                                          </p:val>
                                        </p:tav>
                                        <p:tav tm="100000">
                                          <p:val>
                                            <p:strVal val="#ppt_x"/>
                                          </p:val>
                                        </p:tav>
                                      </p:tavLst>
                                    </p:anim>
                                    <p:anim calcmode="lin" valueType="num">
                                      <p:cBhvr additive="base">
                                        <p:cTn id="7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100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5" grpId="0" animBg="1"/>
      <p:bldP spid="32" grpId="0"/>
      <p:bldP spid="34" grpId="0"/>
      <p:bldP spid="4" grpId="0"/>
      <p:bldP spid="35" grpId="0"/>
      <p:bldP spid="6" grpId="0"/>
      <p:bldP spid="7" grpId="0"/>
      <p:bldP spid="8"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7144" y="-77165"/>
            <a:ext cx="23400544" cy="13256956"/>
            <a:chOff x="-942741" y="-77165"/>
            <a:chExt cx="23400544" cy="13256956"/>
          </a:xfrm>
        </p:grpSpPr>
        <p:sp>
          <p:nvSpPr>
            <p:cNvPr id="46" name="Rectangle 45"/>
            <p:cNvSpPr/>
            <p:nvPr/>
          </p:nvSpPr>
          <p:spPr>
            <a:xfrm>
              <a:off x="-942741" y="0"/>
              <a:ext cx="23400544" cy="131797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165785" y="-77165"/>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lock Arc 15"/>
            <p:cNvSpPr/>
            <p:nvPr/>
          </p:nvSpPr>
          <p:spPr>
            <a:xfrm rot="6820603">
              <a:off x="14570730" y="7914852"/>
              <a:ext cx="4338540" cy="1935028"/>
            </a:xfrm>
            <a:prstGeom prst="blockArc">
              <a:avLst>
                <a:gd name="adj1" fmla="val 12022932"/>
                <a:gd name="adj2" fmla="val 20434832"/>
                <a:gd name="adj3" fmla="val 1447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lock Arc 21"/>
            <p:cNvSpPr/>
            <p:nvPr/>
          </p:nvSpPr>
          <p:spPr>
            <a:xfrm rot="5340000">
              <a:off x="14886432" y="6071774"/>
              <a:ext cx="4385237" cy="1935028"/>
            </a:xfrm>
            <a:prstGeom prst="blockArc">
              <a:avLst>
                <a:gd name="adj1" fmla="val 12022932"/>
                <a:gd name="adj2" fmla="val 19340432"/>
                <a:gd name="adj3" fmla="val 132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lock Arc 22"/>
            <p:cNvSpPr/>
            <p:nvPr/>
          </p:nvSpPr>
          <p:spPr>
            <a:xfrm rot="3840000">
              <a:off x="13994566" y="4045121"/>
              <a:ext cx="5026681" cy="2138050"/>
            </a:xfrm>
            <a:prstGeom prst="blockArc">
              <a:avLst>
                <a:gd name="adj1" fmla="val 11683926"/>
                <a:gd name="adj2" fmla="val 19340432"/>
                <a:gd name="adj3" fmla="val 132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p:cNvSpPr/>
            <p:nvPr/>
          </p:nvSpPr>
          <p:spPr>
            <a:xfrm rot="1826765">
              <a:off x="10851196" y="1324865"/>
              <a:ext cx="6722067" cy="3056022"/>
            </a:xfrm>
            <a:prstGeom prst="blockArc">
              <a:avLst>
                <a:gd name="adj1" fmla="val 11775521"/>
                <a:gd name="adj2" fmla="val 20582280"/>
                <a:gd name="adj3" fmla="val 208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lock Arc 24"/>
            <p:cNvSpPr/>
            <p:nvPr/>
          </p:nvSpPr>
          <p:spPr>
            <a:xfrm rot="21240000">
              <a:off x="7155532" y="589139"/>
              <a:ext cx="7080979" cy="3056022"/>
            </a:xfrm>
            <a:prstGeom prst="blockArc">
              <a:avLst>
                <a:gd name="adj1" fmla="val 11775521"/>
                <a:gd name="adj2" fmla="val 20582280"/>
                <a:gd name="adj3" fmla="val 208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p:cNvSpPr/>
            <p:nvPr/>
          </p:nvSpPr>
          <p:spPr>
            <a:xfrm rot="19505296">
              <a:off x="5008571" y="1676409"/>
              <a:ext cx="6147890" cy="3107909"/>
            </a:xfrm>
            <a:prstGeom prst="blockArc">
              <a:avLst>
                <a:gd name="adj1" fmla="val 12548176"/>
                <a:gd name="adj2" fmla="val 20176042"/>
                <a:gd name="adj3" fmla="val 142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lock Arc 26"/>
            <p:cNvSpPr/>
            <p:nvPr/>
          </p:nvSpPr>
          <p:spPr>
            <a:xfrm rot="17876549">
              <a:off x="3523737" y="3341763"/>
              <a:ext cx="6147890" cy="3107909"/>
            </a:xfrm>
            <a:prstGeom prst="blockArc">
              <a:avLst>
                <a:gd name="adj1" fmla="val 12548176"/>
                <a:gd name="adj2" fmla="val 20176042"/>
                <a:gd name="adj3" fmla="val 142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lock Arc 27"/>
            <p:cNvSpPr/>
            <p:nvPr/>
          </p:nvSpPr>
          <p:spPr>
            <a:xfrm rot="16200000">
              <a:off x="3057324" y="5043104"/>
              <a:ext cx="6147890" cy="3107909"/>
            </a:xfrm>
            <a:prstGeom prst="blockArc">
              <a:avLst>
                <a:gd name="adj1" fmla="val 12693968"/>
                <a:gd name="adj2" fmla="val 20176042"/>
                <a:gd name="adj3" fmla="val 142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lock Arc 28"/>
            <p:cNvSpPr/>
            <p:nvPr/>
          </p:nvSpPr>
          <p:spPr>
            <a:xfrm rot="5340000">
              <a:off x="14886432" y="6006459"/>
              <a:ext cx="4385237" cy="1935028"/>
            </a:xfrm>
            <a:prstGeom prst="blockArc">
              <a:avLst>
                <a:gd name="adj1" fmla="val 12022932"/>
                <a:gd name="adj2" fmla="val 19340432"/>
                <a:gd name="adj3" fmla="val 132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lock Arc 29"/>
            <p:cNvSpPr/>
            <p:nvPr/>
          </p:nvSpPr>
          <p:spPr>
            <a:xfrm rot="3840000">
              <a:off x="13994566" y="3979806"/>
              <a:ext cx="5026681" cy="2138050"/>
            </a:xfrm>
            <a:prstGeom prst="blockArc">
              <a:avLst>
                <a:gd name="adj1" fmla="val 11683926"/>
                <a:gd name="adj2" fmla="val 19340432"/>
                <a:gd name="adj3" fmla="val 132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lock Arc 30"/>
            <p:cNvSpPr/>
            <p:nvPr/>
          </p:nvSpPr>
          <p:spPr>
            <a:xfrm rot="1826765">
              <a:off x="10851196" y="1259550"/>
              <a:ext cx="6722067" cy="3056022"/>
            </a:xfrm>
            <a:prstGeom prst="blockArc">
              <a:avLst>
                <a:gd name="adj1" fmla="val 11775521"/>
                <a:gd name="adj2" fmla="val 20582280"/>
                <a:gd name="adj3" fmla="val 208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lock Arc 31"/>
            <p:cNvSpPr/>
            <p:nvPr/>
          </p:nvSpPr>
          <p:spPr>
            <a:xfrm rot="21240000">
              <a:off x="7155532" y="589138"/>
              <a:ext cx="7080979" cy="3056022"/>
            </a:xfrm>
            <a:prstGeom prst="blockArc">
              <a:avLst>
                <a:gd name="adj1" fmla="val 11775521"/>
                <a:gd name="adj2" fmla="val 20582280"/>
                <a:gd name="adj3" fmla="val 208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lock Arc 32"/>
            <p:cNvSpPr/>
            <p:nvPr/>
          </p:nvSpPr>
          <p:spPr>
            <a:xfrm rot="19505296">
              <a:off x="5008571" y="1676408"/>
              <a:ext cx="6147890" cy="3107909"/>
            </a:xfrm>
            <a:prstGeom prst="blockArc">
              <a:avLst>
                <a:gd name="adj1" fmla="val 12548176"/>
                <a:gd name="adj2" fmla="val 20176042"/>
                <a:gd name="adj3" fmla="val 142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lock Arc 33"/>
            <p:cNvSpPr/>
            <p:nvPr/>
          </p:nvSpPr>
          <p:spPr>
            <a:xfrm rot="17876549">
              <a:off x="3523737" y="3341762"/>
              <a:ext cx="6147890" cy="3107909"/>
            </a:xfrm>
            <a:prstGeom prst="blockArc">
              <a:avLst>
                <a:gd name="adj1" fmla="val 12548176"/>
                <a:gd name="adj2" fmla="val 20176042"/>
                <a:gd name="adj3" fmla="val 142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lock Arc 34"/>
            <p:cNvSpPr/>
            <p:nvPr/>
          </p:nvSpPr>
          <p:spPr>
            <a:xfrm rot="5340000">
              <a:off x="14886432" y="6006458"/>
              <a:ext cx="4385237" cy="1935028"/>
            </a:xfrm>
            <a:prstGeom prst="blockArc">
              <a:avLst>
                <a:gd name="adj1" fmla="val 12022932"/>
                <a:gd name="adj2" fmla="val 19340432"/>
                <a:gd name="adj3" fmla="val 132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Block Arc 35"/>
            <p:cNvSpPr/>
            <p:nvPr/>
          </p:nvSpPr>
          <p:spPr>
            <a:xfrm rot="3840000">
              <a:off x="13994566" y="3979805"/>
              <a:ext cx="5026681" cy="2138050"/>
            </a:xfrm>
            <a:prstGeom prst="blockArc">
              <a:avLst>
                <a:gd name="adj1" fmla="val 11683926"/>
                <a:gd name="adj2" fmla="val 19340432"/>
                <a:gd name="adj3" fmla="val 132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Block Arc 36"/>
            <p:cNvSpPr/>
            <p:nvPr/>
          </p:nvSpPr>
          <p:spPr>
            <a:xfrm rot="1826765">
              <a:off x="10851196" y="1259549"/>
              <a:ext cx="6722067" cy="3056022"/>
            </a:xfrm>
            <a:prstGeom prst="blockArc">
              <a:avLst>
                <a:gd name="adj1" fmla="val 11775521"/>
                <a:gd name="adj2" fmla="val 20582280"/>
                <a:gd name="adj3" fmla="val 208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 name="Group 19"/>
            <p:cNvGrpSpPr/>
            <p:nvPr/>
          </p:nvGrpSpPr>
          <p:grpSpPr>
            <a:xfrm>
              <a:off x="4537510" y="594360"/>
              <a:ext cx="13509056" cy="11775406"/>
              <a:chOff x="4537510" y="594360"/>
              <a:chExt cx="13509056" cy="11775406"/>
            </a:xfrm>
          </p:grpSpPr>
          <p:grpSp>
            <p:nvGrpSpPr>
              <p:cNvPr id="2" name="Group 1"/>
              <p:cNvGrpSpPr/>
              <p:nvPr/>
            </p:nvGrpSpPr>
            <p:grpSpPr>
              <a:xfrm>
                <a:off x="4897931" y="1055139"/>
                <a:ext cx="13011822" cy="11314627"/>
                <a:chOff x="4897931" y="1055139"/>
                <a:chExt cx="13011822" cy="11314627"/>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9437">
                  <a:off x="4897931" y="1055139"/>
                  <a:ext cx="13011822" cy="11314627"/>
                </a:xfrm>
                <a:prstGeom prst="ellipse">
                  <a:avLst/>
                </a:prstGeom>
                <a:solidFill>
                  <a:srgbClr val="FAFAFA"/>
                </a:solidFill>
              </p:spPr>
            </p:pic>
            <p:sp>
              <p:nvSpPr>
                <p:cNvPr id="9" name="Oval 8"/>
                <p:cNvSpPr>
                  <a:spLocks noChangeAspect="1"/>
                </p:cNvSpPr>
                <p:nvPr/>
              </p:nvSpPr>
              <p:spPr>
                <a:xfrm rot="21327120">
                  <a:off x="8055026" y="3578255"/>
                  <a:ext cx="6970619" cy="5634131"/>
                </a:xfrm>
                <a:prstGeom prst="ellipse">
                  <a:avLst/>
                </a:prstGeom>
                <a:solidFill>
                  <a:srgbClr val="7F88A5"/>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Block Arc 37"/>
              <p:cNvSpPr/>
              <p:nvPr/>
            </p:nvSpPr>
            <p:spPr>
              <a:xfrm rot="16200000">
                <a:off x="3017520" y="5043104"/>
                <a:ext cx="6147890" cy="3107909"/>
              </a:xfrm>
              <a:prstGeom prst="blockArc">
                <a:avLst>
                  <a:gd name="adj1" fmla="val 12693968"/>
                  <a:gd name="adj2" fmla="val 20176042"/>
                  <a:gd name="adj3" fmla="val 142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lock Arc 38"/>
              <p:cNvSpPr/>
              <p:nvPr/>
            </p:nvSpPr>
            <p:spPr>
              <a:xfrm rot="21240000">
                <a:off x="7155533" y="594360"/>
                <a:ext cx="7080979" cy="3056022"/>
              </a:xfrm>
              <a:prstGeom prst="blockArc">
                <a:avLst>
                  <a:gd name="adj1" fmla="val 11775521"/>
                  <a:gd name="adj2" fmla="val 20582280"/>
                  <a:gd name="adj3" fmla="val 208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lock Arc 39"/>
              <p:cNvSpPr/>
              <p:nvPr/>
            </p:nvSpPr>
            <p:spPr>
              <a:xfrm rot="19505296">
                <a:off x="5008572" y="1676408"/>
                <a:ext cx="6147890" cy="3107909"/>
              </a:xfrm>
              <a:prstGeom prst="blockArc">
                <a:avLst>
                  <a:gd name="adj1" fmla="val 12548176"/>
                  <a:gd name="adj2" fmla="val 20176042"/>
                  <a:gd name="adj3" fmla="val 142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lock Arc 40"/>
              <p:cNvSpPr/>
              <p:nvPr/>
            </p:nvSpPr>
            <p:spPr>
              <a:xfrm rot="17876549">
                <a:off x="3523738" y="3341762"/>
                <a:ext cx="6147890" cy="3107909"/>
              </a:xfrm>
              <a:prstGeom prst="blockArc">
                <a:avLst>
                  <a:gd name="adj1" fmla="val 12548176"/>
                  <a:gd name="adj2" fmla="val 20176042"/>
                  <a:gd name="adj3" fmla="val 142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lock Arc 41"/>
              <p:cNvSpPr/>
              <p:nvPr/>
            </p:nvSpPr>
            <p:spPr>
              <a:xfrm rot="5340000">
                <a:off x="14886433" y="6006458"/>
                <a:ext cx="4385237" cy="1935028"/>
              </a:xfrm>
              <a:prstGeom prst="blockArc">
                <a:avLst>
                  <a:gd name="adj1" fmla="val 12022932"/>
                  <a:gd name="adj2" fmla="val 19340432"/>
                  <a:gd name="adj3" fmla="val 132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Block Arc 42"/>
              <p:cNvSpPr/>
              <p:nvPr/>
            </p:nvSpPr>
            <p:spPr>
              <a:xfrm rot="3840000">
                <a:off x="13972032" y="3979805"/>
                <a:ext cx="5026681" cy="2138050"/>
              </a:xfrm>
              <a:prstGeom prst="blockArc">
                <a:avLst>
                  <a:gd name="adj1" fmla="val 11683926"/>
                  <a:gd name="adj2" fmla="val 19340432"/>
                  <a:gd name="adj3" fmla="val 132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Block Arc 43"/>
              <p:cNvSpPr/>
              <p:nvPr/>
            </p:nvSpPr>
            <p:spPr>
              <a:xfrm rot="1826765">
                <a:off x="10789920" y="1298448"/>
                <a:ext cx="6722067" cy="3056022"/>
              </a:xfrm>
              <a:prstGeom prst="blockArc">
                <a:avLst>
                  <a:gd name="adj1" fmla="val 11775521"/>
                  <a:gd name="adj2" fmla="val 20582280"/>
                  <a:gd name="adj3" fmla="val 208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45"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113289357"/>
      </p:ext>
    </p:extLst>
  </p:cSld>
  <p:clrMapOvr>
    <a:masterClrMapping/>
  </p:clrMapOvr>
  <p:transition spd="slow" advTm="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2840" t="10570" r="21462" b="6413"/>
          <a:stretch/>
        </p:blipFill>
        <p:spPr>
          <a:xfrm rot="120000">
            <a:off x="5314385" y="1330022"/>
            <a:ext cx="12344401" cy="10139607"/>
          </a:xfrm>
          <a:prstGeom prst="ellipse">
            <a:avLst/>
          </a:prstGeom>
        </p:spPr>
      </p:pic>
      <p:sp>
        <p:nvSpPr>
          <p:cNvPr id="61" name="Oval 60"/>
          <p:cNvSpPr/>
          <p:nvPr/>
        </p:nvSpPr>
        <p:spPr>
          <a:xfrm>
            <a:off x="5226844" y="1223074"/>
            <a:ext cx="12659917" cy="104275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a:spLocks noChangeArrowheads="1"/>
          </p:cNvSpPr>
          <p:nvPr/>
        </p:nvSpPr>
        <p:spPr bwMode="auto">
          <a:xfrm>
            <a:off x="3213485" y="128627"/>
            <a:ext cx="17039291" cy="990214"/>
          </a:xfrm>
          <a:prstGeom prst="rect">
            <a:avLst/>
          </a:prstGeom>
          <a:noFill/>
          <a:ln w="0">
            <a:noFill/>
            <a:miter lim="800000"/>
            <a:headEnd/>
            <a:tailEnd/>
          </a:ln>
          <a:effectLst/>
        </p:spPr>
        <p:txBody>
          <a:bodyPr wrap="square" lIns="154765" tIns="77378" rIns="154765" bIns="77378">
            <a:spAutoFit/>
          </a:bodyPr>
          <a:lstStyle/>
          <a:p>
            <a:pPr algn="ctr"/>
            <a:r>
              <a:rPr lang="en-US" sz="5419" dirty="0" smtClean="0">
                <a:latin typeface="Arial Black" panose="020B0A04020102020204" pitchFamily="34" charset="0"/>
              </a:rPr>
              <a:t>Innovation-Process </a:t>
            </a:r>
            <a:r>
              <a:rPr lang="en-US" sz="5419" dirty="0">
                <a:latin typeface="Arial Black" panose="020B0A04020102020204" pitchFamily="34" charset="0"/>
              </a:rPr>
              <a:t>Ecosystem</a:t>
            </a:r>
            <a:endParaRPr lang="en-US" sz="5419" i="1" dirty="0">
              <a:latin typeface="Arial Black" panose="020B0A04020102020204" pitchFamily="34" charset="0"/>
            </a:endParaRPr>
          </a:p>
        </p:txBody>
      </p:sp>
      <p:grpSp>
        <p:nvGrpSpPr>
          <p:cNvPr id="4" name="Group 3"/>
          <p:cNvGrpSpPr/>
          <p:nvPr/>
        </p:nvGrpSpPr>
        <p:grpSpPr>
          <a:xfrm>
            <a:off x="142261" y="11650662"/>
            <a:ext cx="1236483" cy="1321727"/>
            <a:chOff x="108250" y="11752302"/>
            <a:chExt cx="1236483" cy="1321727"/>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7" name="Rectangle 16"/>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1" name="Rectangle 20"/>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24" name="Rectangle 23"/>
          <p:cNvSpPr/>
          <p:nvPr/>
        </p:nvSpPr>
        <p:spPr>
          <a:xfrm rot="18420000">
            <a:off x="11849035" y="6480935"/>
            <a:ext cx="2972289" cy="926279"/>
          </a:xfrm>
          <a:prstGeom prst="rect">
            <a:avLst/>
          </a:prstGeom>
        </p:spPr>
        <p:txBody>
          <a:bodyPr wrap="none">
            <a:spAutoFit/>
          </a:bodyPr>
          <a:lstStyle/>
          <a:p>
            <a:pPr>
              <a:tabLst>
                <a:tab pos="1263841" algn="l"/>
              </a:tabLst>
            </a:pPr>
            <a:r>
              <a:rPr lang="en-US" sz="5419" dirty="0">
                <a:solidFill>
                  <a:schemeClr val="bg1"/>
                </a:solidFill>
                <a:latin typeface="Arial Black" panose="020B0A04020102020204" pitchFamily="34" charset="0"/>
                <a:cs typeface="Arial" panose="020B0604020202020204" pitchFamily="34" charset="0"/>
              </a:rPr>
              <a:t>Culture</a:t>
            </a:r>
            <a:endParaRPr lang="en-US" sz="5419" dirty="0">
              <a:solidFill>
                <a:schemeClr val="bg1"/>
              </a:solidFill>
              <a:latin typeface="Arial Black" panose="020B0A04020102020204" pitchFamily="34" charset="0"/>
            </a:endParaRPr>
          </a:p>
        </p:txBody>
      </p:sp>
      <p:sp>
        <p:nvSpPr>
          <p:cNvPr id="25" name="Rectangle 24"/>
          <p:cNvSpPr/>
          <p:nvPr/>
        </p:nvSpPr>
        <p:spPr>
          <a:xfrm rot="3180000">
            <a:off x="7440977" y="6419260"/>
            <a:ext cx="4507709" cy="871008"/>
          </a:xfrm>
          <a:prstGeom prst="rect">
            <a:avLst/>
          </a:prstGeom>
        </p:spPr>
        <p:txBody>
          <a:bodyPr wrap="none">
            <a:spAutoFit/>
          </a:bodyPr>
          <a:lstStyle/>
          <a:p>
            <a:r>
              <a:rPr lang="en-US" sz="5060" spc="-100" dirty="0">
                <a:solidFill>
                  <a:schemeClr val="bg1"/>
                </a:solidFill>
                <a:latin typeface="Arial Black" panose="020B0A04020102020204" pitchFamily="34" charset="0"/>
                <a:cs typeface="Arial" panose="020B0604020202020204" pitchFamily="34" charset="0"/>
              </a:rPr>
              <a:t>Governance</a:t>
            </a:r>
            <a:r>
              <a:rPr lang="en-US" sz="5060" spc="-100" dirty="0">
                <a:latin typeface="Arial Black" panose="020B0A04020102020204" pitchFamily="34" charset="0"/>
                <a:cs typeface="Arial" panose="020B0604020202020204" pitchFamily="34" charset="0"/>
              </a:rPr>
              <a:t> </a:t>
            </a:r>
            <a:endParaRPr lang="en-US" sz="5060" spc="-100" dirty="0">
              <a:latin typeface="Arial Black" panose="020B0A04020102020204" pitchFamily="34" charset="0"/>
            </a:endParaRPr>
          </a:p>
        </p:txBody>
      </p:sp>
      <p:sp>
        <p:nvSpPr>
          <p:cNvPr id="26" name="Rectangle 25"/>
          <p:cNvSpPr/>
          <p:nvPr/>
        </p:nvSpPr>
        <p:spPr>
          <a:xfrm>
            <a:off x="9472056" y="3649662"/>
            <a:ext cx="4408258" cy="926279"/>
          </a:xfrm>
          <a:prstGeom prst="rect">
            <a:avLst/>
          </a:prstGeom>
        </p:spPr>
        <p:txBody>
          <a:bodyPr wrap="none">
            <a:spAutoFit/>
          </a:bodyPr>
          <a:lstStyle/>
          <a:p>
            <a:r>
              <a:rPr lang="en-US" sz="5419" dirty="0">
                <a:solidFill>
                  <a:schemeClr val="bg1"/>
                </a:solidFill>
                <a:latin typeface="Arial Black" panose="020B0A04020102020204" pitchFamily="34" charset="0"/>
                <a:cs typeface="Arial" panose="020B0604020202020204" pitchFamily="34" charset="0"/>
              </a:rPr>
              <a:t>Leadership</a:t>
            </a:r>
            <a:endParaRPr lang="en-US" sz="5419" dirty="0">
              <a:latin typeface="Arial Black" panose="020B0A04020102020204" pitchFamily="34"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3962" y="4373562"/>
            <a:ext cx="6008530" cy="4280910"/>
          </a:xfrm>
          <a:prstGeom prst="rect">
            <a:avLst/>
          </a:prstGeom>
        </p:spPr>
      </p:pic>
      <p:sp>
        <p:nvSpPr>
          <p:cNvPr id="14"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2840042427"/>
      </p:ext>
    </p:extLst>
  </p:cSld>
  <p:clrMapOvr>
    <a:masterClrMapping/>
  </p:clrMapOvr>
  <p:transition spd="slow" advTm="25766">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30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000" fill="hold"/>
                                        <p:tgtEl>
                                          <p:spTgt spid="15"/>
                                        </p:tgtEl>
                                        <p:attrNameLst>
                                          <p:attrName>ppt_w</p:attrName>
                                        </p:attrNameLst>
                                      </p:cBhvr>
                                      <p:tavLst>
                                        <p:tav tm="0">
                                          <p:val>
                                            <p:strVal val="#ppt_w*0.70"/>
                                          </p:val>
                                        </p:tav>
                                        <p:tav tm="100000">
                                          <p:val>
                                            <p:strVal val="#ppt_w"/>
                                          </p:val>
                                        </p:tav>
                                      </p:tavLst>
                                    </p:anim>
                                    <p:anim calcmode="lin" valueType="num">
                                      <p:cBhvr>
                                        <p:cTn id="15" dur="2000" fill="hold"/>
                                        <p:tgtEl>
                                          <p:spTgt spid="15"/>
                                        </p:tgtEl>
                                        <p:attrNameLst>
                                          <p:attrName>ppt_h</p:attrName>
                                        </p:attrNameLst>
                                      </p:cBhvr>
                                      <p:tavLst>
                                        <p:tav tm="0">
                                          <p:val>
                                            <p:strVal val="#ppt_h"/>
                                          </p:val>
                                        </p:tav>
                                        <p:tav tm="100000">
                                          <p:val>
                                            <p:strVal val="#ppt_h"/>
                                          </p:val>
                                        </p:tav>
                                      </p:tavLst>
                                    </p:anim>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1500"/>
                                  </p:stCondLst>
                                  <p:childTnLst>
                                    <p:set>
                                      <p:cBhvr>
                                        <p:cTn id="20" dur="1" fill="hold">
                                          <p:stCondLst>
                                            <p:cond delay="0"/>
                                          </p:stCondLst>
                                        </p:cTn>
                                        <p:tgtEl>
                                          <p:spTgt spid="26"/>
                                        </p:tgtEl>
                                        <p:attrNameLst>
                                          <p:attrName>style.visibility</p:attrName>
                                        </p:attrNameLst>
                                      </p:cBhvr>
                                      <p:to>
                                        <p:strVal val="visible"/>
                                      </p:to>
                                    </p:set>
                                    <p:anim calcmode="lin" valueType="num">
                                      <p:cBhvr>
                                        <p:cTn id="21" dur="2000" fill="hold"/>
                                        <p:tgtEl>
                                          <p:spTgt spid="26"/>
                                        </p:tgtEl>
                                        <p:attrNameLst>
                                          <p:attrName>ppt_w</p:attrName>
                                        </p:attrNameLst>
                                      </p:cBhvr>
                                      <p:tavLst>
                                        <p:tav tm="0">
                                          <p:val>
                                            <p:strVal val="#ppt_w*0.70"/>
                                          </p:val>
                                        </p:tav>
                                        <p:tav tm="100000">
                                          <p:val>
                                            <p:strVal val="#ppt_w"/>
                                          </p:val>
                                        </p:tav>
                                      </p:tavLst>
                                    </p:anim>
                                    <p:anim calcmode="lin" valueType="num">
                                      <p:cBhvr>
                                        <p:cTn id="22" dur="2000" fill="hold"/>
                                        <p:tgtEl>
                                          <p:spTgt spid="26"/>
                                        </p:tgtEl>
                                        <p:attrNameLst>
                                          <p:attrName>ppt_h</p:attrName>
                                        </p:attrNameLst>
                                      </p:cBhvr>
                                      <p:tavLst>
                                        <p:tav tm="0">
                                          <p:val>
                                            <p:strVal val="#ppt_h"/>
                                          </p:val>
                                        </p:tav>
                                        <p:tav tm="100000">
                                          <p:val>
                                            <p:strVal val="#ppt_h"/>
                                          </p:val>
                                        </p:tav>
                                      </p:tavLst>
                                    </p:anim>
                                    <p:animEffect transition="in" filter="fade">
                                      <p:cBhvr>
                                        <p:cTn id="23" dur="20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2500"/>
                                  </p:stCondLst>
                                  <p:childTnLst>
                                    <p:set>
                                      <p:cBhvr>
                                        <p:cTn id="27" dur="1" fill="hold">
                                          <p:stCondLst>
                                            <p:cond delay="0"/>
                                          </p:stCondLst>
                                        </p:cTn>
                                        <p:tgtEl>
                                          <p:spTgt spid="24"/>
                                        </p:tgtEl>
                                        <p:attrNameLst>
                                          <p:attrName>style.visibility</p:attrName>
                                        </p:attrNameLst>
                                      </p:cBhvr>
                                      <p:to>
                                        <p:strVal val="visible"/>
                                      </p:to>
                                    </p:set>
                                    <p:anim calcmode="lin" valueType="num">
                                      <p:cBhvr>
                                        <p:cTn id="28" dur="2000" fill="hold"/>
                                        <p:tgtEl>
                                          <p:spTgt spid="24"/>
                                        </p:tgtEl>
                                        <p:attrNameLst>
                                          <p:attrName>ppt_w</p:attrName>
                                        </p:attrNameLst>
                                      </p:cBhvr>
                                      <p:tavLst>
                                        <p:tav tm="0">
                                          <p:val>
                                            <p:strVal val="#ppt_w*0.70"/>
                                          </p:val>
                                        </p:tav>
                                        <p:tav tm="100000">
                                          <p:val>
                                            <p:strVal val="#ppt_w"/>
                                          </p:val>
                                        </p:tav>
                                      </p:tavLst>
                                    </p:anim>
                                    <p:anim calcmode="lin" valueType="num">
                                      <p:cBhvr>
                                        <p:cTn id="29" dur="2000" fill="hold"/>
                                        <p:tgtEl>
                                          <p:spTgt spid="24"/>
                                        </p:tgtEl>
                                        <p:attrNameLst>
                                          <p:attrName>ppt_h</p:attrName>
                                        </p:attrNameLst>
                                      </p:cBhvr>
                                      <p:tavLst>
                                        <p:tav tm="0">
                                          <p:val>
                                            <p:strVal val="#ppt_h"/>
                                          </p:val>
                                        </p:tav>
                                        <p:tav tm="100000">
                                          <p:val>
                                            <p:strVal val="#ppt_h"/>
                                          </p:val>
                                        </p:tav>
                                      </p:tavLst>
                                    </p:anim>
                                    <p:animEffect transition="in" filter="fade">
                                      <p:cBhvr>
                                        <p:cTn id="30" dur="2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1500"/>
                                  </p:stCondLst>
                                  <p:childTnLst>
                                    <p:set>
                                      <p:cBhvr>
                                        <p:cTn id="34" dur="1" fill="hold">
                                          <p:stCondLst>
                                            <p:cond delay="0"/>
                                          </p:stCondLst>
                                        </p:cTn>
                                        <p:tgtEl>
                                          <p:spTgt spid="25"/>
                                        </p:tgtEl>
                                        <p:attrNameLst>
                                          <p:attrName>style.visibility</p:attrName>
                                        </p:attrNameLst>
                                      </p:cBhvr>
                                      <p:to>
                                        <p:strVal val="visible"/>
                                      </p:to>
                                    </p:set>
                                    <p:anim calcmode="lin" valueType="num">
                                      <p:cBhvr>
                                        <p:cTn id="35" dur="2000" fill="hold"/>
                                        <p:tgtEl>
                                          <p:spTgt spid="25"/>
                                        </p:tgtEl>
                                        <p:attrNameLst>
                                          <p:attrName>ppt_w</p:attrName>
                                        </p:attrNameLst>
                                      </p:cBhvr>
                                      <p:tavLst>
                                        <p:tav tm="0">
                                          <p:val>
                                            <p:strVal val="#ppt_w*0.70"/>
                                          </p:val>
                                        </p:tav>
                                        <p:tav tm="100000">
                                          <p:val>
                                            <p:strVal val="#ppt_w"/>
                                          </p:val>
                                        </p:tav>
                                      </p:tavLst>
                                    </p:anim>
                                    <p:anim calcmode="lin" valueType="num">
                                      <p:cBhvr>
                                        <p:cTn id="36" dur="2000" fill="hold"/>
                                        <p:tgtEl>
                                          <p:spTgt spid="25"/>
                                        </p:tgtEl>
                                        <p:attrNameLst>
                                          <p:attrName>ppt_h</p:attrName>
                                        </p:attrNameLst>
                                      </p:cBhvr>
                                      <p:tavLst>
                                        <p:tav tm="0">
                                          <p:val>
                                            <p:strVal val="#ppt_h"/>
                                          </p:val>
                                        </p:tav>
                                        <p:tav tm="100000">
                                          <p:val>
                                            <p:strVal val="#ppt_h"/>
                                          </p:val>
                                        </p:tav>
                                      </p:tavLst>
                                    </p:anim>
                                    <p:animEffect transition="in" filter="fade">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2" fill="hold" nodeType="clickEffect">
                                  <p:stCondLst>
                                    <p:cond delay="650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0-#ppt_w/2"/>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100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p:cNvSpPr>
            <a:spLocks noChangeAspect="1"/>
          </p:cNvSpPr>
          <p:nvPr/>
        </p:nvSpPr>
        <p:spPr>
          <a:xfrm>
            <a:off x="108250" y="1590738"/>
            <a:ext cx="23222382" cy="104790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72" dirty="0">
                <a:solidFill>
                  <a:srgbClr val="C00000"/>
                </a:solidFill>
                <a:latin typeface="Arial Black" panose="020B0A04020102020204" pitchFamily="34" charset="0"/>
                <a:cs typeface="Arial" panose="020B0604020202020204" pitchFamily="34" charset="0"/>
              </a:rPr>
              <a:t>2. THE INNOVATION FUNNEL:</a:t>
            </a:r>
            <a:br>
              <a:rPr lang="en-US" sz="2372" dirty="0">
                <a:solidFill>
                  <a:srgbClr val="C00000"/>
                </a:solidFill>
                <a:latin typeface="Arial Black" panose="020B0A04020102020204" pitchFamily="34" charset="0"/>
                <a:cs typeface="Arial" panose="020B0604020202020204" pitchFamily="34" charset="0"/>
              </a:rPr>
            </a:br>
            <a:r>
              <a:rPr lang="en-US" sz="339" dirty="0">
                <a:solidFill>
                  <a:srgbClr val="C00000"/>
                </a:solidFill>
                <a:latin typeface="Arial Black" panose="020B0A04020102020204" pitchFamily="34" charset="0"/>
                <a:cs typeface="Arial" panose="020B0604020202020204" pitchFamily="34" charset="0"/>
              </a:rPr>
              <a:t>  </a:t>
            </a:r>
            <a:r>
              <a:rPr lang="en-US" sz="2372" dirty="0">
                <a:solidFill>
                  <a:srgbClr val="C00000"/>
                </a:solidFill>
                <a:latin typeface="Arial Black" panose="020B0A04020102020204" pitchFamily="34" charset="0"/>
                <a:cs typeface="Arial" panose="020B0604020202020204" pitchFamily="34" charset="0"/>
              </a:rPr>
              <a:t/>
            </a:r>
            <a:br>
              <a:rPr lang="en-US" sz="2372" dirty="0">
                <a:solidFill>
                  <a:srgbClr val="C00000"/>
                </a:solidFill>
                <a:latin typeface="Arial Black" panose="020B0A04020102020204" pitchFamily="34" charset="0"/>
                <a:cs typeface="Arial" panose="020B0604020202020204" pitchFamily="34" charset="0"/>
              </a:rPr>
            </a:br>
            <a:r>
              <a:rPr lang="fr-CA" sz="2372" b="0" dirty="0">
                <a:solidFill>
                  <a:srgbClr val="C00000"/>
                </a:solidFill>
                <a:latin typeface="Arial Black" panose="020B0A04020102020204" pitchFamily="34" charset="0"/>
                <a:cs typeface="Arial" panose="020B0604020202020204" pitchFamily="34" charset="0"/>
              </a:rPr>
              <a:t>AN ILLUSTRATION of </a:t>
            </a:r>
            <a:r>
              <a:rPr lang="en-US" sz="2372" dirty="0">
                <a:solidFill>
                  <a:srgbClr val="C00000"/>
                </a:solidFill>
                <a:ea typeface="Times New Roman" panose="02020603050405020304" pitchFamily="18" charset="0"/>
              </a:rPr>
              <a:t>“</a:t>
            </a:r>
            <a:r>
              <a:rPr lang="fr-CA" sz="2372" b="0" dirty="0">
                <a:solidFill>
                  <a:srgbClr val="C00000"/>
                </a:solidFill>
                <a:latin typeface="Arial Black" panose="020B0A04020102020204" pitchFamily="34" charset="0"/>
                <a:cs typeface="Arial" panose="020B0604020202020204" pitchFamily="34" charset="0"/>
              </a:rPr>
              <a:t>INVENTION</a:t>
            </a:r>
            <a:r>
              <a:rPr lang="en-US" sz="2372" dirty="0">
                <a:solidFill>
                  <a:srgbClr val="C00000"/>
                </a:solidFill>
                <a:ea typeface="Times New Roman" panose="02020603050405020304" pitchFamily="18" charset="0"/>
              </a:rPr>
              <a:t>”,</a:t>
            </a:r>
            <a:endParaRPr lang="en-US" sz="6097" dirty="0">
              <a:solidFill>
                <a:srgbClr val="C00000"/>
              </a:solidFill>
              <a:latin typeface="Palace Script MT" panose="030303020206070C0B05" pitchFamily="66" charset="0"/>
            </a:endParaRPr>
          </a:p>
          <a:p>
            <a:pPr algn="ctr">
              <a:defRPr/>
            </a:pPr>
            <a:r>
              <a:rPr lang="fr-CA" sz="2372" b="0" dirty="0">
                <a:solidFill>
                  <a:srgbClr val="C00000"/>
                </a:solidFill>
                <a:latin typeface="Arial Black" panose="020B0A04020102020204" pitchFamily="34" charset="0"/>
                <a:cs typeface="Arial" panose="020B0604020202020204" pitchFamily="34" charset="0"/>
              </a:rPr>
              <a:t>THE FIRST VARIABLE of THE FUNNEL</a:t>
            </a:r>
          </a:p>
        </p:txBody>
      </p:sp>
      <p:sp>
        <p:nvSpPr>
          <p:cNvPr id="5" name="Oval 4"/>
          <p:cNvSpPr>
            <a:spLocks/>
          </p:cNvSpPr>
          <p:nvPr/>
        </p:nvSpPr>
        <p:spPr>
          <a:xfrm>
            <a:off x="388144" y="1816250"/>
            <a:ext cx="22669500" cy="99943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0" y="2276180"/>
            <a:ext cx="23407688" cy="693138"/>
          </a:xfrm>
          <a:prstGeom prst="rect">
            <a:avLst/>
          </a:prstGeom>
        </p:spPr>
        <p:txBody>
          <a:bodyPr wrap="square">
            <a:spAutoFit/>
          </a:bodyPr>
          <a:lstStyle/>
          <a:p>
            <a:pPr algn="ctr">
              <a:lnSpc>
                <a:spcPts val="4235"/>
              </a:lnSpc>
            </a:pPr>
            <a:r>
              <a:rPr lang="en-US" sz="6000" dirty="0" smtClean="0">
                <a:latin typeface="Arial Black" panose="020B0A04020102020204" pitchFamily="34" charset="0"/>
              </a:rPr>
              <a:t>Desjardins</a:t>
            </a:r>
            <a:endParaRPr lang="en-US" sz="6000" dirty="0"/>
          </a:p>
        </p:txBody>
      </p:sp>
      <p:sp>
        <p:nvSpPr>
          <p:cNvPr id="24" name="Rectangle 23"/>
          <p:cNvSpPr/>
          <p:nvPr/>
        </p:nvSpPr>
        <p:spPr>
          <a:xfrm>
            <a:off x="7144" y="3076280"/>
            <a:ext cx="23457103" cy="2862322"/>
          </a:xfrm>
          <a:prstGeom prst="rect">
            <a:avLst/>
          </a:prstGeom>
        </p:spPr>
        <p:txBody>
          <a:bodyPr wrap="square">
            <a:spAutoFit/>
          </a:bodyPr>
          <a:lstStyle/>
          <a:p>
            <a:pPr algn="ctr">
              <a:lnSpc>
                <a:spcPts val="3557"/>
              </a:lnSpc>
            </a:pPr>
            <a:r>
              <a:rPr lang="en-US" sz="2900" dirty="0" smtClean="0"/>
              <a:t>At </a:t>
            </a:r>
            <a:r>
              <a:rPr lang="en-US" sz="2900" dirty="0"/>
              <a:t>Desjardins, we built on </a:t>
            </a:r>
            <a:r>
              <a:rPr lang="en-US" sz="2900" dirty="0" smtClean="0"/>
              <a:t>Porter’s concept of </a:t>
            </a:r>
            <a:r>
              <a:rPr lang="en-US" sz="2900" dirty="0"/>
              <a:t>primary </a:t>
            </a:r>
            <a:r>
              <a:rPr lang="en-US" sz="2900" dirty="0" smtClean="0"/>
              <a:t>and supporting activities</a:t>
            </a:r>
          </a:p>
          <a:p>
            <a:pPr algn="ctr">
              <a:lnSpc>
                <a:spcPts val="3557"/>
              </a:lnSpc>
            </a:pPr>
            <a:r>
              <a:rPr lang="en-US" sz="2900" dirty="0" smtClean="0"/>
              <a:t> in </a:t>
            </a:r>
            <a:r>
              <a:rPr lang="en-US" sz="2900" dirty="0"/>
              <a:t>the </a:t>
            </a:r>
            <a:r>
              <a:rPr lang="en-US" sz="2900" dirty="0" smtClean="0"/>
              <a:t>value-creation and extraction </a:t>
            </a:r>
            <a:r>
              <a:rPr lang="en-US" sz="2900" dirty="0"/>
              <a:t>phases, by </a:t>
            </a:r>
            <a:r>
              <a:rPr lang="en-US" sz="2900" dirty="0" smtClean="0"/>
              <a:t>developing a library of decision-support</a:t>
            </a:r>
          </a:p>
          <a:p>
            <a:pPr algn="ctr">
              <a:lnSpc>
                <a:spcPts val="3557"/>
              </a:lnSpc>
            </a:pPr>
            <a:r>
              <a:rPr lang="en-US" sz="2900" dirty="0" smtClean="0"/>
              <a:t>instruments and differentiating between ongoing </a:t>
            </a:r>
            <a:r>
              <a:rPr lang="en-US" sz="2900" dirty="0"/>
              <a:t>activities (leadership, i</a:t>
            </a:r>
            <a:r>
              <a:rPr lang="en-US" sz="2900" dirty="0" smtClean="0"/>
              <a:t>ntelligence, communications, </a:t>
            </a:r>
          </a:p>
          <a:p>
            <a:pPr algn="ctr">
              <a:lnSpc>
                <a:spcPts val="3557"/>
              </a:lnSpc>
            </a:pPr>
            <a:r>
              <a:rPr lang="en-US" sz="2900" dirty="0" smtClean="0"/>
              <a:t>time and risk </a:t>
            </a:r>
            <a:r>
              <a:rPr lang="en-US" sz="2900" dirty="0"/>
              <a:t>management</a:t>
            </a:r>
            <a:r>
              <a:rPr lang="en-US" sz="2900" dirty="0" smtClean="0"/>
              <a:t>, building </a:t>
            </a:r>
            <a:r>
              <a:rPr lang="en-US" sz="2900" dirty="0"/>
              <a:t>and retaining talent, clients and </a:t>
            </a:r>
            <a:r>
              <a:rPr lang="en-US" sz="2900" dirty="0" smtClean="0"/>
              <a:t>allies), and sequential-iterative tasks </a:t>
            </a:r>
          </a:p>
          <a:p>
            <a:pPr algn="ctr">
              <a:lnSpc>
                <a:spcPts val="3557"/>
              </a:lnSpc>
            </a:pPr>
            <a:r>
              <a:rPr lang="en-US" sz="2900" dirty="0" smtClean="0"/>
              <a:t>(</a:t>
            </a:r>
            <a:r>
              <a:rPr lang="en-US" sz="2900" dirty="0"/>
              <a:t>strategic </a:t>
            </a:r>
            <a:r>
              <a:rPr lang="en-US" sz="2900" dirty="0" smtClean="0"/>
              <a:t>and operational planning</a:t>
            </a:r>
            <a:r>
              <a:rPr lang="en-US" sz="2900" dirty="0"/>
              <a:t>, integration with partners </a:t>
            </a:r>
            <a:r>
              <a:rPr lang="en-US" sz="2900" dirty="0" smtClean="0"/>
              <a:t>and </a:t>
            </a:r>
            <a:r>
              <a:rPr lang="en-US" sz="2900" dirty="0"/>
              <a:t>supply-chain</a:t>
            </a:r>
            <a:r>
              <a:rPr lang="en-US" sz="2900" dirty="0" smtClean="0"/>
              <a:t> work </a:t>
            </a:r>
            <a:r>
              <a:rPr lang="en-US" sz="2900" dirty="0"/>
              <a:t>and roll-out</a:t>
            </a:r>
            <a:r>
              <a:rPr lang="en-US" sz="2900" dirty="0" smtClean="0"/>
              <a:t>). Desjardins</a:t>
            </a:r>
          </a:p>
          <a:p>
            <a:pPr algn="ctr">
              <a:lnSpc>
                <a:spcPts val="3557"/>
              </a:lnSpc>
            </a:pPr>
            <a:r>
              <a:rPr lang="en-US" sz="2900" dirty="0"/>
              <a:t>p</a:t>
            </a:r>
            <a:r>
              <a:rPr lang="en-US" sz="2900" dirty="0" smtClean="0"/>
              <a:t>rovided the proving </a:t>
            </a:r>
            <a:r>
              <a:rPr lang="en-US" sz="2900" dirty="0"/>
              <a:t>grounds </a:t>
            </a:r>
            <a:r>
              <a:rPr lang="en-US" sz="2900" dirty="0" smtClean="0"/>
              <a:t>to anchor the </a:t>
            </a:r>
            <a:r>
              <a:rPr lang="en-US" sz="2900" u="sng" dirty="0" smtClean="0"/>
              <a:t>emerging </a:t>
            </a:r>
            <a:r>
              <a:rPr lang="en-US" sz="2900" u="sng" dirty="0" smtClean="0">
                <a:solidFill>
                  <a:srgbClr val="FFFF00"/>
                </a:solidFill>
                <a:latin typeface="Arial Black" panose="020B0A04020102020204" pitchFamily="34" charset="0"/>
              </a:rPr>
              <a:t>value-incubation</a:t>
            </a:r>
            <a:r>
              <a:rPr lang="en-US" sz="2900" u="sng" dirty="0" smtClean="0">
                <a:latin typeface="Arial Black" panose="020B0A04020102020204" pitchFamily="34" charset="0"/>
              </a:rPr>
              <a:t> </a:t>
            </a:r>
            <a:r>
              <a:rPr lang="en-US" sz="2900" u="sng" dirty="0" smtClean="0">
                <a:cs typeface="Arial" panose="020B0604020202020204" pitchFamily="34" charset="0"/>
              </a:rPr>
              <a:t>framework</a:t>
            </a:r>
            <a:r>
              <a:rPr lang="en-US" sz="2900" u="sng" dirty="0" smtClean="0">
                <a:latin typeface="Arial Black" panose="020B0A04020102020204" pitchFamily="34" charset="0"/>
              </a:rPr>
              <a:t> </a:t>
            </a:r>
            <a:r>
              <a:rPr lang="en-US" sz="2900" dirty="0" smtClean="0"/>
              <a:t>in a competitive-advantage focus.</a:t>
            </a:r>
            <a:endParaRPr lang="en-US" sz="2900" dirty="0"/>
          </a:p>
        </p:txBody>
      </p:sp>
      <p:sp>
        <p:nvSpPr>
          <p:cNvPr id="25" name="Rectangle 24"/>
          <p:cNvSpPr/>
          <p:nvPr/>
        </p:nvSpPr>
        <p:spPr>
          <a:xfrm>
            <a:off x="-23412" y="6124280"/>
            <a:ext cx="23457103" cy="1446550"/>
          </a:xfrm>
          <a:prstGeom prst="rect">
            <a:avLst/>
          </a:prstGeom>
        </p:spPr>
        <p:txBody>
          <a:bodyPr wrap="square">
            <a:spAutoFit/>
          </a:bodyPr>
          <a:lstStyle/>
          <a:p>
            <a:pPr algn="ctr"/>
            <a:r>
              <a:rPr lang="en-US" sz="3000" dirty="0"/>
              <a:t>  </a:t>
            </a:r>
            <a:r>
              <a:rPr lang="en-US" sz="2900" dirty="0" smtClean="0"/>
              <a:t>With </a:t>
            </a:r>
            <a:r>
              <a:rPr lang="en-US" sz="2900" dirty="0"/>
              <a:t>the benefit of a </a:t>
            </a:r>
            <a:r>
              <a:rPr lang="en-US" sz="2900" dirty="0" smtClean="0"/>
              <a:t>10-year </a:t>
            </a:r>
            <a:r>
              <a:rPr lang="en-US" sz="2900" dirty="0"/>
              <a:t>lens, </a:t>
            </a:r>
            <a:r>
              <a:rPr lang="en-US" sz="2900" dirty="0" smtClean="0"/>
              <a:t>Mr. John </a:t>
            </a:r>
            <a:r>
              <a:rPr lang="en-US" sz="2900" dirty="0" err="1"/>
              <a:t>Harbour</a:t>
            </a:r>
            <a:r>
              <a:rPr lang="en-US" sz="2900" dirty="0"/>
              <a:t> </a:t>
            </a:r>
            <a:r>
              <a:rPr lang="en-US" sz="2900" dirty="0" smtClean="0"/>
              <a:t>confirmed </a:t>
            </a:r>
            <a:r>
              <a:rPr lang="en-US" sz="2900" dirty="0"/>
              <a:t>how </a:t>
            </a:r>
            <a:r>
              <a:rPr lang="en-US" sz="2900" dirty="0" smtClean="0"/>
              <a:t>this </a:t>
            </a:r>
            <a:r>
              <a:rPr lang="en-US" sz="2900" dirty="0"/>
              <a:t>framework was </a:t>
            </a:r>
            <a:r>
              <a:rPr lang="en-US" sz="2900" dirty="0" smtClean="0"/>
              <a:t>among the key tools applied to</a:t>
            </a:r>
          </a:p>
          <a:p>
            <a:pPr algn="ctr"/>
            <a:r>
              <a:rPr lang="en-US" sz="2900" dirty="0" smtClean="0"/>
              <a:t>support Desjardins build </a:t>
            </a:r>
            <a:r>
              <a:rPr lang="en-US" sz="2900" dirty="0"/>
              <a:t>a high-performing </a:t>
            </a:r>
            <a:r>
              <a:rPr lang="en-US" sz="2900" dirty="0" smtClean="0"/>
              <a:t>organization and consolidate its </a:t>
            </a:r>
            <a:r>
              <a:rPr lang="en-US" sz="2900" dirty="0"/>
              <a:t>leading competitive </a:t>
            </a:r>
            <a:r>
              <a:rPr lang="en-US" sz="2900" dirty="0" smtClean="0"/>
              <a:t>position. Later, as SAAQ’s</a:t>
            </a:r>
          </a:p>
          <a:p>
            <a:pPr algn="ctr"/>
            <a:r>
              <a:rPr lang="en-US" sz="2900" dirty="0" smtClean="0"/>
              <a:t>CEO for five years</a:t>
            </a:r>
            <a:r>
              <a:rPr lang="en-US" sz="2900" dirty="0"/>
              <a:t>, </a:t>
            </a:r>
            <a:r>
              <a:rPr lang="en-US" sz="2900" dirty="0" smtClean="0"/>
              <a:t>Mr. </a:t>
            </a:r>
            <a:r>
              <a:rPr lang="en-US" sz="2900" dirty="0" err="1" smtClean="0"/>
              <a:t>Harbour’s</a:t>
            </a:r>
            <a:r>
              <a:rPr lang="en-US" sz="2900" dirty="0" smtClean="0"/>
              <a:t> team applied the framework to save </a:t>
            </a:r>
            <a:r>
              <a:rPr lang="en-US" sz="2900" dirty="0"/>
              <a:t>thousands of lives and eliminate a $486-million deficit. </a:t>
            </a:r>
          </a:p>
        </p:txBody>
      </p:sp>
      <p:sp>
        <p:nvSpPr>
          <p:cNvPr id="35" name="Rectangle 34"/>
          <p:cNvSpPr/>
          <p:nvPr/>
        </p:nvSpPr>
        <p:spPr>
          <a:xfrm>
            <a:off x="-36879" y="8143580"/>
            <a:ext cx="23457103" cy="1938992"/>
          </a:xfrm>
          <a:prstGeom prst="rect">
            <a:avLst/>
          </a:prstGeom>
        </p:spPr>
        <p:txBody>
          <a:bodyPr wrap="square">
            <a:spAutoFit/>
          </a:bodyPr>
          <a:lstStyle/>
          <a:p>
            <a:pPr algn="ctr">
              <a:lnSpc>
                <a:spcPts val="3557"/>
              </a:lnSpc>
              <a:spcBef>
                <a:spcPts val="0"/>
              </a:spcBef>
              <a:spcAft>
                <a:spcPts val="0"/>
              </a:spcAft>
            </a:pPr>
            <a:r>
              <a:rPr lang="en-US" sz="2900" dirty="0" smtClean="0">
                <a:ea typeface="Times New Roman" panose="02020603050405020304" pitchFamily="18" charset="0"/>
                <a:cs typeface="Arial" panose="020B0604020202020204" pitchFamily="34" charset="0"/>
              </a:rPr>
              <a:t>Subsequent </a:t>
            </a:r>
            <a:r>
              <a:rPr lang="en-US" sz="2900" dirty="0">
                <a:ea typeface="Times New Roman" panose="02020603050405020304" pitchFamily="18" charset="0"/>
                <a:cs typeface="Arial" panose="020B0604020202020204" pitchFamily="34" charset="0"/>
              </a:rPr>
              <a:t>assignments with government heads, policy makers and Procter &amp; Gamble </a:t>
            </a:r>
            <a:r>
              <a:rPr lang="en-US" sz="2900" dirty="0" smtClean="0">
                <a:ea typeface="Times New Roman" panose="02020603050405020304" pitchFamily="18" charset="0"/>
                <a:cs typeface="Arial" panose="020B0604020202020204" pitchFamily="34" charset="0"/>
              </a:rPr>
              <a:t>made </a:t>
            </a:r>
            <a:r>
              <a:rPr lang="en-US" sz="2900" dirty="0">
                <a:ea typeface="Times New Roman" panose="02020603050405020304" pitchFamily="18" charset="0"/>
                <a:cs typeface="Arial" panose="020B0604020202020204" pitchFamily="34" charset="0"/>
              </a:rPr>
              <a:t>it </a:t>
            </a:r>
            <a:r>
              <a:rPr lang="en-US" sz="2900" dirty="0" smtClean="0">
                <a:ea typeface="Times New Roman" panose="02020603050405020304" pitchFamily="18" charset="0"/>
                <a:cs typeface="Arial" panose="020B0604020202020204" pitchFamily="34" charset="0"/>
              </a:rPr>
              <a:t>possible</a:t>
            </a:r>
          </a:p>
          <a:p>
            <a:pPr algn="ctr">
              <a:lnSpc>
                <a:spcPts val="3557"/>
              </a:lnSpc>
              <a:spcBef>
                <a:spcPts val="0"/>
              </a:spcBef>
              <a:spcAft>
                <a:spcPts val="0"/>
              </a:spcAft>
            </a:pPr>
            <a:r>
              <a:rPr lang="en-US" sz="2900" dirty="0" smtClean="0">
                <a:ea typeface="Times New Roman" panose="02020603050405020304" pitchFamily="18" charset="0"/>
                <a:cs typeface="Arial" panose="020B0604020202020204" pitchFamily="34" charset="0"/>
              </a:rPr>
              <a:t>to </a:t>
            </a:r>
            <a:r>
              <a:rPr lang="en-US" sz="2900" dirty="0">
                <a:ea typeface="Times New Roman" panose="02020603050405020304" pitchFamily="18" charset="0"/>
                <a:cs typeface="Arial" panose="020B0604020202020204" pitchFamily="34" charset="0"/>
              </a:rPr>
              <a:t>expand the framework from value to issue incubation; thus </a:t>
            </a:r>
            <a:r>
              <a:rPr lang="en-US" sz="2900" dirty="0" smtClean="0">
                <a:ea typeface="Times New Roman" panose="02020603050405020304" pitchFamily="18" charset="0"/>
                <a:cs typeface="Arial" panose="020B0604020202020204" pitchFamily="34" charset="0"/>
              </a:rPr>
              <a:t>encompassing both </a:t>
            </a:r>
            <a:r>
              <a:rPr lang="en-US" sz="2900" dirty="0">
                <a:ea typeface="Times New Roman" panose="02020603050405020304" pitchFamily="18" charset="0"/>
                <a:cs typeface="Arial" panose="020B0604020202020204" pitchFamily="34" charset="0"/>
              </a:rPr>
              <a:t>opportunities </a:t>
            </a:r>
            <a:r>
              <a:rPr lang="en-US" sz="2900" dirty="0" smtClean="0">
                <a:ea typeface="Times New Roman" panose="02020603050405020304" pitchFamily="18" charset="0"/>
                <a:cs typeface="Arial" panose="020B0604020202020204" pitchFamily="34" charset="0"/>
              </a:rPr>
              <a:t>and</a:t>
            </a:r>
          </a:p>
          <a:p>
            <a:pPr algn="ctr">
              <a:lnSpc>
                <a:spcPts val="3557"/>
              </a:lnSpc>
              <a:spcBef>
                <a:spcPts val="0"/>
              </a:spcBef>
              <a:spcAft>
                <a:spcPts val="0"/>
              </a:spcAft>
            </a:pPr>
            <a:r>
              <a:rPr lang="en-US" sz="2900" dirty="0" smtClean="0">
                <a:ea typeface="Times New Roman" panose="02020603050405020304" pitchFamily="18" charset="0"/>
                <a:cs typeface="Arial" panose="020B0604020202020204" pitchFamily="34" charset="0"/>
              </a:rPr>
              <a:t> </a:t>
            </a:r>
            <a:r>
              <a:rPr lang="en-US" sz="2900" dirty="0">
                <a:ea typeface="Times New Roman" panose="02020603050405020304" pitchFamily="18" charset="0"/>
                <a:cs typeface="Arial" panose="020B0604020202020204" pitchFamily="34" charset="0"/>
              </a:rPr>
              <a:t>threats </a:t>
            </a:r>
            <a:r>
              <a:rPr lang="en-US" sz="2900" dirty="0" smtClean="0">
                <a:ea typeface="Times New Roman" panose="02020603050405020304" pitchFamily="18" charset="0"/>
                <a:cs typeface="Arial" panose="020B0604020202020204" pitchFamily="34" charset="0"/>
              </a:rPr>
              <a:t>in </a:t>
            </a:r>
            <a:r>
              <a:rPr lang="en-US" sz="2900" dirty="0">
                <a:ea typeface="Times New Roman" panose="02020603050405020304" pitchFamily="18" charset="0"/>
                <a:cs typeface="Arial" panose="020B0604020202020204" pitchFamily="34" charset="0"/>
              </a:rPr>
              <a:t>the physical and virtual realms. The Global </a:t>
            </a:r>
            <a:r>
              <a:rPr lang="en-US" sz="2900" dirty="0" smtClean="0">
                <a:ea typeface="Times New Roman" panose="02020603050405020304" pitchFamily="18" charset="0"/>
                <a:cs typeface="Arial" panose="020B0604020202020204" pitchFamily="34" charset="0"/>
              </a:rPr>
              <a:t>framework’s performance-improvement</a:t>
            </a:r>
          </a:p>
          <a:p>
            <a:pPr algn="ctr">
              <a:lnSpc>
                <a:spcPts val="3557"/>
              </a:lnSpc>
              <a:spcBef>
                <a:spcPts val="0"/>
              </a:spcBef>
              <a:spcAft>
                <a:spcPts val="0"/>
              </a:spcAft>
            </a:pPr>
            <a:r>
              <a:rPr lang="en-US" sz="2900" dirty="0" smtClean="0">
                <a:ea typeface="Times New Roman" panose="02020603050405020304" pitchFamily="18" charset="0"/>
                <a:cs typeface="Arial" panose="020B0604020202020204" pitchFamily="34" charset="0"/>
              </a:rPr>
              <a:t> </a:t>
            </a:r>
            <a:r>
              <a:rPr lang="en-US" sz="2900" dirty="0">
                <a:ea typeface="Times New Roman" panose="02020603050405020304" pitchFamily="18" charset="0"/>
                <a:cs typeface="Arial" panose="020B0604020202020204" pitchFamily="34" charset="0"/>
              </a:rPr>
              <a:t>instruments are currently available </a:t>
            </a:r>
            <a:r>
              <a:rPr lang="en-US" sz="2900" dirty="0" smtClean="0">
                <a:ea typeface="Times New Roman" panose="02020603050405020304" pitchFamily="18" charset="0"/>
                <a:cs typeface="Arial" panose="020B0604020202020204" pitchFamily="34" charset="0"/>
              </a:rPr>
              <a:t>under </a:t>
            </a:r>
            <a:r>
              <a:rPr lang="en-US" sz="2900" dirty="0">
                <a:ea typeface="Times New Roman" panose="02020603050405020304" pitchFamily="18" charset="0"/>
                <a:cs typeface="Arial" panose="020B0604020202020204" pitchFamily="34" charset="0"/>
              </a:rPr>
              <a:t>the trademark: Harvard University Global System™.</a:t>
            </a:r>
          </a:p>
        </p:txBody>
      </p:sp>
      <p:sp>
        <p:nvSpPr>
          <p:cNvPr id="36" name="Rectangle 3"/>
          <p:cNvSpPr>
            <a:spLocks noChangeArrowheads="1"/>
          </p:cNvSpPr>
          <p:nvPr/>
        </p:nvSpPr>
        <p:spPr bwMode="auto">
          <a:xfrm>
            <a:off x="1" y="220662"/>
            <a:ext cx="23407688" cy="1387374"/>
          </a:xfrm>
          <a:prstGeom prst="rect">
            <a:avLst/>
          </a:prstGeom>
          <a:noFill/>
          <a:ln w="0">
            <a:noFill/>
            <a:miter lim="800000"/>
            <a:headEnd/>
            <a:tailEnd/>
          </a:ln>
          <a:effectLst/>
        </p:spPr>
        <p:txBody>
          <a:bodyPr wrap="square" lIns="154765" tIns="77378" rIns="154765" bIns="77378">
            <a:spAutoFit/>
          </a:bodyPr>
          <a:lstStyle/>
          <a:p>
            <a:pPr algn="ctr"/>
            <a:r>
              <a:rPr lang="en-US" sz="4000" dirty="0" smtClean="0">
                <a:latin typeface="Arial Black" panose="020B0A04020102020204" pitchFamily="34" charset="0"/>
              </a:rPr>
              <a:t>Building </a:t>
            </a:r>
            <a:r>
              <a:rPr lang="en-US" sz="4000" dirty="0">
                <a:latin typeface="Arial Black" panose="020B0A04020102020204" pitchFamily="34" charset="0"/>
              </a:rPr>
              <a:t>on Porter’s, </a:t>
            </a:r>
            <a:r>
              <a:rPr lang="en-US" sz="4000" dirty="0" err="1">
                <a:latin typeface="Arial Black" panose="020B0A04020102020204" pitchFamily="34" charset="0"/>
              </a:rPr>
              <a:t>Rayport’s</a:t>
            </a:r>
            <a:r>
              <a:rPr lang="en-US" sz="4000" dirty="0">
                <a:latin typeface="Arial Black" panose="020B0A04020102020204" pitchFamily="34" charset="0"/>
              </a:rPr>
              <a:t> and </a:t>
            </a:r>
            <a:r>
              <a:rPr lang="en-US" sz="4000" dirty="0" err="1">
                <a:latin typeface="Arial Black" panose="020B0A04020102020204" pitchFamily="34" charset="0"/>
              </a:rPr>
              <a:t>Sviokla’s</a:t>
            </a:r>
            <a:r>
              <a:rPr lang="en-US" sz="4000" dirty="0">
                <a:latin typeface="Arial Black" panose="020B0A04020102020204" pitchFamily="34" charset="0"/>
              </a:rPr>
              <a:t> </a:t>
            </a:r>
            <a:r>
              <a:rPr lang="en-US" sz="4000" dirty="0" smtClean="0">
                <a:latin typeface="Arial Black" panose="020B0A04020102020204" pitchFamily="34" charset="0"/>
              </a:rPr>
              <a:t>Heritage</a:t>
            </a:r>
          </a:p>
          <a:p>
            <a:pPr algn="ctr"/>
            <a:r>
              <a:rPr lang="en-US" sz="4000" dirty="0" smtClean="0">
                <a:latin typeface="Arial Black" panose="020B0A04020102020204" pitchFamily="34" charset="0"/>
              </a:rPr>
              <a:t>in a Large Financial Conglomerate</a:t>
            </a:r>
          </a:p>
        </p:txBody>
      </p:sp>
      <p:grpSp>
        <p:nvGrpSpPr>
          <p:cNvPr id="15" name="Group 14"/>
          <p:cNvGrpSpPr/>
          <p:nvPr/>
        </p:nvGrpSpPr>
        <p:grpSpPr>
          <a:xfrm>
            <a:off x="108250" y="11752302"/>
            <a:ext cx="1236483" cy="1321727"/>
            <a:chOff x="108250" y="11752302"/>
            <a:chExt cx="1236483" cy="1321727"/>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9" name="Rectangle 18"/>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17" name="Rectangle 16"/>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3171314562"/>
      </p:ext>
    </p:extLst>
  </p:cSld>
  <p:clrMapOvr>
    <a:masterClrMapping/>
  </p:clrMapOvr>
  <p:transition spd="slow" advTm="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150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100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ppt_w</p:attrName>
                                        </p:attrNameLst>
                                      </p:cBhvr>
                                      <p:tavLst>
                                        <p:tav tm="0">
                                          <p:val>
                                            <p:strVal val="#ppt_w*0.70"/>
                                          </p:val>
                                        </p:tav>
                                        <p:tav tm="100000">
                                          <p:val>
                                            <p:strVal val="#ppt_w"/>
                                          </p:val>
                                        </p:tav>
                                      </p:tavLst>
                                    </p:anim>
                                    <p:anim calcmode="lin" valueType="num">
                                      <p:cBhvr>
                                        <p:cTn id="17" dur="1000" fill="hold"/>
                                        <p:tgtEl>
                                          <p:spTgt spid="24"/>
                                        </p:tgtEl>
                                        <p:attrNameLst>
                                          <p:attrName>ppt_h</p:attrName>
                                        </p:attrNameLst>
                                      </p:cBhvr>
                                      <p:tavLst>
                                        <p:tav tm="0">
                                          <p:val>
                                            <p:strVal val="#ppt_h"/>
                                          </p:val>
                                        </p:tav>
                                        <p:tav tm="100000">
                                          <p:val>
                                            <p:strVal val="#ppt_h"/>
                                          </p:val>
                                        </p:tav>
                                      </p:tavLst>
                                    </p:anim>
                                    <p:animEffect transition="in" filter="fade">
                                      <p:cBhvr>
                                        <p:cTn id="18" dur="1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2500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strVal val="#ppt_w*0.70"/>
                                          </p:val>
                                        </p:tav>
                                        <p:tav tm="100000">
                                          <p:val>
                                            <p:strVal val="#ppt_w"/>
                                          </p:val>
                                        </p:tav>
                                      </p:tavLst>
                                    </p:anim>
                                    <p:anim calcmode="lin" valueType="num">
                                      <p:cBhvr>
                                        <p:cTn id="24" dur="1000" fill="hold"/>
                                        <p:tgtEl>
                                          <p:spTgt spid="25"/>
                                        </p:tgtEl>
                                        <p:attrNameLst>
                                          <p:attrName>ppt_h</p:attrName>
                                        </p:attrNameLst>
                                      </p:cBhvr>
                                      <p:tavLst>
                                        <p:tav tm="0">
                                          <p:val>
                                            <p:strVal val="#ppt_h"/>
                                          </p:val>
                                        </p:tav>
                                        <p:tav tm="100000">
                                          <p:val>
                                            <p:strVal val="#ppt_h"/>
                                          </p:val>
                                        </p:tav>
                                      </p:tavLst>
                                    </p:anim>
                                    <p:animEffect transition="in" filter="fade">
                                      <p:cBhvr>
                                        <p:cTn id="25" dur="1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2000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0.70"/>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1300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2000" fill="hold"/>
                                        <p:tgtEl>
                                          <p:spTgt spid="15"/>
                                        </p:tgtEl>
                                        <p:attrNameLst>
                                          <p:attrName>ppt_x</p:attrName>
                                        </p:attrNameLst>
                                      </p:cBhvr>
                                      <p:tavLst>
                                        <p:tav tm="0">
                                          <p:val>
                                            <p:strVal val="0-#ppt_w/2"/>
                                          </p:val>
                                        </p:tav>
                                        <p:tav tm="100000">
                                          <p:val>
                                            <p:strVal val="#ppt_x"/>
                                          </p:val>
                                        </p:tav>
                                      </p:tavLst>
                                    </p:anim>
                                    <p:anim calcmode="lin" valueType="num">
                                      <p:cBhvr additive="base">
                                        <p:cTn id="38"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100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P spid="24" grpId="0"/>
      <p:bldP spid="25" grpId="0"/>
      <p:bldP spid="35"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p:cNvPicPr>
            <a:picLocks noChangeAspect="1"/>
          </p:cNvPicPr>
          <p:nvPr/>
        </p:nvPicPr>
        <p:blipFill rotWithShape="1">
          <a:blip r:embed="rId4" cstate="print">
            <a:extLst>
              <a:ext uri="{28A0092B-C50C-407E-A947-70E740481C1C}">
                <a14:useLocalDpi xmlns:a14="http://schemas.microsoft.com/office/drawing/2010/main" val="0"/>
              </a:ext>
            </a:extLst>
          </a:blip>
          <a:srcRect l="5080" t="82226" r="1989" b="4427"/>
          <a:stretch/>
        </p:blipFill>
        <p:spPr>
          <a:xfrm>
            <a:off x="7144" y="-7938"/>
            <a:ext cx="23414832" cy="13174662"/>
          </a:xfrm>
          <a:prstGeom prst="rect">
            <a:avLst/>
          </a:prstGeom>
          <a:solidFill>
            <a:schemeClr val="bg1"/>
          </a:solidFill>
        </p:spPr>
      </p:pic>
      <p:pic>
        <p:nvPicPr>
          <p:cNvPr id="489" name="Picture 488"/>
          <p:cNvPicPr>
            <a:picLocks noChangeAspect="1"/>
          </p:cNvPicPr>
          <p:nvPr/>
        </p:nvPicPr>
        <p:blipFill rotWithShape="1">
          <a:blip r:embed="rId4" cstate="print">
            <a:extLst>
              <a:ext uri="{28A0092B-C50C-407E-A947-70E740481C1C}">
                <a14:useLocalDpi xmlns:a14="http://schemas.microsoft.com/office/drawing/2010/main" val="0"/>
              </a:ext>
            </a:extLst>
          </a:blip>
          <a:srcRect l="4891" t="16232" r="3511" b="18853"/>
          <a:stretch/>
        </p:blipFill>
        <p:spPr>
          <a:xfrm>
            <a:off x="1943010" y="1872630"/>
            <a:ext cx="19759779" cy="10424160"/>
          </a:xfrm>
          <a:prstGeom prst="rect">
            <a:avLst/>
          </a:prstGeom>
        </p:spPr>
      </p:pic>
      <p:sp>
        <p:nvSpPr>
          <p:cNvPr id="149" name="Rectangle 148"/>
          <p:cNvSpPr/>
          <p:nvPr/>
        </p:nvSpPr>
        <p:spPr>
          <a:xfrm flipH="1">
            <a:off x="4512457" y="258603"/>
            <a:ext cx="14620887" cy="1066959"/>
          </a:xfrm>
          <a:prstGeom prst="rect">
            <a:avLst/>
          </a:prstGeom>
        </p:spPr>
        <p:txBody>
          <a:bodyPr wrap="square">
            <a:spAutoFit/>
          </a:bodyPr>
          <a:lstStyle/>
          <a:p>
            <a:pPr algn="ctr">
              <a:lnSpc>
                <a:spcPts val="3829"/>
              </a:lnSpc>
            </a:pPr>
            <a:r>
              <a:rPr lang="en-US" sz="4113" dirty="0">
                <a:solidFill>
                  <a:schemeClr val="bg1"/>
                </a:solidFill>
                <a:latin typeface="Arial Black" panose="020B0A04020102020204" pitchFamily="34" charset="0"/>
                <a:cs typeface="Times New Roman" pitchFamily="18" charset="0"/>
              </a:rPr>
              <a:t>Groundbreaking</a:t>
            </a:r>
            <a:r>
              <a:rPr lang="en-US" sz="4091" dirty="0">
                <a:solidFill>
                  <a:schemeClr val="bg1"/>
                </a:solidFill>
                <a:latin typeface="Arial Black" panose="020B0A04020102020204" pitchFamily="34" charset="0"/>
                <a:cs typeface="Times New Roman" pitchFamily="18" charset="0"/>
              </a:rPr>
              <a:t>-</a:t>
            </a:r>
            <a:r>
              <a:rPr lang="en-US" sz="4113" dirty="0">
                <a:solidFill>
                  <a:schemeClr val="bg1"/>
                </a:solidFill>
                <a:latin typeface="Arial Black" panose="020B0A04020102020204" pitchFamily="34" charset="0"/>
                <a:cs typeface="Times New Roman" pitchFamily="18" charset="0"/>
              </a:rPr>
              <a:t>Innovation</a:t>
            </a:r>
            <a:r>
              <a:rPr lang="en-US" sz="4091" dirty="0">
                <a:solidFill>
                  <a:schemeClr val="bg1"/>
                </a:solidFill>
                <a:latin typeface="Arial Black" panose="020B0A04020102020204" pitchFamily="34" charset="0"/>
                <a:cs typeface="Times New Roman" pitchFamily="18" charset="0"/>
              </a:rPr>
              <a:t> </a:t>
            </a:r>
            <a:r>
              <a:rPr lang="en-US" sz="4113" dirty="0">
                <a:solidFill>
                  <a:schemeClr val="bg1"/>
                </a:solidFill>
                <a:latin typeface="Arial Black" panose="020B0A04020102020204" pitchFamily="34" charset="0"/>
                <a:cs typeface="Times New Roman" pitchFamily="18" charset="0"/>
              </a:rPr>
              <a:t>Ecosystem</a:t>
            </a:r>
            <a:r>
              <a:rPr lang="en-US" sz="3611" dirty="0">
                <a:solidFill>
                  <a:schemeClr val="bg1"/>
                </a:solidFill>
                <a:latin typeface="Arial Black" panose="020B0A04020102020204" pitchFamily="34" charset="0"/>
                <a:cs typeface="Times New Roman" pitchFamily="18" charset="0"/>
              </a:rPr>
              <a:t> </a:t>
            </a:r>
            <a:r>
              <a:rPr lang="en-US" sz="4113" dirty="0">
                <a:solidFill>
                  <a:schemeClr val="bg1"/>
                </a:solidFill>
                <a:latin typeface="Arial Black" panose="020B0A04020102020204" pitchFamily="34" charset="0"/>
                <a:cs typeface="Times New Roman" pitchFamily="18" charset="0"/>
              </a:rPr>
              <a:t>Universe</a:t>
            </a:r>
          </a:p>
          <a:p>
            <a:pPr algn="ctr">
              <a:lnSpc>
                <a:spcPts val="3829"/>
              </a:lnSpc>
            </a:pPr>
            <a:r>
              <a:rPr lang="en-US" sz="2000" b="0" dirty="0">
                <a:solidFill>
                  <a:schemeClr val="bg1"/>
                </a:solidFill>
                <a:latin typeface="Arial Black" panose="020B0A04020102020204" pitchFamily="34" charset="0"/>
                <a:ea typeface="Calibri" panose="020F0502020204030204" pitchFamily="34" charset="0"/>
                <a:cs typeface="Arial" panose="020B0604020202020204" pitchFamily="34" charset="0"/>
              </a:rPr>
              <a:t>A </a:t>
            </a:r>
            <a:r>
              <a:rPr lang="en-US" sz="2000" b="0" dirty="0" smtClean="0">
                <a:solidFill>
                  <a:schemeClr val="bg1"/>
                </a:solidFill>
                <a:latin typeface="Arial Black" panose="020B0A04020102020204" pitchFamily="34" charset="0"/>
                <a:ea typeface="Calibri" panose="020F0502020204030204" pitchFamily="34" charset="0"/>
                <a:cs typeface="Arial" panose="020B0604020202020204" pitchFamily="34" charset="0"/>
              </a:rPr>
              <a:t>Meta-Innovation Work </a:t>
            </a:r>
            <a:r>
              <a:rPr lang="en-US" sz="2000" b="0" dirty="0">
                <a:solidFill>
                  <a:schemeClr val="bg1"/>
                </a:solidFill>
                <a:latin typeface="Arial Black" panose="020B0A04020102020204" pitchFamily="34" charset="0"/>
                <a:ea typeface="Calibri" panose="020F0502020204030204" pitchFamily="34" charset="0"/>
                <a:cs typeface="Arial" panose="020B0604020202020204" pitchFamily="34" charset="0"/>
              </a:rPr>
              <a:t>in Progress by Alain Paul </a:t>
            </a:r>
            <a:r>
              <a:rPr lang="en-US" sz="2000" b="0" dirty="0" smtClean="0">
                <a:solidFill>
                  <a:schemeClr val="bg1"/>
                </a:solidFill>
                <a:latin typeface="Arial Black" panose="020B0A04020102020204" pitchFamily="34" charset="0"/>
                <a:ea typeface="Calibri" panose="020F0502020204030204" pitchFamily="34" charset="0"/>
                <a:cs typeface="Arial" panose="020B0604020202020204" pitchFamily="34" charset="0"/>
              </a:rPr>
              <a:t>Martin </a:t>
            </a:r>
            <a:r>
              <a:rPr lang="fr-CA" sz="2000" dirty="0">
                <a:solidFill>
                  <a:srgbClr val="C00000"/>
                </a:solidFill>
                <a:latin typeface="Arial Black" panose="020B0A04020102020204" pitchFamily="34" charset="0"/>
                <a:cs typeface="Arial" panose="020B0604020202020204" pitchFamily="34" charset="0"/>
              </a:rPr>
              <a:t>●</a:t>
            </a:r>
            <a:r>
              <a:rPr lang="fr-CA" sz="2000" dirty="0">
                <a:solidFill>
                  <a:schemeClr val="bg1"/>
                </a:solidFill>
                <a:latin typeface="Arial Black" panose="020B0A04020102020204" pitchFamily="34" charset="0"/>
                <a:cs typeface="Arial" panose="020B0604020202020204" pitchFamily="34" charset="0"/>
              </a:rPr>
              <a:t> </a:t>
            </a:r>
            <a:r>
              <a:rPr lang="en-US" sz="2000" dirty="0" smtClean="0">
                <a:solidFill>
                  <a:schemeClr val="bg1"/>
                </a:solidFill>
                <a:latin typeface="Arial Black" panose="020B0A04020102020204" pitchFamily="34" charset="0"/>
                <a:cs typeface="Arial" panose="020B0604020202020204" pitchFamily="34" charset="0"/>
              </a:rPr>
              <a:t>Hand-Created</a:t>
            </a:r>
            <a:r>
              <a:rPr lang="fr-CA" sz="2000" dirty="0" smtClean="0">
                <a:solidFill>
                  <a:schemeClr val="bg1"/>
                </a:solidFill>
                <a:latin typeface="Arial Black" panose="020B0A04020102020204" pitchFamily="34" charset="0"/>
                <a:cs typeface="Arial" panose="020B0604020202020204" pitchFamily="34" charset="0"/>
              </a:rPr>
              <a:t> </a:t>
            </a:r>
            <a:r>
              <a:rPr lang="en-US" sz="2000" dirty="0" smtClean="0">
                <a:solidFill>
                  <a:schemeClr val="bg1"/>
                </a:solidFill>
                <a:latin typeface="Arial Black" panose="020B0A04020102020204" pitchFamily="34" charset="0"/>
                <a:cs typeface="Arial" panose="020B0604020202020204" pitchFamily="34" charset="0"/>
              </a:rPr>
              <a:t>Artwork</a:t>
            </a:r>
            <a:r>
              <a:rPr lang="fr-CA" sz="2000" dirty="0" smtClean="0">
                <a:solidFill>
                  <a:schemeClr val="bg1"/>
                </a:solidFill>
                <a:latin typeface="Arial Black" panose="020B0A04020102020204" pitchFamily="34" charset="0"/>
                <a:cs typeface="Arial" panose="020B0604020202020204" pitchFamily="34" charset="0"/>
              </a:rPr>
              <a:t>: </a:t>
            </a:r>
            <a:r>
              <a:rPr lang="fr-CA" sz="2000" dirty="0">
                <a:solidFill>
                  <a:schemeClr val="bg1"/>
                </a:solidFill>
                <a:latin typeface="Arial Black" panose="020B0A04020102020204" pitchFamily="34" charset="0"/>
                <a:cs typeface="Arial" panose="020B0604020202020204" pitchFamily="34" charset="0"/>
              </a:rPr>
              <a:t>Svetlana Yarosh</a:t>
            </a:r>
            <a:r>
              <a:rPr lang="fr-CA" sz="2000" dirty="0"/>
              <a:t> </a:t>
            </a:r>
            <a:endParaRPr lang="en-US" sz="2000" dirty="0">
              <a:solidFill>
                <a:schemeClr val="bg1"/>
              </a:solidFill>
            </a:endParaRPr>
          </a:p>
        </p:txBody>
      </p:sp>
      <p:sp>
        <p:nvSpPr>
          <p:cNvPr id="142" name="Rectangle 141"/>
          <p:cNvSpPr/>
          <p:nvPr/>
        </p:nvSpPr>
        <p:spPr>
          <a:xfrm rot="15960000" flipH="1" flipV="1">
            <a:off x="14928553" y="5174017"/>
            <a:ext cx="6780363" cy="3638332"/>
          </a:xfrm>
          <a:prstGeom prst="rect">
            <a:avLst/>
          </a:prstGeom>
        </p:spPr>
        <p:txBody>
          <a:bodyPr wrap="none">
            <a:prstTxWarp prst="textArchUp">
              <a:avLst>
                <a:gd name="adj" fmla="val 12777841"/>
              </a:avLst>
            </a:prstTxWarp>
            <a:spAutoFit/>
          </a:bodyPr>
          <a:lstStyle/>
          <a:p>
            <a:pPr>
              <a:lnSpc>
                <a:spcPts val="5300"/>
              </a:lnSpc>
            </a:pPr>
            <a:r>
              <a:rPr lang="en-US" sz="3501" b="0" dirty="0">
                <a:latin typeface="Arial Black" panose="020B0A04020102020204" pitchFamily="34" charset="0"/>
              </a:rPr>
              <a:t>        </a:t>
            </a:r>
            <a:r>
              <a:rPr lang="en-US" sz="1313" b="0" dirty="0">
                <a:latin typeface="Arial Black" panose="020B0A04020102020204" pitchFamily="34" charset="0"/>
              </a:rPr>
              <a:t>        </a:t>
            </a:r>
            <a:r>
              <a:rPr lang="en-US" sz="1750" b="0" dirty="0">
                <a:latin typeface="Arial Black" panose="020B0A04020102020204" pitchFamily="34" charset="0"/>
              </a:rPr>
              <a:t>  </a:t>
            </a:r>
            <a:r>
              <a:rPr lang="en-US" sz="1750" b="0" dirty="0" smtClean="0">
                <a:latin typeface="Arial Black" panose="020B0A04020102020204" pitchFamily="34" charset="0"/>
              </a:rPr>
              <a:t> </a:t>
            </a:r>
            <a:r>
              <a:rPr lang="en-US" sz="4400" dirty="0" smtClean="0">
                <a:solidFill>
                  <a:srgbClr val="FF1515"/>
                </a:solidFill>
                <a:latin typeface="Arial Black" panose="020B0A04020102020204" pitchFamily="34" charset="0"/>
                <a:cs typeface="Times New Roman" pitchFamily="18" charset="0"/>
              </a:rPr>
              <a:t>Contextual</a:t>
            </a:r>
            <a:r>
              <a:rPr lang="en-US" sz="4400" dirty="0">
                <a:solidFill>
                  <a:srgbClr val="FF1515"/>
                </a:solidFill>
                <a:latin typeface="Arial Black" panose="020B0A04020102020204" pitchFamily="34" charset="0"/>
                <a:cs typeface="Times New Roman" pitchFamily="18" charset="0"/>
              </a:rPr>
              <a:t/>
            </a:r>
            <a:br>
              <a:rPr lang="en-US" sz="4400" dirty="0">
                <a:solidFill>
                  <a:srgbClr val="FF1515"/>
                </a:solidFill>
                <a:latin typeface="Arial Black" panose="020B0A04020102020204" pitchFamily="34" charset="0"/>
                <a:cs typeface="Times New Roman" pitchFamily="18" charset="0"/>
              </a:rPr>
            </a:br>
            <a:r>
              <a:rPr lang="en-US" sz="3720" dirty="0">
                <a:solidFill>
                  <a:srgbClr val="C00000"/>
                </a:solidFill>
                <a:latin typeface="Arial Black" panose="020B0A04020102020204" pitchFamily="34" charset="0"/>
                <a:cs typeface="Times New Roman" pitchFamily="18" charset="0"/>
              </a:rPr>
              <a:t>      </a:t>
            </a:r>
            <a:r>
              <a:rPr lang="en-US" sz="4923" dirty="0">
                <a:solidFill>
                  <a:srgbClr val="C00000"/>
                </a:solidFill>
                <a:latin typeface="Arial Black" panose="020B0A04020102020204" pitchFamily="34" charset="0"/>
                <a:cs typeface="Times New Roman" pitchFamily="18" charset="0"/>
              </a:rPr>
              <a:t> </a:t>
            </a:r>
            <a:r>
              <a:rPr lang="en-US" sz="4400" dirty="0">
                <a:solidFill>
                  <a:srgbClr val="FF1515"/>
                </a:solidFill>
                <a:latin typeface="Arial Black" panose="020B0A04020102020204" pitchFamily="34" charset="0"/>
                <a:cs typeface="Times New Roman" pitchFamily="18" charset="0"/>
              </a:rPr>
              <a:t>Ecosystems</a:t>
            </a:r>
            <a:endParaRPr lang="en-US" sz="4400" dirty="0">
              <a:solidFill>
                <a:srgbClr val="FF1515"/>
              </a:solidFill>
            </a:endParaRPr>
          </a:p>
        </p:txBody>
      </p:sp>
      <p:grpSp>
        <p:nvGrpSpPr>
          <p:cNvPr id="145" name="Group 144"/>
          <p:cNvGrpSpPr/>
          <p:nvPr/>
        </p:nvGrpSpPr>
        <p:grpSpPr>
          <a:xfrm rot="60000">
            <a:off x="942042" y="2895848"/>
            <a:ext cx="5238820" cy="1721588"/>
            <a:chOff x="3385223" y="8287739"/>
            <a:chExt cx="5238820" cy="1721588"/>
          </a:xfrm>
        </p:grpSpPr>
        <p:sp>
          <p:nvSpPr>
            <p:cNvPr id="146" name="Rectangle 145"/>
            <p:cNvSpPr/>
            <p:nvPr/>
          </p:nvSpPr>
          <p:spPr>
            <a:xfrm rot="19200000">
              <a:off x="3385223" y="8287739"/>
              <a:ext cx="4065345" cy="1251263"/>
            </a:xfrm>
            <a:prstGeom prst="rect">
              <a:avLst/>
            </a:prstGeom>
          </p:spPr>
          <p:txBody>
            <a:bodyPr wrap="square">
              <a:prstTxWarp prst="textArchUp">
                <a:avLst/>
              </a:prstTxWarp>
              <a:spAutoFit/>
            </a:bodyPr>
            <a:lstStyle/>
            <a:p>
              <a:pPr>
                <a:lnSpc>
                  <a:spcPts val="1750"/>
                </a:lnSpc>
              </a:pPr>
              <a:r>
                <a:rPr lang="en-US" sz="1313" dirty="0">
                  <a:solidFill>
                    <a:srgbClr val="C00000"/>
                  </a:solidFill>
                  <a:latin typeface="Arial Black" panose="020B0A04020102020204" pitchFamily="34" charset="0"/>
                  <a:cs typeface="Times New Roman" pitchFamily="18" charset="0"/>
                </a:rPr>
                <a:t>        </a:t>
              </a:r>
              <a:r>
                <a:rPr lang="en-US" sz="3064" dirty="0">
                  <a:solidFill>
                    <a:srgbClr val="C00000"/>
                  </a:solidFill>
                  <a:latin typeface="Arial Black" panose="020B0A04020102020204" pitchFamily="34" charset="0"/>
                  <a:cs typeface="Times New Roman" pitchFamily="18" charset="0"/>
                </a:rPr>
                <a:t>    </a:t>
              </a:r>
              <a:r>
                <a:rPr lang="en-US" sz="3501" dirty="0">
                  <a:solidFill>
                    <a:srgbClr val="C00000"/>
                  </a:solidFill>
                  <a:latin typeface="Arial Black" panose="020B0A04020102020204" pitchFamily="34" charset="0"/>
                  <a:cs typeface="Times New Roman" pitchFamily="18" charset="0"/>
                </a:rPr>
                <a:t>  </a:t>
              </a:r>
              <a:r>
                <a:rPr lang="en-US" sz="4400" dirty="0">
                  <a:solidFill>
                    <a:srgbClr val="FF1515"/>
                  </a:solidFill>
                  <a:latin typeface="Arial Black" panose="020B0A04020102020204" pitchFamily="34" charset="0"/>
                  <a:cs typeface="Times New Roman" pitchFamily="18" charset="0"/>
                </a:rPr>
                <a:t>Strategic</a:t>
              </a:r>
              <a:endParaRPr lang="en-US" sz="4400" dirty="0">
                <a:solidFill>
                  <a:srgbClr val="FF1515"/>
                </a:solidFill>
              </a:endParaRPr>
            </a:p>
          </p:txBody>
        </p:sp>
        <p:sp>
          <p:nvSpPr>
            <p:cNvPr id="147" name="Rectangle 146"/>
            <p:cNvSpPr/>
            <p:nvPr/>
          </p:nvSpPr>
          <p:spPr>
            <a:xfrm rot="19500000">
              <a:off x="4111302" y="8840354"/>
              <a:ext cx="4512741" cy="1168973"/>
            </a:xfrm>
            <a:prstGeom prst="rect">
              <a:avLst/>
            </a:prstGeom>
          </p:spPr>
          <p:txBody>
            <a:bodyPr wrap="square">
              <a:prstTxWarp prst="textArchUp">
                <a:avLst/>
              </a:prstTxWarp>
              <a:spAutoFit/>
            </a:bodyPr>
            <a:lstStyle/>
            <a:p>
              <a:pPr>
                <a:lnSpc>
                  <a:spcPts val="1750"/>
                </a:lnSpc>
              </a:pPr>
              <a:r>
                <a:rPr lang="en-US" dirty="0">
                  <a:latin typeface="Arial Black" panose="020B0A04020102020204" pitchFamily="34" charset="0"/>
                  <a:cs typeface="Times New Roman" pitchFamily="18" charset="0"/>
                </a:rPr>
                <a:t>      </a:t>
              </a:r>
              <a:r>
                <a:rPr lang="en-US" sz="4800" dirty="0">
                  <a:solidFill>
                    <a:srgbClr val="FF1515"/>
                  </a:solidFill>
                  <a:latin typeface="Arial Black" panose="020B0A04020102020204" pitchFamily="34" charset="0"/>
                  <a:cs typeface="Times New Roman" pitchFamily="18" charset="0"/>
                </a:rPr>
                <a:t>Ecosystems</a:t>
              </a:r>
              <a:endParaRPr lang="en-US" sz="4800" dirty="0">
                <a:solidFill>
                  <a:srgbClr val="FF1515"/>
                </a:solidFill>
              </a:endParaRPr>
            </a:p>
          </p:txBody>
        </p:sp>
      </p:grpSp>
      <p:grpSp>
        <p:nvGrpSpPr>
          <p:cNvPr id="148" name="Group 147"/>
          <p:cNvGrpSpPr/>
          <p:nvPr/>
        </p:nvGrpSpPr>
        <p:grpSpPr>
          <a:xfrm rot="4456779">
            <a:off x="18119517" y="3101408"/>
            <a:ext cx="4912013" cy="1613852"/>
            <a:chOff x="4347006" y="4167710"/>
            <a:chExt cx="4912013" cy="1613852"/>
          </a:xfrm>
        </p:grpSpPr>
        <p:sp>
          <p:nvSpPr>
            <p:cNvPr id="155" name="Rectangle 154"/>
            <p:cNvSpPr/>
            <p:nvPr/>
          </p:nvSpPr>
          <p:spPr>
            <a:xfrm rot="19200000">
              <a:off x="4347006" y="4167710"/>
              <a:ext cx="4065345" cy="1457032"/>
            </a:xfrm>
            <a:prstGeom prst="rect">
              <a:avLst/>
            </a:prstGeom>
          </p:spPr>
          <p:txBody>
            <a:bodyPr wrap="square">
              <a:prstTxWarp prst="textArchUp">
                <a:avLst/>
              </a:prstTxWarp>
              <a:spAutoFit/>
            </a:bodyPr>
            <a:lstStyle/>
            <a:p>
              <a:pPr>
                <a:lnSpc>
                  <a:spcPts val="1750"/>
                </a:lnSpc>
              </a:pPr>
              <a:r>
                <a:rPr lang="en-US" sz="1313" dirty="0">
                  <a:solidFill>
                    <a:srgbClr val="C00000"/>
                  </a:solidFill>
                  <a:latin typeface="Arial Black" panose="020B0A04020102020204" pitchFamily="34" charset="0"/>
                  <a:cs typeface="Times New Roman" pitchFamily="18" charset="0"/>
                </a:rPr>
                <a:t>        </a:t>
              </a:r>
              <a:r>
                <a:rPr lang="en-US" sz="3064" dirty="0">
                  <a:solidFill>
                    <a:srgbClr val="C00000"/>
                  </a:solidFill>
                  <a:latin typeface="Arial Black" panose="020B0A04020102020204" pitchFamily="34" charset="0"/>
                  <a:cs typeface="Times New Roman" pitchFamily="18" charset="0"/>
                </a:rPr>
                <a:t>    </a:t>
              </a:r>
              <a:r>
                <a:rPr lang="en-US" sz="3501" dirty="0">
                  <a:solidFill>
                    <a:srgbClr val="C00000"/>
                  </a:solidFill>
                  <a:latin typeface="Arial Black" panose="020B0A04020102020204" pitchFamily="34" charset="0"/>
                  <a:cs typeface="Times New Roman" pitchFamily="18" charset="0"/>
                </a:rPr>
                <a:t>  </a:t>
              </a:r>
              <a:r>
                <a:rPr lang="en-US" sz="3501" dirty="0" smtClean="0">
                  <a:solidFill>
                    <a:srgbClr val="C00000"/>
                  </a:solidFill>
                  <a:latin typeface="Arial Black" panose="020B0A04020102020204" pitchFamily="34" charset="0"/>
                  <a:cs typeface="Times New Roman" pitchFamily="18" charset="0"/>
                </a:rPr>
                <a:t>     </a:t>
              </a:r>
              <a:r>
                <a:rPr lang="en-US" sz="4400" dirty="0" smtClean="0">
                  <a:solidFill>
                    <a:srgbClr val="FF1515"/>
                  </a:solidFill>
                  <a:latin typeface="Arial Black" panose="020B0A04020102020204" pitchFamily="34" charset="0"/>
                  <a:cs typeface="Times New Roman" pitchFamily="18" charset="0"/>
                </a:rPr>
                <a:t>Deep</a:t>
              </a:r>
              <a:endParaRPr lang="en-US" sz="4400" dirty="0">
                <a:solidFill>
                  <a:srgbClr val="FF1515"/>
                </a:solidFill>
              </a:endParaRPr>
            </a:p>
          </p:txBody>
        </p:sp>
        <p:sp>
          <p:nvSpPr>
            <p:cNvPr id="156" name="Rectangle 155"/>
            <p:cNvSpPr/>
            <p:nvPr/>
          </p:nvSpPr>
          <p:spPr>
            <a:xfrm rot="19500000">
              <a:off x="4746278" y="4612589"/>
              <a:ext cx="4512741" cy="1168973"/>
            </a:xfrm>
            <a:prstGeom prst="rect">
              <a:avLst/>
            </a:prstGeom>
          </p:spPr>
          <p:txBody>
            <a:bodyPr wrap="square">
              <a:prstTxWarp prst="textArchUp">
                <a:avLst/>
              </a:prstTxWarp>
              <a:spAutoFit/>
            </a:bodyPr>
            <a:lstStyle/>
            <a:p>
              <a:pPr>
                <a:lnSpc>
                  <a:spcPts val="1750"/>
                </a:lnSpc>
              </a:pPr>
              <a:r>
                <a:rPr lang="en-US" dirty="0">
                  <a:latin typeface="Arial Black" panose="020B0A04020102020204" pitchFamily="34" charset="0"/>
                  <a:cs typeface="Times New Roman" pitchFamily="18" charset="0"/>
                </a:rPr>
                <a:t>     </a:t>
              </a:r>
              <a:r>
                <a:rPr lang="en-US" sz="4800" dirty="0" smtClean="0">
                  <a:solidFill>
                    <a:srgbClr val="FF1515"/>
                  </a:solidFill>
                  <a:latin typeface="Arial Black" panose="020B0A04020102020204" pitchFamily="34" charset="0"/>
                  <a:cs typeface="Times New Roman" pitchFamily="18" charset="0"/>
                </a:rPr>
                <a:t>Ecosystems</a:t>
              </a:r>
              <a:endParaRPr lang="en-US" sz="4800" dirty="0">
                <a:solidFill>
                  <a:srgbClr val="FF1515"/>
                </a:solidFill>
              </a:endParaRPr>
            </a:p>
          </p:txBody>
        </p:sp>
      </p:grpSp>
      <p:sp>
        <p:nvSpPr>
          <p:cNvPr id="1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1144190802"/>
      </p:ext>
    </p:extLst>
  </p:cSld>
  <p:clrMapOvr>
    <a:masterClrMapping/>
  </p:clrMapOvr>
  <mc:AlternateContent xmlns:mc="http://schemas.openxmlformats.org/markup-compatibility/2006" xmlns:p14="http://schemas.microsoft.com/office/powerpoint/2010/main">
    <mc:Choice Requires="p14">
      <p:transition spd="slow" p14:dur="2000" advTm="13738"/>
    </mc:Choice>
    <mc:Fallback xmlns="">
      <p:transition spd="slow" advTm="137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anim calcmode="lin" valueType="num">
                                      <p:cBhvr>
                                        <p:cTn id="7" dur="2000" fill="hold"/>
                                        <p:tgtEl>
                                          <p:spTgt spid="489"/>
                                        </p:tgtEl>
                                        <p:attrNameLst>
                                          <p:attrName>ppt_w</p:attrName>
                                        </p:attrNameLst>
                                      </p:cBhvr>
                                      <p:tavLst>
                                        <p:tav tm="0">
                                          <p:val>
                                            <p:strVal val="#ppt_w*0.70"/>
                                          </p:val>
                                        </p:tav>
                                        <p:tav tm="100000">
                                          <p:val>
                                            <p:strVal val="#ppt_w"/>
                                          </p:val>
                                        </p:tav>
                                      </p:tavLst>
                                    </p:anim>
                                    <p:anim calcmode="lin" valueType="num">
                                      <p:cBhvr>
                                        <p:cTn id="8" dur="2000" fill="hold"/>
                                        <p:tgtEl>
                                          <p:spTgt spid="489"/>
                                        </p:tgtEl>
                                        <p:attrNameLst>
                                          <p:attrName>ppt_h</p:attrName>
                                        </p:attrNameLst>
                                      </p:cBhvr>
                                      <p:tavLst>
                                        <p:tav tm="0">
                                          <p:val>
                                            <p:strVal val="#ppt_h"/>
                                          </p:val>
                                        </p:tav>
                                        <p:tav tm="100000">
                                          <p:val>
                                            <p:strVal val="#ppt_h"/>
                                          </p:val>
                                        </p:tav>
                                      </p:tavLst>
                                    </p:anim>
                                    <p:animEffect transition="in" filter="fade">
                                      <p:cBhvr>
                                        <p:cTn id="9" dur="2000"/>
                                        <p:tgtEl>
                                          <p:spTgt spid="48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48"/>
                                        </p:tgtEl>
                                        <p:attrNameLst>
                                          <p:attrName>style.visibility</p:attrName>
                                        </p:attrNameLst>
                                      </p:cBhvr>
                                      <p:to>
                                        <p:strVal val="visible"/>
                                      </p:to>
                                    </p:set>
                                    <p:anim calcmode="lin" valueType="num">
                                      <p:cBhvr>
                                        <p:cTn id="14" dur="1000" fill="hold"/>
                                        <p:tgtEl>
                                          <p:spTgt spid="148"/>
                                        </p:tgtEl>
                                        <p:attrNameLst>
                                          <p:attrName>ppt_w</p:attrName>
                                        </p:attrNameLst>
                                      </p:cBhvr>
                                      <p:tavLst>
                                        <p:tav tm="0">
                                          <p:val>
                                            <p:strVal val="#ppt_w*0.70"/>
                                          </p:val>
                                        </p:tav>
                                        <p:tav tm="100000">
                                          <p:val>
                                            <p:strVal val="#ppt_w"/>
                                          </p:val>
                                        </p:tav>
                                      </p:tavLst>
                                    </p:anim>
                                    <p:anim calcmode="lin" valueType="num">
                                      <p:cBhvr>
                                        <p:cTn id="15" dur="1000" fill="hold"/>
                                        <p:tgtEl>
                                          <p:spTgt spid="148"/>
                                        </p:tgtEl>
                                        <p:attrNameLst>
                                          <p:attrName>ppt_h</p:attrName>
                                        </p:attrNameLst>
                                      </p:cBhvr>
                                      <p:tavLst>
                                        <p:tav tm="0">
                                          <p:val>
                                            <p:strVal val="#ppt_h"/>
                                          </p:val>
                                        </p:tav>
                                        <p:tav tm="100000">
                                          <p:val>
                                            <p:strVal val="#ppt_h"/>
                                          </p:val>
                                        </p:tav>
                                      </p:tavLst>
                                    </p:anim>
                                    <p:animEffect transition="in" filter="fade">
                                      <p:cBhvr>
                                        <p:cTn id="16" dur="1000"/>
                                        <p:tgtEl>
                                          <p:spTgt spid="14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2"/>
                                        </p:tgtEl>
                                        <p:attrNameLst>
                                          <p:attrName>style.visibility</p:attrName>
                                        </p:attrNameLst>
                                      </p:cBhvr>
                                      <p:to>
                                        <p:strVal val="visible"/>
                                      </p:to>
                                    </p:set>
                                    <p:anim calcmode="lin" valueType="num">
                                      <p:cBhvr>
                                        <p:cTn id="21" dur="1000" fill="hold"/>
                                        <p:tgtEl>
                                          <p:spTgt spid="142"/>
                                        </p:tgtEl>
                                        <p:attrNameLst>
                                          <p:attrName>ppt_w</p:attrName>
                                        </p:attrNameLst>
                                      </p:cBhvr>
                                      <p:tavLst>
                                        <p:tav tm="0">
                                          <p:val>
                                            <p:strVal val="#ppt_w*0.70"/>
                                          </p:val>
                                        </p:tav>
                                        <p:tav tm="100000">
                                          <p:val>
                                            <p:strVal val="#ppt_w"/>
                                          </p:val>
                                        </p:tav>
                                      </p:tavLst>
                                    </p:anim>
                                    <p:anim calcmode="lin" valueType="num">
                                      <p:cBhvr>
                                        <p:cTn id="22" dur="1000" fill="hold"/>
                                        <p:tgtEl>
                                          <p:spTgt spid="142"/>
                                        </p:tgtEl>
                                        <p:attrNameLst>
                                          <p:attrName>ppt_h</p:attrName>
                                        </p:attrNameLst>
                                      </p:cBhvr>
                                      <p:tavLst>
                                        <p:tav tm="0">
                                          <p:val>
                                            <p:strVal val="#ppt_h"/>
                                          </p:val>
                                        </p:tav>
                                        <p:tav tm="100000">
                                          <p:val>
                                            <p:strVal val="#ppt_h"/>
                                          </p:val>
                                        </p:tav>
                                      </p:tavLst>
                                    </p:anim>
                                    <p:animEffect transition="in" filter="fade">
                                      <p:cBhvr>
                                        <p:cTn id="23" dur="1000"/>
                                        <p:tgtEl>
                                          <p:spTgt spid="142"/>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500"/>
                                  </p:stCondLst>
                                  <p:childTnLst>
                                    <p:set>
                                      <p:cBhvr>
                                        <p:cTn id="27" dur="1" fill="hold">
                                          <p:stCondLst>
                                            <p:cond delay="0"/>
                                          </p:stCondLst>
                                        </p:cTn>
                                        <p:tgtEl>
                                          <p:spTgt spid="145"/>
                                        </p:tgtEl>
                                        <p:attrNameLst>
                                          <p:attrName>style.visibility</p:attrName>
                                        </p:attrNameLst>
                                      </p:cBhvr>
                                      <p:to>
                                        <p:strVal val="visible"/>
                                      </p:to>
                                    </p:set>
                                    <p:animEffect transition="in" filter="fade">
                                      <p:cBhvr>
                                        <p:cTn id="28" dur="1000"/>
                                        <p:tgtEl>
                                          <p:spTgt spid="145"/>
                                        </p:tgtEl>
                                      </p:cBhvr>
                                    </p:animEffect>
                                    <p:anim calcmode="lin" valueType="num">
                                      <p:cBhvr>
                                        <p:cTn id="29" dur="1000" fill="hold"/>
                                        <p:tgtEl>
                                          <p:spTgt spid="145"/>
                                        </p:tgtEl>
                                        <p:attrNameLst>
                                          <p:attrName>ppt_x</p:attrName>
                                        </p:attrNameLst>
                                      </p:cBhvr>
                                      <p:tavLst>
                                        <p:tav tm="0">
                                          <p:val>
                                            <p:strVal val="#ppt_x"/>
                                          </p:val>
                                        </p:tav>
                                        <p:tav tm="100000">
                                          <p:val>
                                            <p:strVal val="#ppt_x"/>
                                          </p:val>
                                        </p:tav>
                                      </p:tavLst>
                                    </p:anim>
                                    <p:anim calcmode="lin" valueType="num">
                                      <p:cBhvr>
                                        <p:cTn id="30"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100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p:cNvPicPr>
            <a:picLocks noChangeAspect="1"/>
          </p:cNvPicPr>
          <p:nvPr/>
        </p:nvPicPr>
        <p:blipFill rotWithShape="1">
          <a:blip r:embed="rId4" cstate="print">
            <a:extLst>
              <a:ext uri="{28A0092B-C50C-407E-A947-70E740481C1C}">
                <a14:useLocalDpi xmlns:a14="http://schemas.microsoft.com/office/drawing/2010/main" val="0"/>
              </a:ext>
            </a:extLst>
          </a:blip>
          <a:srcRect l="5080" t="82226" r="1989" b="4427"/>
          <a:stretch/>
        </p:blipFill>
        <p:spPr>
          <a:xfrm>
            <a:off x="7144" y="-7938"/>
            <a:ext cx="23414832" cy="13174662"/>
          </a:xfrm>
          <a:prstGeom prst="rect">
            <a:avLst/>
          </a:prstGeom>
          <a:solidFill>
            <a:schemeClr val="bg1"/>
          </a:solidFill>
        </p:spPr>
      </p:pic>
      <p:pic>
        <p:nvPicPr>
          <p:cNvPr id="489" name="Picture 488"/>
          <p:cNvPicPr>
            <a:picLocks noChangeAspect="1"/>
          </p:cNvPicPr>
          <p:nvPr/>
        </p:nvPicPr>
        <p:blipFill rotWithShape="1">
          <a:blip r:embed="rId4" cstate="print">
            <a:extLst>
              <a:ext uri="{28A0092B-C50C-407E-A947-70E740481C1C}">
                <a14:useLocalDpi xmlns:a14="http://schemas.microsoft.com/office/drawing/2010/main" val="0"/>
              </a:ext>
            </a:extLst>
          </a:blip>
          <a:srcRect l="4891" t="16232" r="3511" b="18853"/>
          <a:stretch/>
        </p:blipFill>
        <p:spPr>
          <a:xfrm>
            <a:off x="1797844" y="1325562"/>
            <a:ext cx="19759779" cy="10424160"/>
          </a:xfrm>
          <a:prstGeom prst="rect">
            <a:avLst/>
          </a:prstGeom>
        </p:spPr>
      </p:pic>
      <p:sp>
        <p:nvSpPr>
          <p:cNvPr id="143" name="Rectangle 142"/>
          <p:cNvSpPr/>
          <p:nvPr/>
        </p:nvSpPr>
        <p:spPr>
          <a:xfrm rot="4500000" flipH="1">
            <a:off x="14761893" y="5787516"/>
            <a:ext cx="3412338" cy="781325"/>
          </a:xfrm>
          <a:prstGeom prst="rect">
            <a:avLst/>
          </a:prstGeom>
          <a:ln>
            <a:noFill/>
          </a:ln>
        </p:spPr>
        <p:txBody>
          <a:bodyPr wrap="none">
            <a:prstTxWarp prst="textArchUp">
              <a:avLst/>
            </a:prstTxWarp>
            <a:spAutoFit/>
          </a:bodyPr>
          <a:lstStyle/>
          <a:p>
            <a:endParaRPr lang="en-US" sz="4376" dirty="0"/>
          </a:p>
        </p:txBody>
      </p:sp>
      <p:sp>
        <p:nvSpPr>
          <p:cNvPr id="144" name="Rectangle 143"/>
          <p:cNvSpPr/>
          <p:nvPr/>
        </p:nvSpPr>
        <p:spPr>
          <a:xfrm rot="15960000" flipH="1" flipV="1">
            <a:off x="14583966" y="4805918"/>
            <a:ext cx="6780363" cy="3638332"/>
          </a:xfrm>
          <a:prstGeom prst="rect">
            <a:avLst/>
          </a:prstGeom>
        </p:spPr>
        <p:txBody>
          <a:bodyPr wrap="none">
            <a:prstTxWarp prst="textArchUp">
              <a:avLst>
                <a:gd name="adj" fmla="val 12777841"/>
              </a:avLst>
            </a:prstTxWarp>
            <a:spAutoFit/>
          </a:bodyPr>
          <a:lstStyle/>
          <a:p>
            <a:pPr>
              <a:lnSpc>
                <a:spcPts val="5300"/>
              </a:lnSpc>
            </a:pPr>
            <a:r>
              <a:rPr lang="en-US" sz="3501" b="0" dirty="0">
                <a:latin typeface="Arial Black" panose="020B0A04020102020204" pitchFamily="34" charset="0"/>
              </a:rPr>
              <a:t>        </a:t>
            </a:r>
            <a:r>
              <a:rPr lang="en-US" sz="1313" b="0" dirty="0">
                <a:latin typeface="Arial Black" panose="020B0A04020102020204" pitchFamily="34" charset="0"/>
              </a:rPr>
              <a:t>        </a:t>
            </a:r>
            <a:r>
              <a:rPr lang="en-US" sz="1750" b="0" dirty="0">
                <a:latin typeface="Arial Black" panose="020B0A04020102020204" pitchFamily="34" charset="0"/>
              </a:rPr>
              <a:t>  </a:t>
            </a:r>
            <a:r>
              <a:rPr lang="en-US" sz="1750" b="0" dirty="0" smtClean="0">
                <a:latin typeface="Arial Black" panose="020B0A04020102020204" pitchFamily="34" charset="0"/>
              </a:rPr>
              <a:t> </a:t>
            </a:r>
            <a:r>
              <a:rPr lang="en-US" sz="4400" dirty="0" smtClean="0">
                <a:solidFill>
                  <a:srgbClr val="FF1515"/>
                </a:solidFill>
                <a:latin typeface="Arial Black" panose="020B0A04020102020204" pitchFamily="34" charset="0"/>
                <a:cs typeface="Times New Roman" pitchFamily="18" charset="0"/>
              </a:rPr>
              <a:t>Contextual</a:t>
            </a:r>
            <a:r>
              <a:rPr lang="en-US" sz="4400" dirty="0">
                <a:solidFill>
                  <a:srgbClr val="FF1515"/>
                </a:solidFill>
                <a:latin typeface="Arial Black" panose="020B0A04020102020204" pitchFamily="34" charset="0"/>
                <a:cs typeface="Times New Roman" pitchFamily="18" charset="0"/>
              </a:rPr>
              <a:t/>
            </a:r>
            <a:br>
              <a:rPr lang="en-US" sz="4400" dirty="0">
                <a:solidFill>
                  <a:srgbClr val="FF1515"/>
                </a:solidFill>
                <a:latin typeface="Arial Black" panose="020B0A04020102020204" pitchFamily="34" charset="0"/>
                <a:cs typeface="Times New Roman" pitchFamily="18" charset="0"/>
              </a:rPr>
            </a:br>
            <a:r>
              <a:rPr lang="en-US" sz="3720" dirty="0">
                <a:solidFill>
                  <a:srgbClr val="C00000"/>
                </a:solidFill>
                <a:latin typeface="Arial Black" panose="020B0A04020102020204" pitchFamily="34" charset="0"/>
                <a:cs typeface="Times New Roman" pitchFamily="18" charset="0"/>
              </a:rPr>
              <a:t>      </a:t>
            </a:r>
            <a:r>
              <a:rPr lang="en-US" sz="4923" dirty="0">
                <a:solidFill>
                  <a:srgbClr val="C00000"/>
                </a:solidFill>
                <a:latin typeface="Arial Black" panose="020B0A04020102020204" pitchFamily="34" charset="0"/>
                <a:cs typeface="Times New Roman" pitchFamily="18" charset="0"/>
              </a:rPr>
              <a:t> </a:t>
            </a:r>
            <a:r>
              <a:rPr lang="en-US" sz="4400" dirty="0">
                <a:solidFill>
                  <a:srgbClr val="FF1515"/>
                </a:solidFill>
                <a:latin typeface="Arial Black" panose="020B0A04020102020204" pitchFamily="34" charset="0"/>
                <a:cs typeface="Times New Roman" pitchFamily="18" charset="0"/>
              </a:rPr>
              <a:t>Ecosystems</a:t>
            </a:r>
            <a:endParaRPr lang="en-US" sz="4400" dirty="0">
              <a:solidFill>
                <a:srgbClr val="FF1515"/>
              </a:solidFill>
            </a:endParaRPr>
          </a:p>
        </p:txBody>
      </p:sp>
      <p:sp>
        <p:nvSpPr>
          <p:cNvPr id="149" name="Rectangle 148"/>
          <p:cNvSpPr/>
          <p:nvPr/>
        </p:nvSpPr>
        <p:spPr>
          <a:xfrm flipH="1">
            <a:off x="4512457" y="258603"/>
            <a:ext cx="14620887" cy="1066959"/>
          </a:xfrm>
          <a:prstGeom prst="rect">
            <a:avLst/>
          </a:prstGeom>
        </p:spPr>
        <p:txBody>
          <a:bodyPr wrap="square">
            <a:spAutoFit/>
          </a:bodyPr>
          <a:lstStyle/>
          <a:p>
            <a:pPr algn="ctr">
              <a:lnSpc>
                <a:spcPts val="3829"/>
              </a:lnSpc>
            </a:pPr>
            <a:r>
              <a:rPr lang="en-US" sz="4113" dirty="0">
                <a:solidFill>
                  <a:schemeClr val="bg1"/>
                </a:solidFill>
                <a:latin typeface="Arial Black" panose="020B0A04020102020204" pitchFamily="34" charset="0"/>
                <a:cs typeface="Times New Roman" pitchFamily="18" charset="0"/>
              </a:rPr>
              <a:t>Groundbreaking</a:t>
            </a:r>
            <a:r>
              <a:rPr lang="en-US" sz="4091" dirty="0">
                <a:solidFill>
                  <a:schemeClr val="bg1"/>
                </a:solidFill>
                <a:latin typeface="Arial Black" panose="020B0A04020102020204" pitchFamily="34" charset="0"/>
                <a:cs typeface="Times New Roman" pitchFamily="18" charset="0"/>
              </a:rPr>
              <a:t>-</a:t>
            </a:r>
            <a:r>
              <a:rPr lang="en-US" sz="4113" dirty="0">
                <a:solidFill>
                  <a:schemeClr val="bg1"/>
                </a:solidFill>
                <a:latin typeface="Arial Black" panose="020B0A04020102020204" pitchFamily="34" charset="0"/>
                <a:cs typeface="Times New Roman" pitchFamily="18" charset="0"/>
              </a:rPr>
              <a:t>Innovation</a:t>
            </a:r>
            <a:r>
              <a:rPr lang="en-US" sz="4091" dirty="0">
                <a:solidFill>
                  <a:schemeClr val="bg1"/>
                </a:solidFill>
                <a:latin typeface="Arial Black" panose="020B0A04020102020204" pitchFamily="34" charset="0"/>
                <a:cs typeface="Times New Roman" pitchFamily="18" charset="0"/>
              </a:rPr>
              <a:t> </a:t>
            </a:r>
            <a:r>
              <a:rPr lang="en-US" sz="4113" dirty="0">
                <a:solidFill>
                  <a:schemeClr val="bg1"/>
                </a:solidFill>
                <a:latin typeface="Arial Black" panose="020B0A04020102020204" pitchFamily="34" charset="0"/>
                <a:cs typeface="Times New Roman" pitchFamily="18" charset="0"/>
              </a:rPr>
              <a:t>Ecosystem</a:t>
            </a:r>
            <a:r>
              <a:rPr lang="en-US" sz="3611" dirty="0">
                <a:solidFill>
                  <a:schemeClr val="bg1"/>
                </a:solidFill>
                <a:latin typeface="Arial Black" panose="020B0A04020102020204" pitchFamily="34" charset="0"/>
                <a:cs typeface="Times New Roman" pitchFamily="18" charset="0"/>
              </a:rPr>
              <a:t> </a:t>
            </a:r>
            <a:r>
              <a:rPr lang="en-US" sz="4113" dirty="0">
                <a:solidFill>
                  <a:schemeClr val="bg1"/>
                </a:solidFill>
                <a:latin typeface="Arial Black" panose="020B0A04020102020204" pitchFamily="34" charset="0"/>
                <a:cs typeface="Times New Roman" pitchFamily="18" charset="0"/>
              </a:rPr>
              <a:t>Universe</a:t>
            </a:r>
          </a:p>
          <a:p>
            <a:pPr algn="ctr">
              <a:lnSpc>
                <a:spcPts val="3829"/>
              </a:lnSpc>
            </a:pPr>
            <a:r>
              <a:rPr lang="en-US" sz="2000" b="0" dirty="0">
                <a:solidFill>
                  <a:schemeClr val="bg1"/>
                </a:solidFill>
                <a:latin typeface="Arial Black" panose="020B0A04020102020204" pitchFamily="34" charset="0"/>
                <a:ea typeface="Calibri" panose="020F0502020204030204" pitchFamily="34" charset="0"/>
                <a:cs typeface="Arial" panose="020B0604020202020204" pitchFamily="34" charset="0"/>
              </a:rPr>
              <a:t>A </a:t>
            </a:r>
            <a:r>
              <a:rPr lang="en-US" sz="2000" b="0" dirty="0" smtClean="0">
                <a:solidFill>
                  <a:schemeClr val="bg1"/>
                </a:solidFill>
                <a:latin typeface="Arial Black" panose="020B0A04020102020204" pitchFamily="34" charset="0"/>
                <a:ea typeface="Calibri" panose="020F0502020204030204" pitchFamily="34" charset="0"/>
                <a:cs typeface="Arial" panose="020B0604020202020204" pitchFamily="34" charset="0"/>
              </a:rPr>
              <a:t>Meta-Innovation Work </a:t>
            </a:r>
            <a:r>
              <a:rPr lang="en-US" sz="2000" b="0" dirty="0">
                <a:solidFill>
                  <a:schemeClr val="bg1"/>
                </a:solidFill>
                <a:latin typeface="Arial Black" panose="020B0A04020102020204" pitchFamily="34" charset="0"/>
                <a:ea typeface="Calibri" panose="020F0502020204030204" pitchFamily="34" charset="0"/>
                <a:cs typeface="Arial" panose="020B0604020202020204" pitchFamily="34" charset="0"/>
              </a:rPr>
              <a:t>in Progress by Alain Paul </a:t>
            </a:r>
            <a:r>
              <a:rPr lang="en-US" sz="2000" b="0" dirty="0" smtClean="0">
                <a:solidFill>
                  <a:schemeClr val="bg1"/>
                </a:solidFill>
                <a:latin typeface="Arial Black" panose="020B0A04020102020204" pitchFamily="34" charset="0"/>
                <a:ea typeface="Calibri" panose="020F0502020204030204" pitchFamily="34" charset="0"/>
                <a:cs typeface="Arial" panose="020B0604020202020204" pitchFamily="34" charset="0"/>
              </a:rPr>
              <a:t>Martin </a:t>
            </a:r>
            <a:r>
              <a:rPr lang="fr-CA" sz="2000" dirty="0">
                <a:solidFill>
                  <a:srgbClr val="C00000"/>
                </a:solidFill>
                <a:latin typeface="Arial Black" panose="020B0A04020102020204" pitchFamily="34" charset="0"/>
                <a:cs typeface="Arial" panose="020B0604020202020204" pitchFamily="34" charset="0"/>
              </a:rPr>
              <a:t>●</a:t>
            </a:r>
            <a:r>
              <a:rPr lang="fr-CA" sz="2000" dirty="0">
                <a:solidFill>
                  <a:schemeClr val="bg1"/>
                </a:solidFill>
                <a:latin typeface="Arial Black" panose="020B0A04020102020204" pitchFamily="34" charset="0"/>
                <a:cs typeface="Arial" panose="020B0604020202020204" pitchFamily="34" charset="0"/>
              </a:rPr>
              <a:t> </a:t>
            </a:r>
            <a:r>
              <a:rPr lang="en-US" sz="2000" dirty="0" smtClean="0">
                <a:solidFill>
                  <a:schemeClr val="bg1"/>
                </a:solidFill>
                <a:latin typeface="Arial Black" panose="020B0A04020102020204" pitchFamily="34" charset="0"/>
                <a:cs typeface="Arial" panose="020B0604020202020204" pitchFamily="34" charset="0"/>
              </a:rPr>
              <a:t>Hand-Created</a:t>
            </a:r>
            <a:r>
              <a:rPr lang="fr-CA" sz="2000" dirty="0" smtClean="0">
                <a:solidFill>
                  <a:schemeClr val="bg1"/>
                </a:solidFill>
                <a:latin typeface="Arial Black" panose="020B0A04020102020204" pitchFamily="34" charset="0"/>
                <a:cs typeface="Arial" panose="020B0604020202020204" pitchFamily="34" charset="0"/>
              </a:rPr>
              <a:t> </a:t>
            </a:r>
            <a:r>
              <a:rPr lang="en-US" sz="2000" dirty="0" smtClean="0">
                <a:solidFill>
                  <a:schemeClr val="bg1"/>
                </a:solidFill>
                <a:latin typeface="Arial Black" panose="020B0A04020102020204" pitchFamily="34" charset="0"/>
                <a:cs typeface="Arial" panose="020B0604020202020204" pitchFamily="34" charset="0"/>
              </a:rPr>
              <a:t>Artwork</a:t>
            </a:r>
            <a:r>
              <a:rPr lang="fr-CA" sz="2000" dirty="0" smtClean="0">
                <a:solidFill>
                  <a:schemeClr val="bg1"/>
                </a:solidFill>
                <a:latin typeface="Arial Black" panose="020B0A04020102020204" pitchFamily="34" charset="0"/>
                <a:cs typeface="Arial" panose="020B0604020202020204" pitchFamily="34" charset="0"/>
              </a:rPr>
              <a:t>: </a:t>
            </a:r>
            <a:r>
              <a:rPr lang="fr-CA" sz="2000" dirty="0">
                <a:solidFill>
                  <a:schemeClr val="bg1"/>
                </a:solidFill>
                <a:latin typeface="Arial Black" panose="020B0A04020102020204" pitchFamily="34" charset="0"/>
                <a:cs typeface="Arial" panose="020B0604020202020204" pitchFamily="34" charset="0"/>
              </a:rPr>
              <a:t>Svetlana Yarosh</a:t>
            </a:r>
            <a:r>
              <a:rPr lang="fr-CA" sz="2000" dirty="0"/>
              <a:t> </a:t>
            </a:r>
            <a:endParaRPr lang="en-US" sz="2000" dirty="0">
              <a:solidFill>
                <a:schemeClr val="bg1"/>
              </a:solidFill>
            </a:endParaRPr>
          </a:p>
        </p:txBody>
      </p:sp>
      <p:sp>
        <p:nvSpPr>
          <p:cNvPr id="151" name="Rectangle 150"/>
          <p:cNvSpPr/>
          <p:nvPr/>
        </p:nvSpPr>
        <p:spPr>
          <a:xfrm flipH="1">
            <a:off x="1856917" y="12073324"/>
            <a:ext cx="4284327" cy="682238"/>
          </a:xfrm>
          <a:prstGeom prst="rect">
            <a:avLst/>
          </a:prstGeom>
        </p:spPr>
        <p:txBody>
          <a:bodyPr wrap="square">
            <a:spAutoFit/>
          </a:bodyPr>
          <a:lstStyle/>
          <a:p>
            <a:pPr>
              <a:lnSpc>
                <a:spcPts val="2297"/>
              </a:lnSpc>
              <a:spcAft>
                <a:spcPts val="328"/>
              </a:spcAft>
            </a:pPr>
            <a:r>
              <a:rPr lang="en-US" sz="2400" dirty="0">
                <a:solidFill>
                  <a:schemeClr val="bg1"/>
                </a:solidFill>
                <a:latin typeface="Arial Black" panose="020B0A04020102020204" pitchFamily="34" charset="0"/>
                <a:cs typeface="Times New Roman" pitchFamily="18" charset="0"/>
              </a:rPr>
              <a:t>Harvard University</a:t>
            </a:r>
            <a:br>
              <a:rPr lang="en-US" sz="2400" dirty="0">
                <a:solidFill>
                  <a:schemeClr val="bg1"/>
                </a:solidFill>
                <a:latin typeface="Arial Black" panose="020B0A04020102020204" pitchFamily="34" charset="0"/>
                <a:cs typeface="Times New Roman" pitchFamily="18" charset="0"/>
              </a:rPr>
            </a:br>
            <a:r>
              <a:rPr lang="en-US" sz="2400" dirty="0">
                <a:solidFill>
                  <a:schemeClr val="bg1"/>
                </a:solidFill>
                <a:latin typeface="Arial Black" panose="020B0A04020102020204" pitchFamily="34" charset="0"/>
                <a:cs typeface="Times New Roman" pitchFamily="18" charset="0"/>
              </a:rPr>
              <a:t>Global System™</a:t>
            </a:r>
            <a:endParaRPr lang="en-US" sz="2400" dirty="0">
              <a:solidFill>
                <a:schemeClr val="bg1"/>
              </a:solidFill>
            </a:endParaRPr>
          </a:p>
        </p:txBody>
      </p:sp>
      <p:sp>
        <p:nvSpPr>
          <p:cNvPr id="152" name="Rectangle 151"/>
          <p:cNvSpPr/>
          <p:nvPr/>
        </p:nvSpPr>
        <p:spPr>
          <a:xfrm flipH="1">
            <a:off x="1856914" y="12493299"/>
            <a:ext cx="2622794" cy="515526"/>
          </a:xfrm>
          <a:prstGeom prst="rect">
            <a:avLst/>
          </a:prstGeom>
        </p:spPr>
        <p:txBody>
          <a:bodyPr wrap="square">
            <a:spAutoFit/>
          </a:bodyPr>
          <a:lstStyle/>
          <a:p>
            <a:pPr>
              <a:lnSpc>
                <a:spcPts val="3283"/>
              </a:lnSpc>
              <a:spcAft>
                <a:spcPts val="328"/>
              </a:spcAft>
            </a:pPr>
            <a:r>
              <a:rPr lang="en-US" sz="1859" b="0" dirty="0">
                <a:solidFill>
                  <a:schemeClr val="bg1"/>
                </a:solidFill>
                <a:latin typeface="Arial Black" panose="020B0A04020102020204" pitchFamily="34" charset="0"/>
                <a:ea typeface="Calibri" panose="020F0502020204030204" pitchFamily="34" charset="0"/>
                <a:cs typeface="Arial" panose="020B0604020202020204" pitchFamily="34" charset="0"/>
              </a:rPr>
              <a:t>www.eharvard.org</a:t>
            </a:r>
            <a:endParaRPr lang="en-US" sz="1859" dirty="0">
              <a:solidFill>
                <a:schemeClr val="bg1"/>
              </a:solidFill>
            </a:endParaRPr>
          </a:p>
        </p:txBody>
      </p:sp>
      <p:sp>
        <p:nvSpPr>
          <p:cNvPr id="154" name="Isosceles Triangle 30"/>
          <p:cNvSpPr/>
          <p:nvPr/>
        </p:nvSpPr>
        <p:spPr>
          <a:xfrm rot="8100000">
            <a:off x="14790258" y="13354208"/>
            <a:ext cx="185170" cy="82705"/>
          </a:xfrm>
          <a:prstGeom prst="rect">
            <a:avLst/>
          </a:prstGeom>
          <a:solidFill>
            <a:srgbClr val="FCE3C8"/>
          </a:solidFill>
          <a:ln>
            <a:solidFill>
              <a:srgbClr val="FCE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70" name="Group 169"/>
          <p:cNvGrpSpPr/>
          <p:nvPr/>
        </p:nvGrpSpPr>
        <p:grpSpPr>
          <a:xfrm rot="60000">
            <a:off x="1045222" y="2279699"/>
            <a:ext cx="5208912" cy="1514095"/>
            <a:chOff x="4050107" y="4267467"/>
            <a:chExt cx="5208912" cy="1514095"/>
          </a:xfrm>
        </p:grpSpPr>
        <p:sp>
          <p:nvSpPr>
            <p:cNvPr id="171" name="Rectangle 170"/>
            <p:cNvSpPr/>
            <p:nvPr/>
          </p:nvSpPr>
          <p:spPr>
            <a:xfrm rot="19200000">
              <a:off x="4050107" y="4267467"/>
              <a:ext cx="4065345" cy="1251263"/>
            </a:xfrm>
            <a:prstGeom prst="rect">
              <a:avLst/>
            </a:prstGeom>
          </p:spPr>
          <p:txBody>
            <a:bodyPr wrap="square">
              <a:prstTxWarp prst="textArchUp">
                <a:avLst/>
              </a:prstTxWarp>
              <a:spAutoFit/>
            </a:bodyPr>
            <a:lstStyle/>
            <a:p>
              <a:pPr>
                <a:lnSpc>
                  <a:spcPts val="1750"/>
                </a:lnSpc>
              </a:pPr>
              <a:r>
                <a:rPr lang="en-US" sz="1313" dirty="0">
                  <a:solidFill>
                    <a:srgbClr val="C00000"/>
                  </a:solidFill>
                  <a:latin typeface="Arial Black" panose="020B0A04020102020204" pitchFamily="34" charset="0"/>
                  <a:cs typeface="Times New Roman" pitchFamily="18" charset="0"/>
                </a:rPr>
                <a:t>        </a:t>
              </a:r>
              <a:r>
                <a:rPr lang="en-US" sz="3064" dirty="0">
                  <a:solidFill>
                    <a:srgbClr val="C00000"/>
                  </a:solidFill>
                  <a:latin typeface="Arial Black" panose="020B0A04020102020204" pitchFamily="34" charset="0"/>
                  <a:cs typeface="Times New Roman" pitchFamily="18" charset="0"/>
                </a:rPr>
                <a:t>    </a:t>
              </a:r>
              <a:r>
                <a:rPr lang="en-US" sz="3501" dirty="0">
                  <a:solidFill>
                    <a:srgbClr val="C00000"/>
                  </a:solidFill>
                  <a:latin typeface="Arial Black" panose="020B0A04020102020204" pitchFamily="34" charset="0"/>
                  <a:cs typeface="Times New Roman" pitchFamily="18" charset="0"/>
                </a:rPr>
                <a:t>  </a:t>
              </a:r>
              <a:r>
                <a:rPr lang="en-US" sz="4400" dirty="0">
                  <a:solidFill>
                    <a:srgbClr val="FF1515"/>
                  </a:solidFill>
                  <a:latin typeface="Arial Black" panose="020B0A04020102020204" pitchFamily="34" charset="0"/>
                  <a:cs typeface="Times New Roman" pitchFamily="18" charset="0"/>
                </a:rPr>
                <a:t>Strategic</a:t>
              </a:r>
              <a:endParaRPr lang="en-US" sz="4400" dirty="0">
                <a:solidFill>
                  <a:srgbClr val="FF1515"/>
                </a:solidFill>
              </a:endParaRPr>
            </a:p>
          </p:txBody>
        </p:sp>
        <p:sp>
          <p:nvSpPr>
            <p:cNvPr id="172" name="Rectangle 171"/>
            <p:cNvSpPr/>
            <p:nvPr/>
          </p:nvSpPr>
          <p:spPr>
            <a:xfrm rot="19500000">
              <a:off x="4746278" y="4612589"/>
              <a:ext cx="4512741" cy="1168973"/>
            </a:xfrm>
            <a:prstGeom prst="rect">
              <a:avLst/>
            </a:prstGeom>
          </p:spPr>
          <p:txBody>
            <a:bodyPr wrap="square">
              <a:prstTxWarp prst="textArchUp">
                <a:avLst/>
              </a:prstTxWarp>
              <a:spAutoFit/>
            </a:bodyPr>
            <a:lstStyle/>
            <a:p>
              <a:pPr>
                <a:lnSpc>
                  <a:spcPts val="1750"/>
                </a:lnSpc>
              </a:pPr>
              <a:r>
                <a:rPr lang="en-US" dirty="0">
                  <a:latin typeface="Arial Black" panose="020B0A04020102020204" pitchFamily="34" charset="0"/>
                  <a:cs typeface="Times New Roman" pitchFamily="18" charset="0"/>
                </a:rPr>
                <a:t>      </a:t>
              </a:r>
              <a:r>
                <a:rPr lang="en-US" sz="4800" dirty="0">
                  <a:solidFill>
                    <a:srgbClr val="FF1515"/>
                  </a:solidFill>
                  <a:latin typeface="Arial Black" panose="020B0A04020102020204" pitchFamily="34" charset="0"/>
                  <a:cs typeface="Times New Roman" pitchFamily="18" charset="0"/>
                </a:rPr>
                <a:t>Ecosystems</a:t>
              </a:r>
              <a:endParaRPr lang="en-US" sz="4800" dirty="0">
                <a:solidFill>
                  <a:srgbClr val="FF1515"/>
                </a:solidFill>
              </a:endParaRPr>
            </a:p>
          </p:txBody>
        </p:sp>
      </p:grpSp>
      <p:sp>
        <p:nvSpPr>
          <p:cNvPr id="173" name="Rectangle 172"/>
          <p:cNvSpPr/>
          <p:nvPr/>
        </p:nvSpPr>
        <p:spPr>
          <a:xfrm>
            <a:off x="21957474" y="9821565"/>
            <a:ext cx="376007" cy="369332"/>
          </a:xfrm>
          <a:prstGeom prst="rect">
            <a:avLst/>
          </a:prstGeom>
        </p:spPr>
        <p:txBody>
          <a:bodyPr wrap="square">
            <a:spAutoFit/>
          </a:bodyPr>
          <a:lstStyle/>
          <a:p>
            <a:r>
              <a:rPr lang="en-US" dirty="0" smtClean="0">
                <a:solidFill>
                  <a:schemeClr val="bg1"/>
                </a:solidFill>
              </a:rPr>
              <a:t>™</a:t>
            </a:r>
            <a:endParaRPr lang="en-US" b="0" dirty="0" smtClean="0">
              <a:solidFill>
                <a:schemeClr val="bg1"/>
              </a:solidFill>
            </a:endParaRPr>
          </a:p>
        </p:txBody>
      </p:sp>
      <p:grpSp>
        <p:nvGrpSpPr>
          <p:cNvPr id="8" name="Group 7"/>
          <p:cNvGrpSpPr/>
          <p:nvPr/>
        </p:nvGrpSpPr>
        <p:grpSpPr>
          <a:xfrm>
            <a:off x="536087" y="11920508"/>
            <a:ext cx="1414157" cy="987455"/>
            <a:chOff x="536087" y="11920508"/>
            <a:chExt cx="1414157" cy="987455"/>
          </a:xfrm>
        </p:grpSpPr>
        <p:pic>
          <p:nvPicPr>
            <p:cNvPr id="150" name="Picture 1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727" y="12083352"/>
              <a:ext cx="818117" cy="824611"/>
            </a:xfrm>
            <a:prstGeom prst="rect">
              <a:avLst/>
            </a:prstGeom>
          </p:spPr>
        </p:pic>
        <p:sp>
          <p:nvSpPr>
            <p:cNvPr id="164" name="Isosceles Triangle 86"/>
            <p:cNvSpPr/>
            <p:nvPr/>
          </p:nvSpPr>
          <p:spPr>
            <a:xfrm rot="18900000">
              <a:off x="536087" y="12054908"/>
              <a:ext cx="50017" cy="30011"/>
            </a:xfrm>
            <a:prstGeom prst="rect">
              <a:avLst/>
            </a:prstGeom>
            <a:solidFill>
              <a:srgbClr val="FBE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4" name="Rectangle 173"/>
            <p:cNvSpPr/>
            <p:nvPr/>
          </p:nvSpPr>
          <p:spPr>
            <a:xfrm>
              <a:off x="1574237" y="11920508"/>
              <a:ext cx="376007" cy="289310"/>
            </a:xfrm>
            <a:prstGeom prst="rect">
              <a:avLst/>
            </a:prstGeom>
          </p:spPr>
          <p:txBody>
            <a:bodyPr wrap="square">
              <a:spAutoFit/>
            </a:bodyPr>
            <a:lstStyle/>
            <a:p>
              <a:r>
                <a:rPr lang="en-US" sz="1280" dirty="0">
                  <a:solidFill>
                    <a:schemeClr val="bg1"/>
                  </a:solidFill>
                </a:rPr>
                <a:t>™</a:t>
              </a:r>
              <a:endParaRPr lang="en-US" sz="1280" b="0" dirty="0">
                <a:solidFill>
                  <a:schemeClr val="bg1"/>
                </a:solidFill>
              </a:endParaRPr>
            </a:p>
          </p:txBody>
        </p:sp>
      </p:grpSp>
      <p:sp>
        <p:nvSpPr>
          <p:cNvPr id="175" name="Rectangle 174"/>
          <p:cNvSpPr/>
          <p:nvPr/>
        </p:nvSpPr>
        <p:spPr>
          <a:xfrm rot="4500000" flipH="1">
            <a:off x="14783520" y="5833686"/>
            <a:ext cx="3586144" cy="835998"/>
          </a:xfrm>
          <a:prstGeom prst="rect">
            <a:avLst/>
          </a:prstGeom>
          <a:ln>
            <a:noFill/>
          </a:ln>
        </p:spPr>
        <p:txBody>
          <a:bodyPr wrap="none">
            <a:prstTxWarp prst="textArchUp">
              <a:avLst/>
            </a:prstTxWarp>
            <a:spAutoFit/>
          </a:bodyPr>
          <a:lstStyle/>
          <a:p>
            <a:endParaRPr lang="en-US" sz="4654" dirty="0"/>
          </a:p>
        </p:txBody>
      </p:sp>
      <p:grpSp>
        <p:nvGrpSpPr>
          <p:cNvPr id="2" name="Group 1"/>
          <p:cNvGrpSpPr/>
          <p:nvPr/>
        </p:nvGrpSpPr>
        <p:grpSpPr>
          <a:xfrm>
            <a:off x="8000291" y="11947407"/>
            <a:ext cx="9878183" cy="954107"/>
            <a:chOff x="8000291" y="11947407"/>
            <a:chExt cx="9609053" cy="954107"/>
          </a:xfrm>
        </p:grpSpPr>
        <p:sp>
          <p:nvSpPr>
            <p:cNvPr id="153" name="Rectangle 152"/>
            <p:cNvSpPr/>
            <p:nvPr/>
          </p:nvSpPr>
          <p:spPr>
            <a:xfrm>
              <a:off x="8000291" y="11947407"/>
              <a:ext cx="9609053" cy="954107"/>
            </a:xfrm>
            <a:prstGeom prst="rect">
              <a:avLst/>
            </a:prstGeom>
          </p:spPr>
          <p:txBody>
            <a:bodyPr wrap="square">
              <a:spAutoFit/>
            </a:bodyPr>
            <a:lstStyle/>
            <a:p>
              <a:pPr algn="just"/>
              <a:r>
                <a:rPr lang="en-US" sz="1400" b="0" dirty="0" smtClean="0">
                  <a:solidFill>
                    <a:schemeClr val="bg1"/>
                  </a:solidFill>
                  <a:ea typeface="Calibri" panose="020F0502020204030204" pitchFamily="34" charset="0"/>
                  <a:cs typeface="Arial" panose="020B0604020202020204" pitchFamily="34" charset="0"/>
                </a:rPr>
                <a:t>©   Alain </a:t>
              </a:r>
              <a:r>
                <a:rPr lang="en-US" sz="1400" b="0" dirty="0">
                  <a:solidFill>
                    <a:schemeClr val="bg1"/>
                  </a:solidFill>
                  <a:ea typeface="Calibri" panose="020F0502020204030204" pitchFamily="34" charset="0"/>
                  <a:cs typeface="Arial" panose="020B0604020202020204" pitchFamily="34" charset="0"/>
                </a:rPr>
                <a:t>Paul Martin, </a:t>
              </a:r>
              <a:r>
                <a:rPr lang="en-US" sz="1400" b="0" dirty="0" smtClean="0">
                  <a:solidFill>
                    <a:schemeClr val="bg1"/>
                  </a:solidFill>
                  <a:ea typeface="Calibri" panose="020F0502020204030204" pitchFamily="34" charset="0"/>
                  <a:cs typeface="Arial" panose="020B0604020202020204" pitchFamily="34" charset="0"/>
                </a:rPr>
                <a:t>2023. All rights </a:t>
              </a:r>
              <a:r>
                <a:rPr lang="en-US" sz="1400" b="0" dirty="0">
                  <a:solidFill>
                    <a:schemeClr val="bg1"/>
                  </a:solidFill>
                  <a:ea typeface="Calibri" panose="020F0502020204030204" pitchFamily="34" charset="0"/>
                  <a:cs typeface="Arial" panose="020B0604020202020204" pitchFamily="34" charset="0"/>
                </a:rPr>
                <a:t>reserved. </a:t>
              </a:r>
              <a:r>
                <a:rPr lang="en-US" sz="1400" b="0" dirty="0" smtClean="0">
                  <a:solidFill>
                    <a:schemeClr val="bg1"/>
                  </a:solidFill>
                  <a:ea typeface="Calibri" panose="020F0502020204030204" pitchFamily="34" charset="0"/>
                  <a:cs typeface="Arial" panose="020B0604020202020204" pitchFamily="34" charset="0"/>
                </a:rPr>
                <a:t>D</a:t>
              </a:r>
              <a:r>
                <a:rPr lang="en-US" sz="1400" b="0" dirty="0" smtClean="0">
                  <a:solidFill>
                    <a:schemeClr val="bg1"/>
                  </a:solidFill>
                </a:rPr>
                <a:t>esign </a:t>
              </a:r>
              <a:r>
                <a:rPr lang="en-US" sz="1400" b="0" dirty="0">
                  <a:solidFill>
                    <a:schemeClr val="bg1"/>
                  </a:solidFill>
                </a:rPr>
                <a:t>by Svetlana </a:t>
              </a:r>
              <a:r>
                <a:rPr lang="en-US" sz="1400" b="0" dirty="0" smtClean="0">
                  <a:solidFill>
                    <a:schemeClr val="bg1"/>
                  </a:solidFill>
                </a:rPr>
                <a:t>Yarosh </a:t>
              </a:r>
              <a:r>
                <a:rPr lang="en-US" sz="1400" b="0" dirty="0">
                  <a:solidFill>
                    <a:schemeClr val="bg1"/>
                  </a:solidFill>
                </a:rPr>
                <a:t>and Alain Paul Martin. </a:t>
              </a:r>
              <a:endParaRPr lang="en-US" sz="1400" b="0" dirty="0" smtClean="0">
                <a:solidFill>
                  <a:schemeClr val="bg1"/>
                </a:solidFill>
              </a:endParaRPr>
            </a:p>
            <a:p>
              <a:pPr algn="just"/>
              <a:r>
                <a:rPr lang="en-US" sz="1400" b="0" dirty="0" smtClean="0">
                  <a:solidFill>
                    <a:schemeClr val="bg1"/>
                  </a:solidFill>
                </a:rPr>
                <a:t>     Hand-created artwork by Svetlana Yarosh </a:t>
              </a:r>
              <a:r>
                <a:rPr lang="en-US" sz="1400" b="0" dirty="0">
                  <a:solidFill>
                    <a:schemeClr val="bg1"/>
                  </a:solidFill>
                </a:rPr>
                <a:t>(</a:t>
              </a:r>
              <a:r>
                <a:rPr lang="en-US" sz="1400" b="0" dirty="0" smtClean="0">
                  <a:solidFill>
                    <a:schemeClr val="bg1"/>
                  </a:solidFill>
                </a:rPr>
                <a:t>source photo</a:t>
              </a:r>
              <a:r>
                <a:rPr lang="en-US" sz="1400" b="0" dirty="0">
                  <a:solidFill>
                    <a:schemeClr val="bg1"/>
                  </a:solidFill>
                </a:rPr>
                <a:t>: Anja </a:t>
              </a:r>
              <a:r>
                <a:rPr lang="en-US" sz="1400" b="0" dirty="0" err="1">
                  <a:solidFill>
                    <a:schemeClr val="bg1"/>
                  </a:solidFill>
                </a:rPr>
                <a:t>Pietsch</a:t>
              </a:r>
              <a:r>
                <a:rPr lang="en-US" sz="1400" b="0" dirty="0">
                  <a:solidFill>
                    <a:schemeClr val="bg1"/>
                  </a:solidFill>
                </a:rPr>
                <a:t> 28239840938.jpg</a:t>
              </a:r>
              <a:r>
                <a:rPr lang="en-US" sz="1400" b="0" dirty="0" smtClean="0">
                  <a:solidFill>
                    <a:schemeClr val="bg1"/>
                  </a:solidFill>
                </a:rPr>
                <a:t>. Wikimedia.org</a:t>
              </a:r>
              <a:r>
                <a:rPr lang="en-US" sz="1400" b="0" dirty="0">
                  <a:solidFill>
                    <a:schemeClr val="bg1"/>
                  </a:solidFill>
                </a:rPr>
                <a:t>).</a:t>
              </a:r>
              <a:r>
                <a:rPr lang="en-US" sz="1400" b="0" dirty="0">
                  <a:solidFill>
                    <a:schemeClr val="bg1"/>
                  </a:solidFill>
                  <a:latin typeface="Arial Black" panose="020B0A04020102020204" pitchFamily="34" charset="0"/>
                  <a:ea typeface="Calibri" panose="020F0502020204030204" pitchFamily="34" charset="0"/>
                  <a:cs typeface="Arial" panose="020B0604020202020204" pitchFamily="34" charset="0"/>
                </a:rPr>
                <a:t> </a:t>
              </a:r>
              <a:endParaRPr lang="en-US" sz="1400" b="0" dirty="0" smtClean="0">
                <a:solidFill>
                  <a:schemeClr val="bg1"/>
                </a:solidFill>
                <a:latin typeface="Arial Black" panose="020B0A04020102020204" pitchFamily="34" charset="0"/>
                <a:ea typeface="Calibri" panose="020F0502020204030204" pitchFamily="34" charset="0"/>
                <a:cs typeface="Arial" panose="020B0604020202020204" pitchFamily="34" charset="0"/>
              </a:endParaRPr>
            </a:p>
            <a:p>
              <a:pPr algn="just"/>
              <a:r>
                <a:rPr lang="en-US" sz="1400" b="0" dirty="0" smtClean="0">
                  <a:solidFill>
                    <a:schemeClr val="bg1"/>
                  </a:solidFill>
                </a:rPr>
                <a:t>™ </a:t>
              </a:r>
              <a:r>
                <a:rPr lang="en-US" sz="1400" b="0" dirty="0">
                  <a:solidFill>
                    <a:schemeClr val="bg1"/>
                  </a:solidFill>
                </a:rPr>
                <a:t>Harvard University Global </a:t>
              </a:r>
              <a:r>
                <a:rPr lang="en-US" sz="1400" b="0" dirty="0" smtClean="0">
                  <a:solidFill>
                    <a:schemeClr val="bg1"/>
                  </a:solidFill>
                </a:rPr>
                <a:t>System</a:t>
              </a:r>
              <a:r>
                <a:rPr lang="en-US" sz="1400" b="0" dirty="0" smtClean="0">
                  <a:solidFill>
                    <a:schemeClr val="bg1"/>
                  </a:solidFill>
                  <a:latin typeface="Arial Black" panose="020B0A04020102020204" pitchFamily="34" charset="0"/>
                  <a:cs typeface="Times New Roman" pitchFamily="18" charset="0"/>
                </a:rPr>
                <a:t>™</a:t>
              </a:r>
              <a:r>
                <a:rPr lang="en-US" sz="1400" b="0" dirty="0" smtClean="0">
                  <a:solidFill>
                    <a:schemeClr val="bg1"/>
                  </a:solidFill>
                </a:rPr>
                <a:t> </a:t>
              </a:r>
              <a:r>
                <a:rPr lang="en-US" sz="1400" b="0" dirty="0">
                  <a:solidFill>
                    <a:schemeClr val="bg1"/>
                  </a:solidFill>
                </a:rPr>
                <a:t>was created independently of Harvard </a:t>
              </a:r>
              <a:r>
                <a:rPr lang="en-US" sz="1400" b="0" dirty="0" smtClean="0">
                  <a:solidFill>
                    <a:schemeClr val="bg1"/>
                  </a:solidFill>
                </a:rPr>
                <a:t>University and </a:t>
              </a:r>
              <a:r>
                <a:rPr lang="en-US" sz="1400" b="0" dirty="0">
                  <a:solidFill>
                    <a:schemeClr val="bg1"/>
                  </a:solidFill>
                </a:rPr>
                <a:t>is under trademark license. </a:t>
              </a:r>
              <a:endParaRPr lang="en-US" sz="1400" b="0" dirty="0" smtClean="0">
                <a:solidFill>
                  <a:schemeClr val="bg1"/>
                </a:solidFill>
              </a:endParaRPr>
            </a:p>
            <a:p>
              <a:pPr algn="just"/>
              <a:r>
                <a:rPr lang="en-US" sz="1400" b="0" dirty="0" smtClean="0">
                  <a:solidFill>
                    <a:schemeClr val="bg1"/>
                  </a:solidFill>
                </a:rPr>
                <a:t>®  Harvard</a:t>
              </a:r>
              <a:r>
                <a:rPr lang="en-US" sz="1400" b="0" dirty="0" smtClean="0">
                  <a:solidFill>
                    <a:schemeClr val="bg1"/>
                  </a:solidFill>
                  <a:ea typeface="Calibri" panose="020F0502020204030204" pitchFamily="34" charset="0"/>
                  <a:cs typeface="Arial" panose="020B0604020202020204" pitchFamily="34" charset="0"/>
                </a:rPr>
                <a:t> </a:t>
              </a:r>
              <a:r>
                <a:rPr lang="en-US" sz="1400" b="0" dirty="0">
                  <a:solidFill>
                    <a:schemeClr val="bg1"/>
                  </a:solidFill>
                  <a:ea typeface="Calibri" panose="020F0502020204030204" pitchFamily="34" charset="0"/>
                  <a:cs typeface="Arial" panose="020B0604020202020204" pitchFamily="34" charset="0"/>
                </a:rPr>
                <a:t>and Harvard University are trademarks of </a:t>
              </a:r>
              <a:r>
                <a:rPr lang="en-US" sz="1400" b="0" dirty="0" smtClean="0">
                  <a:solidFill>
                    <a:schemeClr val="bg1"/>
                  </a:solidFill>
                  <a:ea typeface="Calibri" panose="020F0502020204030204" pitchFamily="34" charset="0"/>
                  <a:cs typeface="Arial" panose="020B0604020202020204" pitchFamily="34" charset="0"/>
                </a:rPr>
                <a:t>The </a:t>
              </a:r>
              <a:r>
                <a:rPr lang="en-US" sz="1400" b="0" dirty="0">
                  <a:solidFill>
                    <a:schemeClr val="bg1"/>
                  </a:solidFill>
                  <a:ea typeface="Calibri" panose="020F0502020204030204" pitchFamily="34" charset="0"/>
                  <a:cs typeface="Arial" panose="020B0604020202020204" pitchFamily="34" charset="0"/>
                </a:rPr>
                <a:t>President and Fellows of Harvard College.</a:t>
              </a:r>
              <a:endParaRPr lang="en-US" sz="1400" b="0" dirty="0">
                <a:solidFill>
                  <a:schemeClr val="bg1"/>
                </a:solidFill>
                <a:latin typeface="Arial Black" panose="020B0A04020102020204" pitchFamily="34" charset="0"/>
                <a:ea typeface="Calibri" panose="020F0502020204030204" pitchFamily="34" charset="0"/>
                <a:cs typeface="Arial" panose="020B0604020202020204" pitchFamily="34" charset="0"/>
              </a:endParaRPr>
            </a:p>
          </p:txBody>
        </p:sp>
        <p:sp>
          <p:nvSpPr>
            <p:cNvPr id="206" name="Rectangle 205"/>
            <p:cNvSpPr/>
            <p:nvPr/>
          </p:nvSpPr>
          <p:spPr>
            <a:xfrm>
              <a:off x="15919275" y="12609160"/>
              <a:ext cx="1508747" cy="289310"/>
            </a:xfrm>
            <a:prstGeom prst="rect">
              <a:avLst/>
            </a:prstGeom>
          </p:spPr>
          <p:txBody>
            <a:bodyPr wrap="none">
              <a:spAutoFit/>
            </a:bodyPr>
            <a:lstStyle/>
            <a:p>
              <a:r>
                <a:rPr lang="en-US" sz="1280" dirty="0">
                  <a:solidFill>
                    <a:schemeClr val="bg1"/>
                  </a:solidFill>
                  <a:ea typeface="Calibri" panose="020F0502020204030204" pitchFamily="34" charset="0"/>
                  <a:cs typeface="Arial" panose="020B0604020202020204" pitchFamily="34" charset="0"/>
                </a:rPr>
                <a:t>Order Code: </a:t>
              </a:r>
              <a:r>
                <a:rPr lang="en-US" sz="1280" dirty="0" smtClean="0">
                  <a:solidFill>
                    <a:schemeClr val="bg1"/>
                  </a:solidFill>
                  <a:ea typeface="Calibri" panose="020F0502020204030204" pitchFamily="34" charset="0"/>
                  <a:cs typeface="Arial" panose="020B0604020202020204" pitchFamily="34" charset="0"/>
                </a:rPr>
                <a:t>X1A</a:t>
              </a:r>
              <a:endParaRPr lang="en-US" sz="1280" dirty="0">
                <a:solidFill>
                  <a:schemeClr val="bg1"/>
                </a:solidFill>
              </a:endParaRPr>
            </a:p>
          </p:txBody>
        </p:sp>
      </p:grpSp>
      <p:pic>
        <p:nvPicPr>
          <p:cNvPr id="225" name="Picture 2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2279" y="10105431"/>
            <a:ext cx="2834640" cy="2802532"/>
          </a:xfrm>
          <a:prstGeom prst="rect">
            <a:avLst/>
          </a:prstGeom>
        </p:spPr>
      </p:pic>
      <p:sp>
        <p:nvSpPr>
          <p:cNvPr id="495" name="Rectangle 494"/>
          <p:cNvSpPr/>
          <p:nvPr/>
        </p:nvSpPr>
        <p:spPr>
          <a:xfrm rot="20580000">
            <a:off x="16045158" y="4398696"/>
            <a:ext cx="3079458" cy="370230"/>
          </a:xfrm>
          <a:prstGeom prst="rect">
            <a:avLst/>
          </a:prstGeom>
        </p:spPr>
        <p:txBody>
          <a:bodyPr wrap="square">
            <a:spAutoFit/>
          </a:bodyPr>
          <a:lstStyle/>
          <a:p>
            <a:pPr>
              <a:lnSpc>
                <a:spcPts val="1862"/>
              </a:lnSpc>
            </a:pPr>
            <a:r>
              <a:rPr lang="fr-CA" sz="2900" dirty="0">
                <a:solidFill>
                  <a:schemeClr val="bg1"/>
                </a:solidFill>
                <a:latin typeface="Arial Black" panose="020B0A04020102020204" pitchFamily="34" charset="0"/>
                <a:cs typeface="Times New Roman" pitchFamily="18" charset="0"/>
              </a:rPr>
              <a:t>incl. Habitus  </a:t>
            </a:r>
            <a:endParaRPr lang="en-US" sz="2900" dirty="0">
              <a:solidFill>
                <a:schemeClr val="bg1"/>
              </a:solidFill>
            </a:endParaRPr>
          </a:p>
        </p:txBody>
      </p:sp>
      <p:sp>
        <p:nvSpPr>
          <p:cNvPr id="497" name="Rectangle 496"/>
          <p:cNvSpPr/>
          <p:nvPr/>
        </p:nvSpPr>
        <p:spPr>
          <a:xfrm rot="20820000">
            <a:off x="15562336" y="4213710"/>
            <a:ext cx="2380665" cy="462563"/>
          </a:xfrm>
          <a:prstGeom prst="rect">
            <a:avLst/>
          </a:prstGeom>
        </p:spPr>
        <p:txBody>
          <a:bodyPr wrap="square">
            <a:spAutoFit/>
          </a:bodyPr>
          <a:lstStyle/>
          <a:p>
            <a:r>
              <a:rPr lang="en-US" sz="2406" dirty="0">
                <a:latin typeface="Arial Black" panose="020B0A04020102020204" pitchFamily="34" charset="0"/>
                <a:cs typeface="Times New Roman" pitchFamily="18" charset="0"/>
              </a:rPr>
              <a:t>      </a:t>
            </a:r>
            <a:endParaRPr lang="en-US" sz="1750" dirty="0"/>
          </a:p>
        </p:txBody>
      </p:sp>
      <p:sp>
        <p:nvSpPr>
          <p:cNvPr id="498" name="Rectangle 497"/>
          <p:cNvSpPr/>
          <p:nvPr/>
        </p:nvSpPr>
        <p:spPr>
          <a:xfrm rot="19800000">
            <a:off x="15203910" y="2820048"/>
            <a:ext cx="2759483" cy="399725"/>
          </a:xfrm>
          <a:prstGeom prst="rect">
            <a:avLst/>
          </a:prstGeom>
        </p:spPr>
        <p:txBody>
          <a:bodyPr wrap="square">
            <a:spAutoFit/>
          </a:bodyPr>
          <a:lstStyle/>
          <a:p>
            <a:pPr>
              <a:lnSpc>
                <a:spcPts val="1862"/>
              </a:lnSpc>
            </a:pPr>
            <a:r>
              <a:rPr lang="en-US" sz="1396" dirty="0">
                <a:solidFill>
                  <a:schemeClr val="bg1"/>
                </a:solidFill>
                <a:latin typeface="Arial Black" panose="020B0A04020102020204" pitchFamily="34" charset="0"/>
                <a:cs typeface="Times New Roman" pitchFamily="18" charset="0"/>
              </a:rPr>
              <a:t> </a:t>
            </a:r>
            <a:r>
              <a:rPr lang="en-US" sz="3800" dirty="0">
                <a:solidFill>
                  <a:schemeClr val="bg1"/>
                </a:solidFill>
                <a:latin typeface="Arial Black" panose="020B0A04020102020204" pitchFamily="34" charset="0"/>
                <a:cs typeface="Times New Roman" pitchFamily="18" charset="0"/>
              </a:rPr>
              <a:t>Habitats</a:t>
            </a:r>
            <a:endParaRPr lang="en-US" sz="3800" dirty="0">
              <a:solidFill>
                <a:schemeClr val="bg1"/>
              </a:solidFill>
            </a:endParaRPr>
          </a:p>
        </p:txBody>
      </p:sp>
      <p:sp>
        <p:nvSpPr>
          <p:cNvPr id="499" name="Rectangle 498"/>
          <p:cNvSpPr/>
          <p:nvPr/>
        </p:nvSpPr>
        <p:spPr>
          <a:xfrm rot="20307616">
            <a:off x="15770838" y="3837658"/>
            <a:ext cx="2805907" cy="638445"/>
          </a:xfrm>
          <a:prstGeom prst="rect">
            <a:avLst/>
          </a:prstGeom>
        </p:spPr>
        <p:txBody>
          <a:bodyPr wrap="square">
            <a:spAutoFit/>
          </a:bodyPr>
          <a:lstStyle/>
          <a:p>
            <a:pPr>
              <a:lnSpc>
                <a:spcPts val="1862"/>
              </a:lnSpc>
            </a:pPr>
            <a:r>
              <a:rPr lang="en-US" sz="3025" dirty="0">
                <a:solidFill>
                  <a:schemeClr val="bg1"/>
                </a:solidFill>
                <a:latin typeface="Arial Black" panose="020B0A04020102020204" pitchFamily="34" charset="0"/>
                <a:cs typeface="Times New Roman" pitchFamily="18" charset="0"/>
              </a:rPr>
              <a:t> </a:t>
            </a:r>
            <a:r>
              <a:rPr lang="en-US" sz="3650" dirty="0" smtClean="0">
                <a:solidFill>
                  <a:schemeClr val="bg1"/>
                </a:solidFill>
                <a:latin typeface="Arial Black" panose="020B0A04020102020204" pitchFamily="34" charset="0"/>
                <a:cs typeface="Times New Roman" pitchFamily="18" charset="0"/>
              </a:rPr>
              <a:t>Culture(s</a:t>
            </a:r>
            <a:r>
              <a:rPr lang="en-US" sz="3650" dirty="0">
                <a:solidFill>
                  <a:schemeClr val="bg1"/>
                </a:solidFill>
                <a:latin typeface="Arial Black" panose="020B0A04020102020204" pitchFamily="34" charset="0"/>
                <a:cs typeface="Times New Roman" pitchFamily="18" charset="0"/>
              </a:rPr>
              <a:t>)</a:t>
            </a:r>
            <a:endParaRPr lang="en-US" sz="3650" dirty="0">
              <a:solidFill>
                <a:schemeClr val="bg1"/>
              </a:solidFill>
            </a:endParaRPr>
          </a:p>
        </p:txBody>
      </p:sp>
      <p:sp>
        <p:nvSpPr>
          <p:cNvPr id="500" name="Rectangle 499"/>
          <p:cNvSpPr/>
          <p:nvPr/>
        </p:nvSpPr>
        <p:spPr>
          <a:xfrm rot="20820000">
            <a:off x="15505067" y="4254842"/>
            <a:ext cx="2547249" cy="486287"/>
          </a:xfrm>
          <a:prstGeom prst="rect">
            <a:avLst/>
          </a:prstGeom>
        </p:spPr>
        <p:txBody>
          <a:bodyPr wrap="square">
            <a:spAutoFit/>
          </a:bodyPr>
          <a:lstStyle/>
          <a:p>
            <a:r>
              <a:rPr lang="en-US" sz="2560" dirty="0">
                <a:latin typeface="Arial Black" panose="020B0A04020102020204" pitchFamily="34" charset="0"/>
                <a:cs typeface="Times New Roman" pitchFamily="18" charset="0"/>
              </a:rPr>
              <a:t>      </a:t>
            </a:r>
            <a:endParaRPr lang="en-US" sz="1862" dirty="0"/>
          </a:p>
        </p:txBody>
      </p:sp>
      <p:sp>
        <p:nvSpPr>
          <p:cNvPr id="501" name="Rectangle 500"/>
          <p:cNvSpPr/>
          <p:nvPr/>
        </p:nvSpPr>
        <p:spPr>
          <a:xfrm rot="20940000">
            <a:off x="15907998" y="5357062"/>
            <a:ext cx="3146201" cy="415435"/>
          </a:xfrm>
          <a:prstGeom prst="rect">
            <a:avLst/>
          </a:prstGeom>
        </p:spPr>
        <p:txBody>
          <a:bodyPr wrap="square">
            <a:spAutoFit/>
          </a:bodyPr>
          <a:lstStyle/>
          <a:p>
            <a:pPr>
              <a:lnSpc>
                <a:spcPts val="2211"/>
              </a:lnSpc>
            </a:pPr>
            <a:r>
              <a:rPr lang="en-US" sz="3400" dirty="0">
                <a:solidFill>
                  <a:schemeClr val="bg1"/>
                </a:solidFill>
                <a:latin typeface="Arial Black" panose="020B0A04020102020204" pitchFamily="34" charset="0"/>
                <a:cs typeface="Times New Roman" pitchFamily="18" charset="0"/>
              </a:rPr>
              <a:t>Governance</a:t>
            </a:r>
            <a:endParaRPr lang="en-US" sz="3400" dirty="0">
              <a:solidFill>
                <a:schemeClr val="bg1"/>
              </a:solidFill>
            </a:endParaRPr>
          </a:p>
        </p:txBody>
      </p:sp>
      <p:sp>
        <p:nvSpPr>
          <p:cNvPr id="502" name="Rectangle 501"/>
          <p:cNvSpPr/>
          <p:nvPr/>
        </p:nvSpPr>
        <p:spPr>
          <a:xfrm rot="21119537">
            <a:off x="15935430" y="5797230"/>
            <a:ext cx="3201517" cy="374461"/>
          </a:xfrm>
          <a:prstGeom prst="rect">
            <a:avLst/>
          </a:prstGeom>
        </p:spPr>
        <p:txBody>
          <a:bodyPr wrap="none">
            <a:spAutoFit/>
          </a:bodyPr>
          <a:lstStyle/>
          <a:p>
            <a:pPr>
              <a:lnSpc>
                <a:spcPts val="2211"/>
              </a:lnSpc>
            </a:pPr>
            <a:r>
              <a:rPr lang="en-US" sz="1862" dirty="0">
                <a:solidFill>
                  <a:schemeClr val="bg1"/>
                </a:solidFill>
                <a:latin typeface="Arial Black" panose="020B0A04020102020204" pitchFamily="34" charset="0"/>
                <a:cs typeface="Times New Roman" pitchFamily="18" charset="0"/>
              </a:rPr>
              <a:t>  </a:t>
            </a:r>
            <a:r>
              <a:rPr lang="en-US" sz="3000" dirty="0">
                <a:solidFill>
                  <a:schemeClr val="bg1"/>
                </a:solidFill>
                <a:latin typeface="Arial Black" panose="020B0A04020102020204" pitchFamily="34" charset="0"/>
                <a:cs typeface="Times New Roman" pitchFamily="18" charset="0"/>
              </a:rPr>
              <a:t>&amp;</a:t>
            </a:r>
            <a:r>
              <a:rPr lang="en-US" sz="2300" dirty="0">
                <a:solidFill>
                  <a:schemeClr val="bg1"/>
                </a:solidFill>
                <a:latin typeface="Arial Black" panose="020B0A04020102020204" pitchFamily="34" charset="0"/>
                <a:cs typeface="Times New Roman" pitchFamily="18" charset="0"/>
              </a:rPr>
              <a:t> </a:t>
            </a:r>
            <a:r>
              <a:rPr lang="en-US" sz="3000" dirty="0">
                <a:solidFill>
                  <a:schemeClr val="bg1"/>
                </a:solidFill>
                <a:latin typeface="Arial Black" panose="020B0A04020102020204" pitchFamily="34" charset="0"/>
                <a:cs typeface="Times New Roman" pitchFamily="18" charset="0"/>
              </a:rPr>
              <a:t>Institutions</a:t>
            </a:r>
            <a:endParaRPr lang="en-US" sz="3000" dirty="0">
              <a:solidFill>
                <a:schemeClr val="bg1"/>
              </a:solidFill>
            </a:endParaRPr>
          </a:p>
        </p:txBody>
      </p:sp>
      <p:sp>
        <p:nvSpPr>
          <p:cNvPr id="503" name="Rectangle 502"/>
          <p:cNvSpPr/>
          <p:nvPr/>
        </p:nvSpPr>
        <p:spPr>
          <a:xfrm rot="19980000">
            <a:off x="16034616" y="3012773"/>
            <a:ext cx="2126027" cy="373436"/>
          </a:xfrm>
          <a:prstGeom prst="rect">
            <a:avLst/>
          </a:prstGeom>
        </p:spPr>
        <p:txBody>
          <a:bodyPr wrap="square">
            <a:spAutoFit/>
          </a:bodyPr>
          <a:lstStyle/>
          <a:p>
            <a:pPr>
              <a:lnSpc>
                <a:spcPts val="1862"/>
              </a:lnSpc>
            </a:pPr>
            <a:r>
              <a:rPr lang="fr-CA" sz="3000" dirty="0">
                <a:solidFill>
                  <a:schemeClr val="bg1"/>
                </a:solidFill>
                <a:latin typeface="Arial Black" panose="020B0A04020102020204" pitchFamily="34" charset="0"/>
                <a:cs typeface="Times New Roman" pitchFamily="18" charset="0"/>
              </a:rPr>
              <a:t>(Terrain)</a:t>
            </a:r>
            <a:endParaRPr lang="en-US" sz="3000" dirty="0">
              <a:solidFill>
                <a:schemeClr val="bg1"/>
              </a:solidFill>
            </a:endParaRPr>
          </a:p>
        </p:txBody>
      </p:sp>
      <p:sp>
        <p:nvSpPr>
          <p:cNvPr id="505" name="Rectangle 504"/>
          <p:cNvSpPr/>
          <p:nvPr/>
        </p:nvSpPr>
        <p:spPr>
          <a:xfrm rot="240000">
            <a:off x="15817994" y="7717536"/>
            <a:ext cx="3209687" cy="403444"/>
          </a:xfrm>
          <a:prstGeom prst="rect">
            <a:avLst/>
          </a:prstGeom>
        </p:spPr>
        <p:txBody>
          <a:bodyPr wrap="square">
            <a:spAutoFit/>
          </a:bodyPr>
          <a:lstStyle/>
          <a:p>
            <a:pPr algn="r">
              <a:lnSpc>
                <a:spcPts val="1862"/>
              </a:lnSpc>
            </a:pPr>
            <a:r>
              <a:rPr lang="en-US" sz="3800" dirty="0" smtClean="0">
                <a:solidFill>
                  <a:schemeClr val="bg1"/>
                </a:solidFill>
                <a:latin typeface="Arial Black" panose="020B0A04020102020204" pitchFamily="34" charset="0"/>
                <a:cs typeface="Times New Roman" pitchFamily="18" charset="0"/>
              </a:rPr>
              <a:t>Resources</a:t>
            </a:r>
            <a:endParaRPr lang="fr-CA" sz="3800" dirty="0">
              <a:solidFill>
                <a:schemeClr val="bg1"/>
              </a:solidFill>
              <a:latin typeface="Arial Black" panose="020B0A04020102020204" pitchFamily="34" charset="0"/>
              <a:cs typeface="Times New Roman" pitchFamily="18" charset="0"/>
            </a:endParaRPr>
          </a:p>
        </p:txBody>
      </p:sp>
      <p:sp>
        <p:nvSpPr>
          <p:cNvPr id="506" name="Rectangle 505"/>
          <p:cNvSpPr/>
          <p:nvPr/>
        </p:nvSpPr>
        <p:spPr>
          <a:xfrm rot="21540000">
            <a:off x="15291265" y="6577448"/>
            <a:ext cx="3944670" cy="348813"/>
          </a:xfrm>
          <a:prstGeom prst="rect">
            <a:avLst/>
          </a:prstGeom>
        </p:spPr>
        <p:txBody>
          <a:bodyPr wrap="none">
            <a:spAutoFit/>
          </a:bodyPr>
          <a:lstStyle/>
          <a:p>
            <a:pPr>
              <a:lnSpc>
                <a:spcPts val="1978"/>
              </a:lnSpc>
            </a:pPr>
            <a:r>
              <a:rPr lang="en-US" sz="2676" dirty="0">
                <a:solidFill>
                  <a:schemeClr val="bg1"/>
                </a:solidFill>
                <a:latin typeface="Arial Black" panose="020B0A04020102020204" pitchFamily="34" charset="0"/>
                <a:cs typeface="Times New Roman" pitchFamily="18" charset="0"/>
              </a:rPr>
              <a:t>  </a:t>
            </a:r>
            <a:r>
              <a:rPr lang="en-US" sz="2676" dirty="0" smtClean="0">
                <a:solidFill>
                  <a:schemeClr val="bg1"/>
                </a:solidFill>
                <a:latin typeface="Arial Black" panose="020B0A04020102020204" pitchFamily="34" charset="0"/>
                <a:cs typeface="Times New Roman" pitchFamily="18" charset="0"/>
              </a:rPr>
              <a:t>     </a:t>
            </a:r>
            <a:r>
              <a:rPr lang="en-US" sz="3200" dirty="0" smtClean="0">
                <a:solidFill>
                  <a:schemeClr val="bg1"/>
                </a:solidFill>
                <a:latin typeface="Arial Black" panose="020B0A04020102020204" pitchFamily="34" charset="0"/>
                <a:cs typeface="Times New Roman" pitchFamily="18" charset="0"/>
              </a:rPr>
              <a:t>Stakeholders</a:t>
            </a:r>
            <a:endParaRPr lang="en-US" sz="3200" dirty="0">
              <a:solidFill>
                <a:schemeClr val="bg1"/>
              </a:solidFill>
            </a:endParaRPr>
          </a:p>
        </p:txBody>
      </p:sp>
      <p:grpSp>
        <p:nvGrpSpPr>
          <p:cNvPr id="19" name="Group 18"/>
          <p:cNvGrpSpPr/>
          <p:nvPr/>
        </p:nvGrpSpPr>
        <p:grpSpPr>
          <a:xfrm rot="217939">
            <a:off x="15418304" y="8009892"/>
            <a:ext cx="4249827" cy="587286"/>
            <a:chOff x="15716614" y="7944800"/>
            <a:chExt cx="4249827" cy="587286"/>
          </a:xfrm>
        </p:grpSpPr>
        <p:sp>
          <p:nvSpPr>
            <p:cNvPr id="504" name="Rectangle 503"/>
            <p:cNvSpPr/>
            <p:nvPr/>
          </p:nvSpPr>
          <p:spPr>
            <a:xfrm rot="262061">
              <a:off x="15716614" y="7944800"/>
              <a:ext cx="4249827" cy="335989"/>
            </a:xfrm>
            <a:prstGeom prst="rect">
              <a:avLst/>
            </a:prstGeom>
          </p:spPr>
          <p:txBody>
            <a:bodyPr wrap="square">
              <a:spAutoFit/>
            </a:bodyPr>
            <a:lstStyle/>
            <a:p>
              <a:pPr>
                <a:lnSpc>
                  <a:spcPts val="1862"/>
                </a:lnSpc>
              </a:pPr>
              <a:r>
                <a:rPr lang="en-US" sz="1600" dirty="0" smtClean="0">
                  <a:solidFill>
                    <a:schemeClr val="bg1"/>
                  </a:solidFill>
                  <a:latin typeface="Arial Black" panose="020B0A04020102020204" pitchFamily="34" charset="0"/>
                  <a:cs typeface="Times New Roman" pitchFamily="18" charset="0"/>
                </a:rPr>
                <a:t> </a:t>
              </a:r>
              <a:r>
                <a:rPr lang="en-US" sz="1700" dirty="0" smtClean="0">
                  <a:solidFill>
                    <a:schemeClr val="bg1"/>
                  </a:solidFill>
                  <a:latin typeface="Arial Black" panose="020B0A04020102020204" pitchFamily="34" charset="0"/>
                  <a:cs typeface="Times New Roman" pitchFamily="18" charset="0"/>
                </a:rPr>
                <a:t>Collaboration,</a:t>
              </a:r>
              <a:r>
                <a:rPr lang="en-US" sz="1300" dirty="0" smtClean="0">
                  <a:solidFill>
                    <a:schemeClr val="bg1"/>
                  </a:solidFill>
                  <a:latin typeface="Arial Black" panose="020B0A04020102020204" pitchFamily="34" charset="0"/>
                  <a:cs typeface="Times New Roman" pitchFamily="18" charset="0"/>
                </a:rPr>
                <a:t> </a:t>
              </a:r>
              <a:r>
                <a:rPr lang="en-US" sz="1700" dirty="0" smtClean="0">
                  <a:solidFill>
                    <a:schemeClr val="bg1"/>
                  </a:solidFill>
                  <a:latin typeface="Arial Black" panose="020B0A04020102020204" pitchFamily="34" charset="0"/>
                  <a:cs typeface="Times New Roman" pitchFamily="18" charset="0"/>
                </a:rPr>
                <a:t>Competition</a:t>
              </a:r>
              <a:r>
                <a:rPr lang="en-US" sz="1600" dirty="0" smtClean="0">
                  <a:solidFill>
                    <a:schemeClr val="bg1"/>
                  </a:solidFill>
                  <a:latin typeface="Arial Black" panose="020B0A04020102020204" pitchFamily="34" charset="0"/>
                  <a:cs typeface="Times New Roman" pitchFamily="18" charset="0"/>
                </a:rPr>
                <a:t>…</a:t>
              </a:r>
              <a:endParaRPr lang="fr-CA" sz="1600" dirty="0">
                <a:solidFill>
                  <a:schemeClr val="bg1"/>
                </a:solidFill>
                <a:latin typeface="Arial Black" panose="020B0A04020102020204" pitchFamily="34" charset="0"/>
                <a:cs typeface="Times New Roman" pitchFamily="18" charset="0"/>
              </a:endParaRPr>
            </a:p>
          </p:txBody>
        </p:sp>
        <p:sp>
          <p:nvSpPr>
            <p:cNvPr id="508" name="Rectangle 507"/>
            <p:cNvSpPr/>
            <p:nvPr/>
          </p:nvSpPr>
          <p:spPr>
            <a:xfrm rot="387936">
              <a:off x="15957847" y="8196097"/>
              <a:ext cx="3379948" cy="335989"/>
            </a:xfrm>
            <a:prstGeom prst="rect">
              <a:avLst/>
            </a:prstGeom>
          </p:spPr>
          <p:txBody>
            <a:bodyPr wrap="square">
              <a:spAutoFit/>
            </a:bodyPr>
            <a:lstStyle/>
            <a:p>
              <a:pPr algn="r">
                <a:lnSpc>
                  <a:spcPts val="1862"/>
                </a:lnSpc>
              </a:pPr>
              <a:r>
                <a:rPr lang="en-US" sz="1700" dirty="0">
                  <a:solidFill>
                    <a:schemeClr val="bg1"/>
                  </a:solidFill>
                  <a:latin typeface="Arial Black" panose="020B0A04020102020204" pitchFamily="34" charset="0"/>
                  <a:cs typeface="Times New Roman" pitchFamily="18" charset="0"/>
                </a:rPr>
                <a:t>f</a:t>
              </a:r>
              <a:r>
                <a:rPr lang="en-US" sz="1700" dirty="0" smtClean="0">
                  <a:solidFill>
                    <a:schemeClr val="bg1"/>
                  </a:solidFill>
                  <a:latin typeface="Arial Black" panose="020B0A04020102020204" pitchFamily="34" charset="0"/>
                  <a:cs typeface="Times New Roman" pitchFamily="18" charset="0"/>
                </a:rPr>
                <a:t>or</a:t>
              </a:r>
              <a:r>
                <a:rPr lang="en-US" sz="1400" dirty="0" smtClean="0">
                  <a:solidFill>
                    <a:schemeClr val="bg1"/>
                  </a:solidFill>
                  <a:latin typeface="Arial Black" panose="020B0A04020102020204" pitchFamily="34" charset="0"/>
                  <a:cs typeface="Times New Roman" pitchFamily="18" charset="0"/>
                </a:rPr>
                <a:t> </a:t>
              </a:r>
              <a:r>
                <a:rPr lang="en-US" sz="1700" dirty="0" smtClean="0">
                  <a:solidFill>
                    <a:schemeClr val="bg1"/>
                  </a:solidFill>
                  <a:latin typeface="Arial Black" panose="020B0A04020102020204" pitchFamily="34" charset="0"/>
                  <a:cs typeface="Times New Roman" pitchFamily="18" charset="0"/>
                </a:rPr>
                <a:t>Talent</a:t>
              </a:r>
              <a:r>
                <a:rPr lang="en-US" sz="1400" dirty="0" smtClean="0">
                  <a:solidFill>
                    <a:schemeClr val="bg1"/>
                  </a:solidFill>
                  <a:latin typeface="Arial Black" panose="020B0A04020102020204" pitchFamily="34" charset="0"/>
                  <a:cs typeface="Times New Roman" pitchFamily="18" charset="0"/>
                </a:rPr>
                <a:t> </a:t>
              </a:r>
              <a:r>
                <a:rPr lang="en-US" sz="1700" dirty="0">
                  <a:solidFill>
                    <a:schemeClr val="bg1"/>
                  </a:solidFill>
                  <a:latin typeface="Arial Black" panose="020B0A04020102020204" pitchFamily="34" charset="0"/>
                  <a:cs typeface="Times New Roman" pitchFamily="18" charset="0"/>
                </a:rPr>
                <a:t>Pool,</a:t>
              </a:r>
              <a:r>
                <a:rPr lang="en-US" sz="1300" dirty="0">
                  <a:solidFill>
                    <a:schemeClr val="bg1"/>
                  </a:solidFill>
                  <a:latin typeface="Arial Black" panose="020B0A04020102020204" pitchFamily="34" charset="0"/>
                  <a:cs typeface="Times New Roman" pitchFamily="18" charset="0"/>
                </a:rPr>
                <a:t> </a:t>
              </a:r>
              <a:r>
                <a:rPr lang="en-US" sz="1700" dirty="0" smtClean="0">
                  <a:solidFill>
                    <a:schemeClr val="bg1"/>
                  </a:solidFill>
                  <a:latin typeface="Arial Black" panose="020B0A04020102020204" pitchFamily="34" charset="0"/>
                  <a:cs typeface="Times New Roman" pitchFamily="18" charset="0"/>
                </a:rPr>
                <a:t>Artifacts…</a:t>
              </a:r>
              <a:endParaRPr lang="fr-CA" sz="1700" dirty="0">
                <a:solidFill>
                  <a:schemeClr val="bg1"/>
                </a:solidFill>
                <a:latin typeface="Arial Black" panose="020B0A04020102020204" pitchFamily="34" charset="0"/>
                <a:cs typeface="Times New Roman" pitchFamily="18" charset="0"/>
              </a:endParaRPr>
            </a:p>
          </p:txBody>
        </p:sp>
      </p:grpSp>
      <p:sp>
        <p:nvSpPr>
          <p:cNvPr id="509" name="Rectangle 508"/>
          <p:cNvSpPr/>
          <p:nvPr/>
        </p:nvSpPr>
        <p:spPr>
          <a:xfrm rot="1411224">
            <a:off x="14804527" y="9802261"/>
            <a:ext cx="3375457" cy="489878"/>
          </a:xfrm>
          <a:prstGeom prst="rect">
            <a:avLst/>
          </a:prstGeom>
        </p:spPr>
        <p:txBody>
          <a:bodyPr wrap="square">
            <a:spAutoFit/>
          </a:bodyPr>
          <a:lstStyle/>
          <a:p>
            <a:pPr>
              <a:lnSpc>
                <a:spcPts val="3064"/>
              </a:lnSpc>
            </a:pPr>
            <a:r>
              <a:rPr lang="en-US" sz="3800" dirty="0">
                <a:solidFill>
                  <a:schemeClr val="bg1"/>
                </a:solidFill>
                <a:latin typeface="Arial Black" panose="020B0A04020102020204" pitchFamily="34" charset="0"/>
                <a:cs typeface="Times New Roman" pitchFamily="18" charset="0"/>
              </a:rPr>
              <a:t>Unknowns</a:t>
            </a:r>
            <a:endParaRPr lang="en-US" sz="3800" dirty="0">
              <a:solidFill>
                <a:schemeClr val="bg1"/>
              </a:solidFill>
            </a:endParaRPr>
          </a:p>
        </p:txBody>
      </p:sp>
      <p:grpSp>
        <p:nvGrpSpPr>
          <p:cNvPr id="11" name="Group 10"/>
          <p:cNvGrpSpPr/>
          <p:nvPr/>
        </p:nvGrpSpPr>
        <p:grpSpPr>
          <a:xfrm>
            <a:off x="4143699" y="9178550"/>
            <a:ext cx="2285495" cy="853070"/>
            <a:chOff x="4356573" y="9178550"/>
            <a:chExt cx="2285495" cy="853070"/>
          </a:xfrm>
        </p:grpSpPr>
        <p:sp>
          <p:nvSpPr>
            <p:cNvPr id="514" name="Rectangle 513"/>
            <p:cNvSpPr/>
            <p:nvPr/>
          </p:nvSpPr>
          <p:spPr>
            <a:xfrm rot="19980000" flipH="1">
              <a:off x="4356573" y="9178550"/>
              <a:ext cx="2277997" cy="553998"/>
            </a:xfrm>
            <a:prstGeom prst="rect">
              <a:avLst/>
            </a:prstGeom>
          </p:spPr>
          <p:txBody>
            <a:bodyPr wrap="square">
              <a:spAutoFit/>
            </a:bodyPr>
            <a:lstStyle/>
            <a:p>
              <a:r>
                <a:rPr lang="en-US" sz="3000" dirty="0">
                  <a:solidFill>
                    <a:schemeClr val="bg1"/>
                  </a:solidFill>
                  <a:latin typeface="Arial Black" panose="020B0A04020102020204" pitchFamily="34" charset="0"/>
                  <a:cs typeface="Times New Roman" pitchFamily="18" charset="0"/>
                </a:rPr>
                <a:t>Principles</a:t>
              </a:r>
              <a:endParaRPr lang="en-US" sz="3000" dirty="0">
                <a:solidFill>
                  <a:schemeClr val="bg1"/>
                </a:solidFill>
              </a:endParaRPr>
            </a:p>
          </p:txBody>
        </p:sp>
        <p:sp>
          <p:nvSpPr>
            <p:cNvPr id="515" name="Rectangle 514"/>
            <p:cNvSpPr/>
            <p:nvPr/>
          </p:nvSpPr>
          <p:spPr>
            <a:xfrm rot="19620000" flipH="1">
              <a:off x="4755148" y="9477622"/>
              <a:ext cx="1886920" cy="553998"/>
            </a:xfrm>
            <a:prstGeom prst="rect">
              <a:avLst/>
            </a:prstGeom>
          </p:spPr>
          <p:txBody>
            <a:bodyPr wrap="square">
              <a:spAutoFit/>
            </a:bodyPr>
            <a:lstStyle/>
            <a:p>
              <a:r>
                <a:rPr lang="en-US" sz="3000" dirty="0">
                  <a:solidFill>
                    <a:schemeClr val="bg1"/>
                  </a:solidFill>
                  <a:latin typeface="Arial Black" panose="020B0A04020102020204" pitchFamily="34" charset="0"/>
                  <a:cs typeface="Times New Roman" pitchFamily="18" charset="0"/>
                </a:rPr>
                <a:t>Values</a:t>
              </a:r>
              <a:endParaRPr lang="en-US" sz="3000" dirty="0">
                <a:solidFill>
                  <a:schemeClr val="bg1"/>
                </a:solidFill>
              </a:endParaRPr>
            </a:p>
          </p:txBody>
        </p:sp>
      </p:grpSp>
      <p:grpSp>
        <p:nvGrpSpPr>
          <p:cNvPr id="12" name="Group 11"/>
          <p:cNvGrpSpPr/>
          <p:nvPr/>
        </p:nvGrpSpPr>
        <p:grpSpPr>
          <a:xfrm>
            <a:off x="3226361" y="8630186"/>
            <a:ext cx="2097150" cy="986575"/>
            <a:chOff x="3439235" y="8630186"/>
            <a:chExt cx="2097150" cy="986575"/>
          </a:xfrm>
        </p:grpSpPr>
        <p:sp>
          <p:nvSpPr>
            <p:cNvPr id="513" name="Rectangle 512"/>
            <p:cNvSpPr/>
            <p:nvPr/>
          </p:nvSpPr>
          <p:spPr>
            <a:xfrm rot="20520000" flipH="1">
              <a:off x="3439235" y="8630186"/>
              <a:ext cx="2097150" cy="630942"/>
            </a:xfrm>
            <a:prstGeom prst="rect">
              <a:avLst/>
            </a:prstGeom>
          </p:spPr>
          <p:txBody>
            <a:bodyPr wrap="square">
              <a:spAutoFit/>
            </a:bodyPr>
            <a:lstStyle/>
            <a:p>
              <a:r>
                <a:rPr lang="en-US" sz="3500" dirty="0">
                  <a:solidFill>
                    <a:schemeClr val="bg1"/>
                  </a:solidFill>
                  <a:latin typeface="Arial Black" panose="020B0A04020102020204" pitchFamily="34" charset="0"/>
                  <a:cs typeface="Times New Roman" pitchFamily="18" charset="0"/>
                </a:rPr>
                <a:t>Mission</a:t>
              </a:r>
              <a:endParaRPr lang="en-US" sz="3500" dirty="0">
                <a:solidFill>
                  <a:schemeClr val="bg1"/>
                </a:solidFill>
              </a:endParaRPr>
            </a:p>
          </p:txBody>
        </p:sp>
        <p:sp>
          <p:nvSpPr>
            <p:cNvPr id="516" name="Rectangle 515"/>
            <p:cNvSpPr/>
            <p:nvPr/>
          </p:nvSpPr>
          <p:spPr>
            <a:xfrm rot="20220000" flipH="1">
              <a:off x="3782959" y="8985819"/>
              <a:ext cx="1703741" cy="630942"/>
            </a:xfrm>
            <a:prstGeom prst="rect">
              <a:avLst/>
            </a:prstGeom>
          </p:spPr>
          <p:txBody>
            <a:bodyPr wrap="square">
              <a:spAutoFit/>
            </a:bodyPr>
            <a:lstStyle/>
            <a:p>
              <a:r>
                <a:rPr lang="en-US" sz="3500" dirty="0">
                  <a:solidFill>
                    <a:schemeClr val="bg1"/>
                  </a:solidFill>
                  <a:latin typeface="Arial Black" panose="020B0A04020102020204" pitchFamily="34" charset="0"/>
                  <a:cs typeface="Times New Roman" pitchFamily="18" charset="0"/>
                </a:rPr>
                <a:t>Vision</a:t>
              </a:r>
              <a:endParaRPr lang="en-US" sz="3500" dirty="0">
                <a:solidFill>
                  <a:schemeClr val="bg1"/>
                </a:solidFill>
              </a:endParaRPr>
            </a:p>
          </p:txBody>
        </p:sp>
      </p:grpSp>
      <p:grpSp>
        <p:nvGrpSpPr>
          <p:cNvPr id="13" name="Group 12"/>
          <p:cNvGrpSpPr/>
          <p:nvPr/>
        </p:nvGrpSpPr>
        <p:grpSpPr>
          <a:xfrm>
            <a:off x="2506595" y="8028432"/>
            <a:ext cx="3578075" cy="557229"/>
            <a:chOff x="2719469" y="8028432"/>
            <a:chExt cx="3578075" cy="557229"/>
          </a:xfrm>
        </p:grpSpPr>
        <p:sp>
          <p:nvSpPr>
            <p:cNvPr id="517" name="Rectangle 516"/>
            <p:cNvSpPr/>
            <p:nvPr/>
          </p:nvSpPr>
          <p:spPr>
            <a:xfrm rot="21060000" flipH="1">
              <a:off x="2719469" y="8028432"/>
              <a:ext cx="2849627" cy="310341"/>
            </a:xfrm>
            <a:prstGeom prst="rect">
              <a:avLst/>
            </a:prstGeom>
          </p:spPr>
          <p:txBody>
            <a:bodyPr wrap="square">
              <a:spAutoFit/>
            </a:bodyPr>
            <a:lstStyle/>
            <a:p>
              <a:pPr>
                <a:lnSpc>
                  <a:spcPts val="1700"/>
                </a:lnSpc>
              </a:pPr>
              <a:r>
                <a:rPr lang="en-US" sz="3200" dirty="0" smtClean="0">
                  <a:solidFill>
                    <a:schemeClr val="bg1"/>
                  </a:solidFill>
                  <a:latin typeface="Arial Black" panose="020B0A04020102020204" pitchFamily="34" charset="0"/>
                  <a:cs typeface="Times New Roman" pitchFamily="18" charset="0"/>
                </a:rPr>
                <a:t>Governance</a:t>
              </a:r>
              <a:endParaRPr lang="en-US" sz="3200" dirty="0">
                <a:solidFill>
                  <a:schemeClr val="bg1"/>
                </a:solidFill>
              </a:endParaRPr>
            </a:p>
          </p:txBody>
        </p:sp>
        <p:sp>
          <p:nvSpPr>
            <p:cNvPr id="518" name="Rectangle 517"/>
            <p:cNvSpPr/>
            <p:nvPr/>
          </p:nvSpPr>
          <p:spPr>
            <a:xfrm rot="20820000" flipH="1">
              <a:off x="2898464" y="8275320"/>
              <a:ext cx="3399080" cy="310341"/>
            </a:xfrm>
            <a:prstGeom prst="rect">
              <a:avLst/>
            </a:prstGeom>
          </p:spPr>
          <p:txBody>
            <a:bodyPr wrap="square">
              <a:spAutoFit/>
            </a:bodyPr>
            <a:lstStyle/>
            <a:p>
              <a:pPr>
                <a:lnSpc>
                  <a:spcPts val="1700"/>
                </a:lnSpc>
              </a:pPr>
              <a:r>
                <a:rPr lang="en-US" sz="2450" dirty="0" smtClean="0">
                  <a:solidFill>
                    <a:schemeClr val="bg1"/>
                  </a:solidFill>
                  <a:latin typeface="Arial Black" panose="020B0A04020102020204" pitchFamily="34" charset="0"/>
                  <a:cs typeface="Times New Roman" pitchFamily="18" charset="0"/>
                </a:rPr>
                <a:t>Strategic Policies</a:t>
              </a:r>
              <a:endParaRPr lang="en-US" sz="2450" dirty="0">
                <a:solidFill>
                  <a:schemeClr val="bg1"/>
                </a:solidFill>
              </a:endParaRPr>
            </a:p>
          </p:txBody>
        </p:sp>
      </p:grpSp>
      <p:grpSp>
        <p:nvGrpSpPr>
          <p:cNvPr id="14" name="Group 13"/>
          <p:cNvGrpSpPr/>
          <p:nvPr/>
        </p:nvGrpSpPr>
        <p:grpSpPr>
          <a:xfrm>
            <a:off x="2687112" y="6961693"/>
            <a:ext cx="4372356" cy="839070"/>
            <a:chOff x="2899986" y="6961693"/>
            <a:chExt cx="4372356" cy="839070"/>
          </a:xfrm>
        </p:grpSpPr>
        <p:sp>
          <p:nvSpPr>
            <p:cNvPr id="520" name="Rectangle 519"/>
            <p:cNvSpPr/>
            <p:nvPr/>
          </p:nvSpPr>
          <p:spPr>
            <a:xfrm rot="21480000" flipH="1">
              <a:off x="2899986" y="7308320"/>
              <a:ext cx="2974475" cy="492443"/>
            </a:xfrm>
            <a:prstGeom prst="rect">
              <a:avLst/>
            </a:prstGeom>
          </p:spPr>
          <p:txBody>
            <a:bodyPr wrap="square">
              <a:spAutoFit/>
            </a:bodyPr>
            <a:lstStyle/>
            <a:p>
              <a:r>
                <a:rPr lang="en-US" sz="2500" dirty="0" smtClean="0">
                  <a:solidFill>
                    <a:schemeClr val="bg1"/>
                  </a:solidFill>
                  <a:latin typeface="Arial Black" panose="020B0A04020102020204" pitchFamily="34" charset="0"/>
                  <a:cs typeface="Times New Roman" pitchFamily="18" charset="0"/>
                </a:rPr>
                <a:t>Decarburization</a:t>
              </a:r>
              <a:endParaRPr lang="en-US" sz="2500" dirty="0">
                <a:solidFill>
                  <a:schemeClr val="bg1"/>
                </a:solidFill>
              </a:endParaRPr>
            </a:p>
          </p:txBody>
        </p:sp>
        <p:sp>
          <p:nvSpPr>
            <p:cNvPr id="521" name="Rectangle 520"/>
            <p:cNvSpPr/>
            <p:nvPr/>
          </p:nvSpPr>
          <p:spPr>
            <a:xfrm rot="60000" flipH="1">
              <a:off x="2970550" y="6961693"/>
              <a:ext cx="4301792" cy="492443"/>
            </a:xfrm>
            <a:prstGeom prst="rect">
              <a:avLst/>
            </a:prstGeom>
          </p:spPr>
          <p:txBody>
            <a:bodyPr wrap="square">
              <a:spAutoFit/>
            </a:bodyPr>
            <a:lstStyle/>
            <a:p>
              <a:r>
                <a:rPr lang="en-US" sz="2600" dirty="0" smtClean="0">
                  <a:solidFill>
                    <a:schemeClr val="bg1"/>
                  </a:solidFill>
                  <a:latin typeface="Arial Black" panose="020B0A04020102020204" pitchFamily="34" charset="0"/>
                  <a:cs typeface="Times New Roman" pitchFamily="18" charset="0"/>
                </a:rPr>
                <a:t>E</a:t>
              </a:r>
              <a:r>
                <a:rPr lang="en-US" sz="2500" dirty="0" smtClean="0">
                  <a:solidFill>
                    <a:schemeClr val="bg1"/>
                  </a:solidFill>
                  <a:latin typeface="Arial Black" panose="020B0A04020102020204" pitchFamily="34" charset="0"/>
                  <a:cs typeface="Times New Roman" pitchFamily="18" charset="0"/>
                </a:rPr>
                <a:t>c</a:t>
              </a:r>
              <a:r>
                <a:rPr lang="en-US" sz="2400" dirty="0" smtClean="0">
                  <a:solidFill>
                    <a:schemeClr val="bg1"/>
                  </a:solidFill>
                  <a:latin typeface="Arial Black" panose="020B0A04020102020204" pitchFamily="34" charset="0"/>
                  <a:cs typeface="Times New Roman" pitchFamily="18" charset="0"/>
                </a:rPr>
                <a:t>o</a:t>
              </a:r>
              <a:r>
                <a:rPr lang="en-US" sz="2300" dirty="0" smtClean="0">
                  <a:solidFill>
                    <a:schemeClr val="bg1"/>
                  </a:solidFill>
                  <a:latin typeface="Arial Black" panose="020B0A04020102020204" pitchFamily="34" charset="0"/>
                  <a:cs typeface="Times New Roman" pitchFamily="18" charset="0"/>
                </a:rPr>
                <a:t>-Re</a:t>
              </a:r>
              <a:r>
                <a:rPr lang="en-US" sz="2250" dirty="0" smtClean="0">
                  <a:solidFill>
                    <a:schemeClr val="bg1"/>
                  </a:solidFill>
                  <a:latin typeface="Arial Black" panose="020B0A04020102020204" pitchFamily="34" charset="0"/>
                  <a:cs typeface="Times New Roman" pitchFamily="18" charset="0"/>
                </a:rPr>
                <a:t>sp</a:t>
              </a:r>
              <a:r>
                <a:rPr lang="en-US" sz="2200" dirty="0" smtClean="0">
                  <a:solidFill>
                    <a:schemeClr val="bg1"/>
                  </a:solidFill>
                  <a:latin typeface="Arial Black" panose="020B0A04020102020204" pitchFamily="34" charset="0"/>
                  <a:cs typeface="Times New Roman" pitchFamily="18" charset="0"/>
                </a:rPr>
                <a:t>onsib</a:t>
              </a:r>
              <a:r>
                <a:rPr lang="en-US" sz="2150" dirty="0" smtClean="0">
                  <a:solidFill>
                    <a:schemeClr val="bg1"/>
                  </a:solidFill>
                  <a:latin typeface="Arial Black" panose="020B0A04020102020204" pitchFamily="34" charset="0"/>
                  <a:cs typeface="Times New Roman" pitchFamily="18" charset="0"/>
                </a:rPr>
                <a:t>ili</a:t>
              </a:r>
              <a:r>
                <a:rPr lang="en-US" sz="2100" dirty="0" smtClean="0">
                  <a:solidFill>
                    <a:schemeClr val="bg1"/>
                  </a:solidFill>
                  <a:latin typeface="Arial Black" panose="020B0A04020102020204" pitchFamily="34" charset="0"/>
                  <a:cs typeface="Times New Roman" pitchFamily="18" charset="0"/>
                </a:rPr>
                <a:t>ty</a:t>
              </a:r>
              <a:endParaRPr lang="en-US" sz="2100" dirty="0">
                <a:solidFill>
                  <a:schemeClr val="bg1"/>
                </a:solidFill>
              </a:endParaRPr>
            </a:p>
          </p:txBody>
        </p:sp>
      </p:grpSp>
      <p:grpSp>
        <p:nvGrpSpPr>
          <p:cNvPr id="16" name="Group 15"/>
          <p:cNvGrpSpPr/>
          <p:nvPr/>
        </p:nvGrpSpPr>
        <p:grpSpPr>
          <a:xfrm>
            <a:off x="3159835" y="6280360"/>
            <a:ext cx="2371754" cy="576905"/>
            <a:chOff x="3372709" y="6280360"/>
            <a:chExt cx="2371754" cy="576905"/>
          </a:xfrm>
        </p:grpSpPr>
        <p:sp>
          <p:nvSpPr>
            <p:cNvPr id="523" name="Rectangle 522"/>
            <p:cNvSpPr/>
            <p:nvPr/>
          </p:nvSpPr>
          <p:spPr>
            <a:xfrm rot="480000" flipH="1">
              <a:off x="3462433" y="6280360"/>
              <a:ext cx="2282030" cy="363818"/>
            </a:xfrm>
            <a:prstGeom prst="rect">
              <a:avLst/>
            </a:prstGeom>
          </p:spPr>
          <p:txBody>
            <a:bodyPr wrap="square">
              <a:spAutoFit/>
            </a:bodyPr>
            <a:lstStyle/>
            <a:p>
              <a:pPr>
                <a:lnSpc>
                  <a:spcPts val="1800"/>
                </a:lnSpc>
              </a:pPr>
              <a:r>
                <a:rPr lang="en-US" sz="2800" dirty="0" smtClean="0">
                  <a:solidFill>
                    <a:schemeClr val="bg1"/>
                  </a:solidFill>
                  <a:latin typeface="Arial Black" panose="020B0A04020102020204" pitchFamily="34" charset="0"/>
                  <a:cs typeface="Times New Roman" pitchFamily="18" charset="0"/>
                </a:rPr>
                <a:t>Strategic</a:t>
              </a:r>
              <a:endParaRPr lang="en-US" sz="2800" dirty="0">
                <a:solidFill>
                  <a:schemeClr val="bg1"/>
                </a:solidFill>
              </a:endParaRPr>
            </a:p>
          </p:txBody>
        </p:sp>
        <p:sp>
          <p:nvSpPr>
            <p:cNvPr id="524" name="Rectangle 523"/>
            <p:cNvSpPr/>
            <p:nvPr/>
          </p:nvSpPr>
          <p:spPr>
            <a:xfrm rot="360000" flipH="1">
              <a:off x="3372709" y="6519672"/>
              <a:ext cx="1793706" cy="337593"/>
            </a:xfrm>
            <a:prstGeom prst="rect">
              <a:avLst/>
            </a:prstGeom>
          </p:spPr>
          <p:txBody>
            <a:bodyPr wrap="square">
              <a:spAutoFit/>
            </a:bodyPr>
            <a:lstStyle/>
            <a:p>
              <a:pPr>
                <a:lnSpc>
                  <a:spcPts val="1800"/>
                </a:lnSpc>
              </a:pPr>
              <a:r>
                <a:rPr lang="en-US" sz="2200" dirty="0" smtClean="0">
                  <a:solidFill>
                    <a:schemeClr val="bg1"/>
                  </a:solidFill>
                  <a:latin typeface="Arial Black" panose="020B0A04020102020204" pitchFamily="34" charset="0"/>
                  <a:cs typeface="Times New Roman" pitchFamily="18" charset="0"/>
                </a:rPr>
                <a:t>Portfolio</a:t>
              </a:r>
              <a:endParaRPr lang="en-US" sz="2200" dirty="0">
                <a:solidFill>
                  <a:schemeClr val="bg1"/>
                </a:solidFill>
              </a:endParaRPr>
            </a:p>
          </p:txBody>
        </p:sp>
      </p:grpSp>
      <p:grpSp>
        <p:nvGrpSpPr>
          <p:cNvPr id="17" name="Group 16"/>
          <p:cNvGrpSpPr/>
          <p:nvPr/>
        </p:nvGrpSpPr>
        <p:grpSpPr>
          <a:xfrm>
            <a:off x="3735509" y="5637356"/>
            <a:ext cx="2732255" cy="435188"/>
            <a:chOff x="3948383" y="5637356"/>
            <a:chExt cx="2732255" cy="435188"/>
          </a:xfrm>
        </p:grpSpPr>
        <p:sp>
          <p:nvSpPr>
            <p:cNvPr id="522" name="Rectangle 521"/>
            <p:cNvSpPr/>
            <p:nvPr/>
          </p:nvSpPr>
          <p:spPr>
            <a:xfrm rot="1261990" flipH="1">
              <a:off x="4110366" y="5637356"/>
              <a:ext cx="2570272" cy="323165"/>
            </a:xfrm>
            <a:prstGeom prst="rect">
              <a:avLst/>
            </a:prstGeom>
          </p:spPr>
          <p:txBody>
            <a:bodyPr wrap="square">
              <a:spAutoFit/>
            </a:bodyPr>
            <a:lstStyle/>
            <a:p>
              <a:pPr>
                <a:lnSpc>
                  <a:spcPts val="1800"/>
                </a:lnSpc>
              </a:pPr>
              <a:r>
                <a:rPr lang="en-US" sz="2800" dirty="0" smtClean="0">
                  <a:solidFill>
                    <a:schemeClr val="bg1"/>
                  </a:solidFill>
                  <a:latin typeface="Arial Black" panose="020B0A04020102020204" pitchFamily="34" charset="0"/>
                  <a:cs typeface="Times New Roman" pitchFamily="18" charset="0"/>
                </a:rPr>
                <a:t>Innovation</a:t>
              </a:r>
              <a:endParaRPr lang="en-US" sz="2800" dirty="0">
                <a:solidFill>
                  <a:schemeClr val="bg1"/>
                </a:solidFill>
              </a:endParaRPr>
            </a:p>
          </p:txBody>
        </p:sp>
        <p:sp>
          <p:nvSpPr>
            <p:cNvPr id="525" name="Rectangle 524"/>
            <p:cNvSpPr/>
            <p:nvPr/>
          </p:nvSpPr>
          <p:spPr>
            <a:xfrm rot="1039786" flipH="1">
              <a:off x="3948383" y="5734951"/>
              <a:ext cx="1917164" cy="337593"/>
            </a:xfrm>
            <a:prstGeom prst="rect">
              <a:avLst/>
            </a:prstGeom>
          </p:spPr>
          <p:txBody>
            <a:bodyPr wrap="square">
              <a:spAutoFit/>
            </a:bodyPr>
            <a:lstStyle/>
            <a:p>
              <a:pPr>
                <a:lnSpc>
                  <a:spcPts val="1800"/>
                </a:lnSpc>
              </a:pPr>
              <a:r>
                <a:rPr lang="en-US" sz="2200" dirty="0" smtClean="0">
                  <a:solidFill>
                    <a:schemeClr val="bg1"/>
                  </a:solidFill>
                  <a:latin typeface="Arial Black" panose="020B0A04020102020204" pitchFamily="34" charset="0"/>
                  <a:cs typeface="Times New Roman" pitchFamily="18" charset="0"/>
                </a:rPr>
                <a:t>Portfolio</a:t>
              </a:r>
              <a:endParaRPr lang="en-US" sz="2200" dirty="0">
                <a:solidFill>
                  <a:schemeClr val="bg1"/>
                </a:solidFill>
              </a:endParaRPr>
            </a:p>
          </p:txBody>
        </p:sp>
      </p:grpSp>
      <p:sp>
        <p:nvSpPr>
          <p:cNvPr id="532" name="Rectangle 531"/>
          <p:cNvSpPr/>
          <p:nvPr/>
        </p:nvSpPr>
        <p:spPr>
          <a:xfrm rot="3290836" flipH="1">
            <a:off x="6613538" y="4112292"/>
            <a:ext cx="1920240" cy="446276"/>
          </a:xfrm>
          <a:prstGeom prst="rect">
            <a:avLst/>
          </a:prstGeom>
        </p:spPr>
        <p:txBody>
          <a:bodyPr wrap="square">
            <a:spAutoFit/>
          </a:bodyPr>
          <a:lstStyle/>
          <a:p>
            <a:r>
              <a:rPr lang="en-US" sz="2300" dirty="0">
                <a:solidFill>
                  <a:schemeClr val="bg1"/>
                </a:solidFill>
                <a:latin typeface="Arial Black" panose="020B0A04020102020204" pitchFamily="34" charset="0"/>
                <a:cs typeface="Times New Roman" pitchFamily="18" charset="0"/>
              </a:rPr>
              <a:t>Equations</a:t>
            </a:r>
            <a:endParaRPr lang="en-US" sz="2300" dirty="0">
              <a:solidFill>
                <a:schemeClr val="bg1"/>
              </a:solidFill>
            </a:endParaRPr>
          </a:p>
        </p:txBody>
      </p:sp>
      <p:sp>
        <p:nvSpPr>
          <p:cNvPr id="533" name="Rectangle 532"/>
          <p:cNvSpPr/>
          <p:nvPr/>
        </p:nvSpPr>
        <p:spPr>
          <a:xfrm rot="3780000" flipH="1">
            <a:off x="7152096" y="3978194"/>
            <a:ext cx="2082521" cy="446276"/>
          </a:xfrm>
          <a:prstGeom prst="rect">
            <a:avLst/>
          </a:prstGeom>
        </p:spPr>
        <p:txBody>
          <a:bodyPr wrap="square">
            <a:spAutoFit/>
          </a:bodyPr>
          <a:lstStyle/>
          <a:p>
            <a:r>
              <a:rPr lang="en-US" sz="2200" dirty="0">
                <a:solidFill>
                  <a:schemeClr val="bg1"/>
                </a:solidFill>
                <a:latin typeface="Arial Black" panose="020B0A04020102020204" pitchFamily="34" charset="0"/>
                <a:cs typeface="Times New Roman" pitchFamily="18" charset="0"/>
              </a:rPr>
              <a:t>Algorithms</a:t>
            </a:r>
          </a:p>
        </p:txBody>
      </p:sp>
      <p:sp>
        <p:nvSpPr>
          <p:cNvPr id="534" name="Rectangle 533"/>
          <p:cNvSpPr/>
          <p:nvPr/>
        </p:nvSpPr>
        <p:spPr>
          <a:xfrm rot="2401382">
            <a:off x="5329813" y="4506968"/>
            <a:ext cx="2186600" cy="446276"/>
          </a:xfrm>
          <a:prstGeom prst="rect">
            <a:avLst/>
          </a:prstGeom>
        </p:spPr>
        <p:txBody>
          <a:bodyPr wrap="square">
            <a:spAutoFit/>
          </a:bodyPr>
          <a:lstStyle/>
          <a:p>
            <a:endParaRPr lang="en-US" sz="2300" dirty="0">
              <a:solidFill>
                <a:schemeClr val="bg1"/>
              </a:solidFill>
            </a:endParaRPr>
          </a:p>
        </p:txBody>
      </p:sp>
      <p:sp>
        <p:nvSpPr>
          <p:cNvPr id="75" name="Rectangle 74"/>
          <p:cNvSpPr/>
          <p:nvPr/>
        </p:nvSpPr>
        <p:spPr>
          <a:xfrm rot="20460000">
            <a:off x="10316777" y="9780574"/>
            <a:ext cx="3691285" cy="923146"/>
          </a:xfrm>
          <a:prstGeom prst="rect">
            <a:avLst/>
          </a:prstGeom>
        </p:spPr>
        <p:txBody>
          <a:bodyPr wrap="none">
            <a:prstTxWarp prst="textArchDown">
              <a:avLst>
                <a:gd name="adj" fmla="val 992695"/>
              </a:avLst>
            </a:prstTxWarp>
            <a:spAutoFit/>
          </a:bodyPr>
          <a:lstStyle/>
          <a:p>
            <a:r>
              <a:rPr lang="en-US" sz="1600" b="0" dirty="0" smtClean="0">
                <a:solidFill>
                  <a:schemeClr val="bg1"/>
                </a:solidFill>
                <a:ea typeface="Calibri" panose="020F0502020204030204" pitchFamily="34" charset="0"/>
                <a:cs typeface="Arial" panose="020B0604020202020204" pitchFamily="34" charset="0"/>
              </a:rPr>
              <a:t>          © </a:t>
            </a:r>
            <a:r>
              <a:rPr lang="en-US" sz="1600" b="0" dirty="0">
                <a:solidFill>
                  <a:schemeClr val="bg1"/>
                </a:solidFill>
                <a:ea typeface="Calibri" panose="020F0502020204030204" pitchFamily="34" charset="0"/>
                <a:cs typeface="Arial" panose="020B0604020202020204" pitchFamily="34" charset="0"/>
              </a:rPr>
              <a:t>Alain Paul Martin, </a:t>
            </a:r>
            <a:r>
              <a:rPr lang="en-US" sz="1600" b="0" dirty="0" smtClean="0">
                <a:solidFill>
                  <a:schemeClr val="bg1"/>
                </a:solidFill>
                <a:ea typeface="Calibri" panose="020F0502020204030204" pitchFamily="34" charset="0"/>
                <a:cs typeface="Arial" panose="020B0604020202020204" pitchFamily="34" charset="0"/>
              </a:rPr>
              <a:t>2022</a:t>
            </a:r>
            <a:endParaRPr lang="en-US" sz="1600" dirty="0">
              <a:solidFill>
                <a:schemeClr val="bg1"/>
              </a:solidFill>
            </a:endParaRPr>
          </a:p>
        </p:txBody>
      </p:sp>
      <p:sp>
        <p:nvSpPr>
          <p:cNvPr id="90" name="Rectangle 89"/>
          <p:cNvSpPr/>
          <p:nvPr/>
        </p:nvSpPr>
        <p:spPr>
          <a:xfrm rot="1740000">
            <a:off x="14864741" y="10051698"/>
            <a:ext cx="2741361" cy="446276"/>
          </a:xfrm>
          <a:prstGeom prst="rect">
            <a:avLst/>
          </a:prstGeom>
        </p:spPr>
        <p:txBody>
          <a:bodyPr wrap="square">
            <a:spAutoFit/>
          </a:bodyPr>
          <a:lstStyle/>
          <a:p>
            <a:pPr>
              <a:lnSpc>
                <a:spcPts val="3064"/>
              </a:lnSpc>
            </a:pPr>
            <a:r>
              <a:rPr lang="en-US" sz="1700" dirty="0" smtClean="0">
                <a:solidFill>
                  <a:schemeClr val="bg1"/>
                </a:solidFill>
                <a:latin typeface="Arial Black" panose="020B0A04020102020204" pitchFamily="34" charset="0"/>
                <a:cs typeface="Times New Roman" pitchFamily="18" charset="0"/>
              </a:rPr>
              <a:t>Known </a:t>
            </a:r>
            <a:r>
              <a:rPr lang="en-US" sz="1700" dirty="0">
                <a:solidFill>
                  <a:schemeClr val="bg1"/>
                </a:solidFill>
                <a:latin typeface="Arial Black" panose="020B0A04020102020204" pitchFamily="34" charset="0"/>
                <a:cs typeface="Times New Roman" pitchFamily="18" charset="0"/>
              </a:rPr>
              <a:t>Unknowns</a:t>
            </a:r>
            <a:endParaRPr lang="en-US" sz="1700" dirty="0">
              <a:solidFill>
                <a:schemeClr val="bg1"/>
              </a:solidFill>
            </a:endParaRPr>
          </a:p>
        </p:txBody>
      </p:sp>
      <p:sp>
        <p:nvSpPr>
          <p:cNvPr id="92" name="Rectangle 91"/>
          <p:cNvSpPr/>
          <p:nvPr/>
        </p:nvSpPr>
        <p:spPr>
          <a:xfrm rot="1965334">
            <a:off x="14335389" y="10086582"/>
            <a:ext cx="2790694" cy="446276"/>
          </a:xfrm>
          <a:prstGeom prst="rect">
            <a:avLst/>
          </a:prstGeom>
        </p:spPr>
        <p:txBody>
          <a:bodyPr wrap="square">
            <a:spAutoFit/>
          </a:bodyPr>
          <a:lstStyle/>
          <a:p>
            <a:pPr>
              <a:lnSpc>
                <a:spcPts val="3064"/>
              </a:lnSpc>
            </a:pPr>
            <a:r>
              <a:rPr lang="en-US" sz="1700" dirty="0" smtClean="0">
                <a:solidFill>
                  <a:schemeClr val="bg1"/>
                </a:solidFill>
                <a:latin typeface="Arial Black" panose="020B0A04020102020204" pitchFamily="34" charset="0"/>
                <a:cs typeface="Times New Roman" pitchFamily="18" charset="0"/>
              </a:rPr>
              <a:t>Unknow </a:t>
            </a:r>
            <a:r>
              <a:rPr lang="en-US" sz="1700" dirty="0">
                <a:solidFill>
                  <a:schemeClr val="bg1"/>
                </a:solidFill>
                <a:latin typeface="Arial Black" panose="020B0A04020102020204" pitchFamily="34" charset="0"/>
                <a:cs typeface="Times New Roman" pitchFamily="18" charset="0"/>
              </a:rPr>
              <a:t>Unknowns</a:t>
            </a:r>
            <a:endParaRPr lang="en-US" sz="1700" dirty="0">
              <a:solidFill>
                <a:schemeClr val="bg1"/>
              </a:solidFill>
            </a:endParaRPr>
          </a:p>
        </p:txBody>
      </p:sp>
      <p:sp>
        <p:nvSpPr>
          <p:cNvPr id="103" name="Rectangle 102"/>
          <p:cNvSpPr/>
          <p:nvPr/>
        </p:nvSpPr>
        <p:spPr>
          <a:xfrm rot="1680000">
            <a:off x="4563749" y="5050388"/>
            <a:ext cx="2561655" cy="484748"/>
          </a:xfrm>
          <a:prstGeom prst="rect">
            <a:avLst/>
          </a:prstGeom>
        </p:spPr>
        <p:txBody>
          <a:bodyPr wrap="square">
            <a:spAutoFit/>
          </a:bodyPr>
          <a:lstStyle/>
          <a:p>
            <a:r>
              <a:rPr lang="en-US" sz="2550" dirty="0" smtClean="0">
                <a:solidFill>
                  <a:schemeClr val="bg1"/>
                </a:solidFill>
                <a:latin typeface="Arial Black" panose="020B0A04020102020204" pitchFamily="34" charset="0"/>
                <a:cs typeface="Times New Roman" pitchFamily="18" charset="0"/>
              </a:rPr>
              <a:t>Intelligence</a:t>
            </a:r>
            <a:endParaRPr lang="en-US" sz="2550" dirty="0">
              <a:solidFill>
                <a:schemeClr val="bg1"/>
              </a:solidFill>
            </a:endParaRPr>
          </a:p>
        </p:txBody>
      </p:sp>
      <p:sp>
        <p:nvSpPr>
          <p:cNvPr id="7" name="Rectangle 6"/>
          <p:cNvSpPr/>
          <p:nvPr/>
        </p:nvSpPr>
        <p:spPr>
          <a:xfrm>
            <a:off x="7968932" y="10442869"/>
            <a:ext cx="2991396" cy="1215717"/>
          </a:xfrm>
          <a:prstGeom prst="rect">
            <a:avLst/>
          </a:prstGeom>
        </p:spPr>
        <p:txBody>
          <a:bodyPr wrap="none">
            <a:spAutoFit/>
          </a:bodyPr>
          <a:lstStyle/>
          <a:p>
            <a:r>
              <a:rPr lang="en-US" sz="7300" dirty="0" smtClean="0">
                <a:latin typeface="Arial Black" panose="020B0A04020102020204" pitchFamily="34" charset="0"/>
              </a:rPr>
              <a:t>Team</a:t>
            </a:r>
            <a:endParaRPr lang="en-US" sz="7300" dirty="0">
              <a:latin typeface="Arial Black" panose="020B0A04020102020204" pitchFamily="34" charset="0"/>
            </a:endParaRPr>
          </a:p>
        </p:txBody>
      </p:sp>
      <p:grpSp>
        <p:nvGrpSpPr>
          <p:cNvPr id="4" name="Group 3"/>
          <p:cNvGrpSpPr/>
          <p:nvPr/>
        </p:nvGrpSpPr>
        <p:grpSpPr>
          <a:xfrm>
            <a:off x="14681394" y="8778240"/>
            <a:ext cx="4326771" cy="898759"/>
            <a:chOff x="14681394" y="8778240"/>
            <a:chExt cx="4326771" cy="898759"/>
          </a:xfrm>
        </p:grpSpPr>
        <p:sp>
          <p:nvSpPr>
            <p:cNvPr id="510" name="Rectangle 509"/>
            <p:cNvSpPr/>
            <p:nvPr/>
          </p:nvSpPr>
          <p:spPr>
            <a:xfrm rot="840000">
              <a:off x="14764998" y="8778240"/>
              <a:ext cx="4107547" cy="335989"/>
            </a:xfrm>
            <a:prstGeom prst="rect">
              <a:avLst/>
            </a:prstGeom>
          </p:spPr>
          <p:txBody>
            <a:bodyPr wrap="square">
              <a:spAutoFit/>
            </a:bodyPr>
            <a:lstStyle/>
            <a:p>
              <a:pPr>
                <a:lnSpc>
                  <a:spcPts val="1862"/>
                </a:lnSpc>
              </a:pPr>
              <a:r>
                <a:rPr lang="en-US" sz="3400" dirty="0" smtClean="0">
                  <a:solidFill>
                    <a:schemeClr val="bg1"/>
                  </a:solidFill>
                  <a:latin typeface="Arial Black" panose="020B0A04020102020204" pitchFamily="34" charset="0"/>
                  <a:cs typeface="Times New Roman" pitchFamily="18" charset="0"/>
                </a:rPr>
                <a:t>    </a:t>
              </a:r>
              <a:r>
                <a:rPr lang="en-US" sz="3200" dirty="0" smtClean="0">
                  <a:solidFill>
                    <a:schemeClr val="bg1"/>
                  </a:solidFill>
                  <a:latin typeface="Arial Black" panose="020B0A04020102020204" pitchFamily="34" charset="0"/>
                  <a:cs typeface="Times New Roman" pitchFamily="18" charset="0"/>
                </a:rPr>
                <a:t> </a:t>
              </a:r>
              <a:r>
                <a:rPr lang="en-US" sz="3800" dirty="0" smtClean="0">
                  <a:solidFill>
                    <a:schemeClr val="bg1"/>
                  </a:solidFill>
                  <a:latin typeface="Arial Black" panose="020B0A04020102020204" pitchFamily="34" charset="0"/>
                  <a:cs typeface="Times New Roman" pitchFamily="18" charset="0"/>
                </a:rPr>
                <a:t>Intelligence</a:t>
              </a:r>
              <a:endParaRPr lang="en-US" sz="3800" dirty="0">
                <a:solidFill>
                  <a:schemeClr val="bg1"/>
                </a:solidFill>
              </a:endParaRPr>
            </a:p>
          </p:txBody>
        </p:sp>
        <p:sp>
          <p:nvSpPr>
            <p:cNvPr id="83" name="Rectangle 82"/>
            <p:cNvSpPr/>
            <p:nvPr/>
          </p:nvSpPr>
          <p:spPr>
            <a:xfrm rot="1038693">
              <a:off x="14758338" y="9087458"/>
              <a:ext cx="4249827" cy="335989"/>
            </a:xfrm>
            <a:prstGeom prst="rect">
              <a:avLst/>
            </a:prstGeom>
          </p:spPr>
          <p:txBody>
            <a:bodyPr wrap="square">
              <a:spAutoFit/>
            </a:bodyPr>
            <a:lstStyle/>
            <a:p>
              <a:pPr>
                <a:lnSpc>
                  <a:spcPts val="1862"/>
                </a:lnSpc>
              </a:pPr>
              <a:r>
                <a:rPr lang="en-US" sz="1600" dirty="0" smtClean="0">
                  <a:solidFill>
                    <a:schemeClr val="bg1"/>
                  </a:solidFill>
                  <a:latin typeface="Arial Black" panose="020B0A04020102020204" pitchFamily="34" charset="0"/>
                  <a:cs typeface="Times New Roman" pitchFamily="18" charset="0"/>
                </a:rPr>
                <a:t> Resources, Stakeholders, Events,</a:t>
              </a:r>
              <a:endParaRPr lang="fr-CA" sz="1600" dirty="0">
                <a:solidFill>
                  <a:schemeClr val="bg1"/>
                </a:solidFill>
                <a:latin typeface="Arial Black" panose="020B0A04020102020204" pitchFamily="34" charset="0"/>
                <a:cs typeface="Times New Roman" pitchFamily="18" charset="0"/>
              </a:endParaRPr>
            </a:p>
          </p:txBody>
        </p:sp>
        <p:sp>
          <p:nvSpPr>
            <p:cNvPr id="81" name="Rectangle 80"/>
            <p:cNvSpPr/>
            <p:nvPr/>
          </p:nvSpPr>
          <p:spPr>
            <a:xfrm rot="1200000">
              <a:off x="14681394" y="9341010"/>
              <a:ext cx="4044429" cy="335989"/>
            </a:xfrm>
            <a:prstGeom prst="rect">
              <a:avLst/>
            </a:prstGeom>
          </p:spPr>
          <p:txBody>
            <a:bodyPr wrap="square">
              <a:spAutoFit/>
            </a:bodyPr>
            <a:lstStyle/>
            <a:p>
              <a:pPr>
                <a:lnSpc>
                  <a:spcPts val="1862"/>
                </a:lnSpc>
              </a:pPr>
              <a:r>
                <a:rPr lang="en-US" sz="1600" dirty="0" smtClean="0">
                  <a:solidFill>
                    <a:schemeClr val="bg1"/>
                  </a:solidFill>
                  <a:latin typeface="Arial Black" panose="020B0A04020102020204" pitchFamily="34" charset="0"/>
                  <a:cs typeface="Times New Roman" pitchFamily="18" charset="0"/>
                </a:rPr>
                <a:t>       Opportunities, Threats, </a:t>
              </a:r>
              <a:r>
                <a:rPr lang="en-US" sz="1600" dirty="0">
                  <a:solidFill>
                    <a:schemeClr val="bg1"/>
                  </a:solidFill>
                  <a:latin typeface="Arial Black" panose="020B0A04020102020204" pitchFamily="34" charset="0"/>
                  <a:cs typeface="Times New Roman" pitchFamily="18" charset="0"/>
                </a:rPr>
                <a:t>R</a:t>
              </a:r>
              <a:r>
                <a:rPr lang="en-US" sz="1600" dirty="0" smtClean="0">
                  <a:solidFill>
                    <a:schemeClr val="bg1"/>
                  </a:solidFill>
                  <a:latin typeface="Arial Black" panose="020B0A04020102020204" pitchFamily="34" charset="0"/>
                  <a:cs typeface="Times New Roman" pitchFamily="18" charset="0"/>
                </a:rPr>
                <a:t>isks</a:t>
              </a:r>
              <a:endParaRPr lang="fr-CA" sz="1600" dirty="0">
                <a:solidFill>
                  <a:schemeClr val="bg1"/>
                </a:solidFill>
                <a:latin typeface="Arial Black" panose="020B0A04020102020204" pitchFamily="34" charset="0"/>
                <a:cs typeface="Times New Roman" pitchFamily="18" charset="0"/>
              </a:endParaRPr>
            </a:p>
          </p:txBody>
        </p:sp>
      </p:grpSp>
      <p:grpSp>
        <p:nvGrpSpPr>
          <p:cNvPr id="3" name="Group 2"/>
          <p:cNvGrpSpPr/>
          <p:nvPr/>
        </p:nvGrpSpPr>
        <p:grpSpPr>
          <a:xfrm>
            <a:off x="9045126" y="3256246"/>
            <a:ext cx="648574" cy="1798843"/>
            <a:chOff x="8919989" y="3159435"/>
            <a:chExt cx="648574" cy="1798843"/>
          </a:xfrm>
        </p:grpSpPr>
        <p:sp>
          <p:nvSpPr>
            <p:cNvPr id="89" name="Rectangle 88"/>
            <p:cNvSpPr/>
            <p:nvPr/>
          </p:nvSpPr>
          <p:spPr>
            <a:xfrm rot="4920000" flipH="1">
              <a:off x="8430614" y="3820330"/>
              <a:ext cx="1798843" cy="477054"/>
            </a:xfrm>
            <a:prstGeom prst="rect">
              <a:avLst/>
            </a:prstGeom>
          </p:spPr>
          <p:txBody>
            <a:bodyPr wrap="square">
              <a:spAutoFit/>
            </a:bodyPr>
            <a:lstStyle/>
            <a:p>
              <a:r>
                <a:rPr lang="en-US" sz="2500" dirty="0" smtClean="0">
                  <a:solidFill>
                    <a:schemeClr val="bg1"/>
                  </a:solidFill>
                  <a:latin typeface="Arial Black" panose="020B0A04020102020204" pitchFamily="34" charset="0"/>
                  <a:cs typeface="Times New Roman" pitchFamily="18" charset="0"/>
                </a:rPr>
                <a:t>Lessons</a:t>
              </a:r>
              <a:endParaRPr lang="en-US" sz="2500" dirty="0">
                <a:solidFill>
                  <a:schemeClr val="bg1"/>
                </a:solidFill>
              </a:endParaRPr>
            </a:p>
          </p:txBody>
        </p:sp>
        <p:sp>
          <p:nvSpPr>
            <p:cNvPr id="91" name="Rectangle 90"/>
            <p:cNvSpPr/>
            <p:nvPr/>
          </p:nvSpPr>
          <p:spPr>
            <a:xfrm rot="4746391" flipH="1">
              <a:off x="8258208" y="3889580"/>
              <a:ext cx="1662116" cy="338554"/>
            </a:xfrm>
            <a:prstGeom prst="rect">
              <a:avLst/>
            </a:prstGeom>
          </p:spPr>
          <p:txBody>
            <a:bodyPr wrap="square">
              <a:spAutoFit/>
            </a:bodyPr>
            <a:lstStyle/>
            <a:p>
              <a:r>
                <a:rPr lang="en-US" sz="1600" dirty="0" smtClean="0">
                  <a:solidFill>
                    <a:schemeClr val="bg1"/>
                  </a:solidFill>
                  <a:latin typeface="Arial Black" panose="020B0A04020102020204" pitchFamily="34" charset="0"/>
                  <a:cs typeface="Times New Roman" pitchFamily="18" charset="0"/>
                </a:rPr>
                <a:t>Learned</a:t>
              </a:r>
              <a:endParaRPr lang="en-US" sz="1600" dirty="0">
                <a:solidFill>
                  <a:schemeClr val="bg1"/>
                </a:solidFill>
              </a:endParaRPr>
            </a:p>
          </p:txBody>
        </p:sp>
      </p:grpSp>
      <p:sp>
        <p:nvSpPr>
          <p:cNvPr id="94" name="Rectangle 93"/>
          <p:cNvSpPr/>
          <p:nvPr/>
        </p:nvSpPr>
        <p:spPr>
          <a:xfrm rot="4140000">
            <a:off x="7564829" y="3940225"/>
            <a:ext cx="1907152" cy="430887"/>
          </a:xfrm>
          <a:prstGeom prst="rect">
            <a:avLst/>
          </a:prstGeom>
        </p:spPr>
        <p:txBody>
          <a:bodyPr wrap="square">
            <a:spAutoFit/>
          </a:bodyPr>
          <a:lstStyle/>
          <a:p>
            <a:r>
              <a:rPr lang="en-US" sz="2200" dirty="0" smtClean="0">
                <a:solidFill>
                  <a:schemeClr val="bg1"/>
                </a:solidFill>
                <a:latin typeface="Arial Black" panose="020B0A04020102020204" pitchFamily="34" charset="0"/>
                <a:cs typeface="Times New Roman" pitchFamily="18" charset="0"/>
              </a:rPr>
              <a:t>Checklists</a:t>
            </a:r>
            <a:endParaRPr lang="en-US" sz="2200" dirty="0">
              <a:solidFill>
                <a:schemeClr val="bg1"/>
              </a:solidFill>
            </a:endParaRPr>
          </a:p>
        </p:txBody>
      </p:sp>
      <p:sp>
        <p:nvSpPr>
          <p:cNvPr id="100" name="Rectangle 99"/>
          <p:cNvSpPr/>
          <p:nvPr/>
        </p:nvSpPr>
        <p:spPr>
          <a:xfrm rot="2240725" flipH="1">
            <a:off x="5296037" y="4708871"/>
            <a:ext cx="2399531" cy="461665"/>
          </a:xfrm>
          <a:prstGeom prst="rect">
            <a:avLst/>
          </a:prstGeom>
        </p:spPr>
        <p:txBody>
          <a:bodyPr wrap="square">
            <a:spAutoFit/>
          </a:bodyPr>
          <a:lstStyle/>
          <a:p>
            <a:r>
              <a:rPr lang="en-US" sz="2400" dirty="0">
                <a:solidFill>
                  <a:schemeClr val="bg1"/>
                </a:solidFill>
                <a:latin typeface="Arial Black" panose="020B0A04020102020204" pitchFamily="34" charset="0"/>
                <a:cs typeface="Times New Roman" pitchFamily="18" charset="0"/>
              </a:rPr>
              <a:t>Practices</a:t>
            </a:r>
            <a:endParaRPr lang="en-US" sz="2400" dirty="0">
              <a:solidFill>
                <a:schemeClr val="bg1"/>
              </a:solidFill>
            </a:endParaRPr>
          </a:p>
        </p:txBody>
      </p:sp>
      <p:sp>
        <p:nvSpPr>
          <p:cNvPr id="101" name="Rectangle 100"/>
          <p:cNvSpPr/>
          <p:nvPr/>
        </p:nvSpPr>
        <p:spPr>
          <a:xfrm rot="2420725">
            <a:off x="5647518" y="4442205"/>
            <a:ext cx="2186600" cy="477054"/>
          </a:xfrm>
          <a:prstGeom prst="rect">
            <a:avLst/>
          </a:prstGeom>
        </p:spPr>
        <p:txBody>
          <a:bodyPr wrap="square">
            <a:spAutoFit/>
          </a:bodyPr>
          <a:lstStyle/>
          <a:p>
            <a:r>
              <a:rPr lang="en-US" sz="2400" dirty="0" smtClean="0">
                <a:solidFill>
                  <a:schemeClr val="bg1"/>
                </a:solidFill>
                <a:latin typeface="Arial Black" panose="020B0A04020102020204" pitchFamily="34" charset="0"/>
                <a:cs typeface="Times New Roman" pitchFamily="18" charset="0"/>
              </a:rPr>
              <a:t>Framework</a:t>
            </a:r>
            <a:endParaRPr lang="en-US" sz="2300" dirty="0">
              <a:solidFill>
                <a:schemeClr val="bg1"/>
              </a:solidFill>
            </a:endParaRPr>
          </a:p>
        </p:txBody>
      </p:sp>
      <p:sp>
        <p:nvSpPr>
          <p:cNvPr id="104" name="Rectangle 103"/>
          <p:cNvSpPr/>
          <p:nvPr/>
        </p:nvSpPr>
        <p:spPr>
          <a:xfrm rot="3148654">
            <a:off x="6248614" y="4210757"/>
            <a:ext cx="1907152" cy="446276"/>
          </a:xfrm>
          <a:prstGeom prst="rect">
            <a:avLst/>
          </a:prstGeom>
        </p:spPr>
        <p:txBody>
          <a:bodyPr wrap="square">
            <a:spAutoFit/>
          </a:bodyPr>
          <a:lstStyle/>
          <a:p>
            <a:r>
              <a:rPr lang="en-US" sz="2200" dirty="0" smtClean="0">
                <a:solidFill>
                  <a:schemeClr val="bg1"/>
                </a:solidFill>
                <a:latin typeface="Arial Black" panose="020B0A04020102020204" pitchFamily="34" charset="0"/>
                <a:cs typeface="Times New Roman" pitchFamily="18" charset="0"/>
              </a:rPr>
              <a:t>Templates</a:t>
            </a:r>
            <a:endParaRPr lang="en-US" sz="2200" dirty="0">
              <a:solidFill>
                <a:schemeClr val="bg1"/>
              </a:solidFill>
            </a:endParaRPr>
          </a:p>
        </p:txBody>
      </p:sp>
      <p:grpSp>
        <p:nvGrpSpPr>
          <p:cNvPr id="97" name="Group 96"/>
          <p:cNvGrpSpPr/>
          <p:nvPr/>
        </p:nvGrpSpPr>
        <p:grpSpPr>
          <a:xfrm>
            <a:off x="2011680" y="2990088"/>
            <a:ext cx="15403670" cy="7269401"/>
            <a:chOff x="1997363" y="2990088"/>
            <a:chExt cx="15403670" cy="7269401"/>
          </a:xfrm>
        </p:grpSpPr>
        <p:sp>
          <p:nvSpPr>
            <p:cNvPr id="98" name="Rectangle 97"/>
            <p:cNvSpPr/>
            <p:nvPr/>
          </p:nvSpPr>
          <p:spPr>
            <a:xfrm rot="20340000">
              <a:off x="2615184" y="3118104"/>
              <a:ext cx="10278832" cy="5637477"/>
            </a:xfrm>
            <a:prstGeom prst="rect">
              <a:avLst/>
            </a:prstGeom>
          </p:spPr>
          <p:txBody>
            <a:bodyPr wrap="none">
              <a:prstTxWarp prst="textArchUp">
                <a:avLst>
                  <a:gd name="adj" fmla="val 11919802"/>
                </a:avLst>
              </a:prstTxWarp>
              <a:spAutoFit/>
            </a:bodyPr>
            <a:lstStyle/>
            <a:p>
              <a:pPr>
                <a:lnSpc>
                  <a:spcPts val="3939"/>
                </a:lnSpc>
              </a:pPr>
              <a:r>
                <a:rPr lang="en-US" sz="8753" dirty="0">
                  <a:solidFill>
                    <a:srgbClr val="C00000"/>
                  </a:solidFill>
                  <a:latin typeface="Arial Black" panose="020B0A04020102020204" pitchFamily="34" charset="0"/>
                  <a:cs typeface="Times New Roman" pitchFamily="18" charset="0"/>
                </a:rPr>
                <a:t/>
              </a:r>
              <a:br>
                <a:rPr lang="en-US" sz="8753" dirty="0">
                  <a:solidFill>
                    <a:srgbClr val="C00000"/>
                  </a:solidFill>
                  <a:latin typeface="Arial Black" panose="020B0A04020102020204" pitchFamily="34" charset="0"/>
                  <a:cs typeface="Times New Roman" pitchFamily="18" charset="0"/>
                </a:rPr>
              </a:br>
              <a:r>
                <a:rPr lang="en-US" sz="8753" dirty="0" smtClean="0">
                  <a:solidFill>
                    <a:srgbClr val="C00000"/>
                  </a:solidFill>
                  <a:latin typeface="Arial Black" panose="020B0A04020102020204" pitchFamily="34" charset="0"/>
                  <a:cs typeface="Times New Roman" pitchFamily="18" charset="0"/>
                </a:rPr>
                <a:t> </a:t>
              </a:r>
              <a:r>
                <a:rPr lang="en-US" sz="9800" dirty="0" smtClean="0">
                  <a:solidFill>
                    <a:srgbClr val="C00000"/>
                  </a:solidFill>
                  <a:latin typeface="Arial Black" panose="020B0A04020102020204" pitchFamily="34" charset="0"/>
                  <a:cs typeface="Times New Roman" pitchFamily="18" charset="0"/>
                </a:rPr>
                <a:t> </a:t>
              </a:r>
              <a:r>
                <a:rPr lang="en-US" sz="2000" dirty="0" smtClean="0">
                  <a:solidFill>
                    <a:srgbClr val="C00000"/>
                  </a:solidFill>
                  <a:latin typeface="Arial Black" panose="020B0A04020102020204" pitchFamily="34" charset="0"/>
                  <a:cs typeface="Times New Roman" pitchFamily="18" charset="0"/>
                </a:rPr>
                <a:t> </a:t>
              </a:r>
              <a:r>
                <a:rPr lang="en-US" sz="11500" dirty="0" smtClean="0">
                  <a:solidFill>
                    <a:schemeClr val="bg1"/>
                  </a:solidFill>
                  <a:latin typeface="Arial Black" panose="020B0A04020102020204" pitchFamily="34" charset="0"/>
                  <a:cs typeface="Times New Roman" pitchFamily="18" charset="0"/>
                </a:rPr>
                <a:t>n</a:t>
              </a:r>
              <a:endParaRPr lang="en-US" sz="11500" dirty="0">
                <a:solidFill>
                  <a:schemeClr val="bg1"/>
                </a:solidFill>
              </a:endParaRPr>
            </a:p>
          </p:txBody>
        </p:sp>
        <p:sp>
          <p:nvSpPr>
            <p:cNvPr id="99" name="Rectangle 98"/>
            <p:cNvSpPr/>
            <p:nvPr/>
          </p:nvSpPr>
          <p:spPr>
            <a:xfrm rot="21120000">
              <a:off x="3200400" y="3236976"/>
              <a:ext cx="9801649" cy="5971031"/>
            </a:xfrm>
            <a:prstGeom prst="rect">
              <a:avLst/>
            </a:prstGeom>
          </p:spPr>
          <p:txBody>
            <a:bodyPr wrap="none">
              <a:prstTxWarp prst="textArchUp">
                <a:avLst>
                  <a:gd name="adj" fmla="val 11919802"/>
                </a:avLst>
              </a:prstTxWarp>
              <a:spAutoFit/>
            </a:bodyPr>
            <a:lstStyle/>
            <a:p>
              <a:pPr>
                <a:lnSpc>
                  <a:spcPts val="3939"/>
                </a:lnSpc>
              </a:pPr>
              <a:r>
                <a:rPr lang="en-US" sz="9000" dirty="0">
                  <a:solidFill>
                    <a:schemeClr val="bg1"/>
                  </a:solidFill>
                  <a:latin typeface="Arial Black" panose="020B0A04020102020204" pitchFamily="34" charset="0"/>
                  <a:cs typeface="Times New Roman" pitchFamily="18" charset="0"/>
                </a:rPr>
                <a:t/>
              </a:r>
              <a:br>
                <a:rPr lang="en-US" sz="9000" dirty="0">
                  <a:solidFill>
                    <a:schemeClr val="bg1"/>
                  </a:solidFill>
                  <a:latin typeface="Arial Black" panose="020B0A04020102020204" pitchFamily="34" charset="0"/>
                  <a:cs typeface="Times New Roman" pitchFamily="18" charset="0"/>
                </a:rPr>
              </a:br>
              <a:r>
                <a:rPr lang="en-US" sz="9000" dirty="0" smtClean="0">
                  <a:solidFill>
                    <a:schemeClr val="bg1"/>
                  </a:solidFill>
                  <a:latin typeface="Arial Black" panose="020B0A04020102020204" pitchFamily="34" charset="0"/>
                  <a:cs typeface="Times New Roman" pitchFamily="18" charset="0"/>
                </a:rPr>
                <a:t> </a:t>
              </a:r>
              <a:r>
                <a:rPr lang="en-US" sz="9800" dirty="0" smtClean="0">
                  <a:solidFill>
                    <a:schemeClr val="bg1"/>
                  </a:solidFill>
                  <a:latin typeface="Arial Black" panose="020B0A04020102020204" pitchFamily="34" charset="0"/>
                  <a:cs typeface="Times New Roman" pitchFamily="18" charset="0"/>
                </a:rPr>
                <a:t> </a:t>
              </a:r>
              <a:r>
                <a:rPr lang="en-US" sz="2000" dirty="0">
                  <a:solidFill>
                    <a:schemeClr val="bg1"/>
                  </a:solidFill>
                  <a:latin typeface="Arial Black" panose="020B0A04020102020204" pitchFamily="34" charset="0"/>
                  <a:cs typeface="Times New Roman" pitchFamily="18" charset="0"/>
                </a:rPr>
                <a:t> </a:t>
              </a:r>
              <a:r>
                <a:rPr lang="en-US" sz="2000" dirty="0" smtClean="0">
                  <a:solidFill>
                    <a:schemeClr val="bg1"/>
                  </a:solidFill>
                  <a:latin typeface="Arial Black" panose="020B0A04020102020204" pitchFamily="34" charset="0"/>
                  <a:cs typeface="Times New Roman" pitchFamily="18" charset="0"/>
                </a:rPr>
                <a:t>                  </a:t>
              </a:r>
              <a:r>
                <a:rPr lang="en-US" sz="9500" dirty="0" smtClean="0">
                  <a:solidFill>
                    <a:schemeClr val="bg1"/>
                  </a:solidFill>
                  <a:latin typeface="Arial Black" panose="020B0A04020102020204" pitchFamily="34" charset="0"/>
                  <a:cs typeface="Times New Roman" pitchFamily="18" charset="0"/>
                </a:rPr>
                <a:t>v</a:t>
              </a:r>
              <a:endParaRPr lang="en-US" sz="9500" dirty="0">
                <a:solidFill>
                  <a:schemeClr val="bg1"/>
                </a:solidFill>
              </a:endParaRPr>
            </a:p>
          </p:txBody>
        </p:sp>
        <p:sp>
          <p:nvSpPr>
            <p:cNvPr id="102" name="Rectangle 101"/>
            <p:cNvSpPr/>
            <p:nvPr/>
          </p:nvSpPr>
          <p:spPr>
            <a:xfrm rot="2460000">
              <a:off x="6254496" y="4340138"/>
              <a:ext cx="10698480" cy="5832854"/>
            </a:xfrm>
            <a:prstGeom prst="rect">
              <a:avLst/>
            </a:prstGeom>
          </p:spPr>
          <p:txBody>
            <a:bodyPr wrap="none">
              <a:prstTxWarp prst="textArchUp">
                <a:avLst>
                  <a:gd name="adj" fmla="val 12415900"/>
                </a:avLst>
              </a:prstTxWarp>
              <a:spAutoFit/>
            </a:bodyPr>
            <a:lstStyle/>
            <a:p>
              <a:pPr>
                <a:lnSpc>
                  <a:spcPts val="3939"/>
                </a:lnSpc>
              </a:pPr>
              <a:r>
                <a:rPr lang="en-US" sz="7200" dirty="0" smtClean="0">
                  <a:solidFill>
                    <a:schemeClr val="bg1"/>
                  </a:solidFill>
                  <a:latin typeface="Arial Black" panose="020B0A04020102020204" pitchFamily="34" charset="0"/>
                  <a:cs typeface="Times New Roman" pitchFamily="18" charset="0"/>
                </a:rPr>
                <a:t>F</a:t>
              </a:r>
              <a:endParaRPr lang="en-US" sz="7200" dirty="0">
                <a:solidFill>
                  <a:schemeClr val="bg1"/>
                </a:solidFill>
              </a:endParaRPr>
            </a:p>
          </p:txBody>
        </p:sp>
        <p:sp>
          <p:nvSpPr>
            <p:cNvPr id="105" name="Rounded Rectangle 104"/>
            <p:cNvSpPr/>
            <p:nvPr/>
          </p:nvSpPr>
          <p:spPr>
            <a:xfrm rot="1800000">
              <a:off x="1997363" y="5849060"/>
              <a:ext cx="1106424" cy="3566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6" name="Rectangle 105"/>
            <p:cNvSpPr/>
            <p:nvPr/>
          </p:nvSpPr>
          <p:spPr>
            <a:xfrm rot="2460000">
              <a:off x="6254497" y="4340137"/>
              <a:ext cx="10698480" cy="5832854"/>
            </a:xfrm>
            <a:prstGeom prst="rect">
              <a:avLst/>
            </a:prstGeom>
          </p:spPr>
          <p:txBody>
            <a:bodyPr wrap="none">
              <a:prstTxWarp prst="textArchUp">
                <a:avLst>
                  <a:gd name="adj" fmla="val 12415900"/>
                </a:avLst>
              </a:prstTxWarp>
              <a:spAutoFit/>
            </a:bodyPr>
            <a:lstStyle/>
            <a:p>
              <a:pPr>
                <a:lnSpc>
                  <a:spcPts val="3939"/>
                </a:lnSpc>
              </a:pPr>
              <a:r>
                <a:rPr lang="en-US" sz="7200" dirty="0" smtClean="0">
                  <a:solidFill>
                    <a:schemeClr val="bg1"/>
                  </a:solidFill>
                  <a:latin typeface="Arial Black" panose="020B0A04020102020204" pitchFamily="34" charset="0"/>
                  <a:cs typeface="Times New Roman" pitchFamily="18" charset="0"/>
                </a:rPr>
                <a:t>F</a:t>
              </a:r>
              <a:endParaRPr lang="en-US" sz="7200" dirty="0">
                <a:solidFill>
                  <a:schemeClr val="bg1"/>
                </a:solidFill>
              </a:endParaRPr>
            </a:p>
          </p:txBody>
        </p:sp>
        <p:sp>
          <p:nvSpPr>
            <p:cNvPr id="107" name="Rectangle 106"/>
            <p:cNvSpPr/>
            <p:nvPr/>
          </p:nvSpPr>
          <p:spPr>
            <a:xfrm rot="2582016">
              <a:off x="6702552" y="4426635"/>
              <a:ext cx="10698480" cy="5832854"/>
            </a:xfrm>
            <a:prstGeom prst="rect">
              <a:avLst/>
            </a:prstGeom>
          </p:spPr>
          <p:txBody>
            <a:bodyPr wrap="none">
              <a:prstTxWarp prst="textArchUp">
                <a:avLst>
                  <a:gd name="adj" fmla="val 12415900"/>
                </a:avLst>
              </a:prstTxWarp>
              <a:spAutoFit/>
            </a:bodyPr>
            <a:lstStyle/>
            <a:p>
              <a:pPr>
                <a:lnSpc>
                  <a:spcPts val="3939"/>
                </a:lnSpc>
              </a:pPr>
              <a:r>
                <a:rPr lang="en-US" sz="7200" dirty="0" smtClean="0">
                  <a:solidFill>
                    <a:schemeClr val="bg1"/>
                  </a:solidFill>
                  <a:latin typeface="Arial Black" panose="020B0A04020102020204" pitchFamily="34" charset="0"/>
                  <a:cs typeface="Times New Roman" pitchFamily="18" charset="0"/>
                </a:rPr>
                <a:t>u</a:t>
              </a:r>
              <a:r>
                <a:rPr lang="en-US" sz="6900" dirty="0" smtClean="0">
                  <a:solidFill>
                    <a:schemeClr val="bg1"/>
                  </a:solidFill>
                  <a:latin typeface="Arial Black" panose="020B0A04020102020204" pitchFamily="34" charset="0"/>
                  <a:cs typeface="Times New Roman" pitchFamily="18" charset="0"/>
                </a:rPr>
                <a:t>n</a:t>
              </a:r>
              <a:r>
                <a:rPr lang="en-US" sz="6600" dirty="0" smtClean="0">
                  <a:solidFill>
                    <a:schemeClr val="bg1"/>
                  </a:solidFill>
                  <a:latin typeface="Arial Black" panose="020B0A04020102020204" pitchFamily="34" charset="0"/>
                  <a:cs typeface="Times New Roman" pitchFamily="18" charset="0"/>
                </a:rPr>
                <a:t>n</a:t>
              </a:r>
              <a:r>
                <a:rPr lang="en-US" sz="6200" dirty="0" smtClean="0">
                  <a:solidFill>
                    <a:schemeClr val="bg1"/>
                  </a:solidFill>
                  <a:latin typeface="Arial Black" panose="020B0A04020102020204" pitchFamily="34" charset="0"/>
                  <a:cs typeface="Times New Roman" pitchFamily="18" charset="0"/>
                </a:rPr>
                <a:t>e</a:t>
              </a:r>
              <a:r>
                <a:rPr lang="en-US" sz="6000" dirty="0" smtClean="0">
                  <a:solidFill>
                    <a:schemeClr val="bg1"/>
                  </a:solidFill>
                  <a:latin typeface="Arial Black" panose="020B0A04020102020204" pitchFamily="34" charset="0"/>
                  <a:cs typeface="Times New Roman" pitchFamily="18" charset="0"/>
                </a:rPr>
                <a:t>l</a:t>
              </a:r>
              <a:endParaRPr lang="en-US" sz="6000" dirty="0">
                <a:solidFill>
                  <a:schemeClr val="bg1"/>
                </a:solidFill>
              </a:endParaRPr>
            </a:p>
          </p:txBody>
        </p:sp>
        <p:sp>
          <p:nvSpPr>
            <p:cNvPr id="108" name="Rectangle 107"/>
            <p:cNvSpPr/>
            <p:nvPr/>
          </p:nvSpPr>
          <p:spPr>
            <a:xfrm rot="2582016">
              <a:off x="6702553" y="4426634"/>
              <a:ext cx="10698480" cy="5832854"/>
            </a:xfrm>
            <a:prstGeom prst="rect">
              <a:avLst/>
            </a:prstGeom>
          </p:spPr>
          <p:txBody>
            <a:bodyPr wrap="none">
              <a:prstTxWarp prst="textArchUp">
                <a:avLst>
                  <a:gd name="adj" fmla="val 12415900"/>
                </a:avLst>
              </a:prstTxWarp>
              <a:spAutoFit/>
            </a:bodyPr>
            <a:lstStyle/>
            <a:p>
              <a:pPr>
                <a:lnSpc>
                  <a:spcPts val="3939"/>
                </a:lnSpc>
              </a:pPr>
              <a:r>
                <a:rPr lang="en-US" sz="7200" dirty="0" smtClean="0">
                  <a:solidFill>
                    <a:schemeClr val="bg1"/>
                  </a:solidFill>
                  <a:latin typeface="Arial Black" panose="020B0A04020102020204" pitchFamily="34" charset="0"/>
                  <a:cs typeface="Times New Roman" pitchFamily="18" charset="0"/>
                </a:rPr>
                <a:t>u</a:t>
              </a:r>
              <a:r>
                <a:rPr lang="en-US" sz="6900" dirty="0" smtClean="0">
                  <a:solidFill>
                    <a:schemeClr val="bg1"/>
                  </a:solidFill>
                  <a:latin typeface="Arial Black" panose="020B0A04020102020204" pitchFamily="34" charset="0"/>
                  <a:cs typeface="Times New Roman" pitchFamily="18" charset="0"/>
                </a:rPr>
                <a:t>n</a:t>
              </a:r>
              <a:r>
                <a:rPr lang="en-US" sz="6600" dirty="0" smtClean="0">
                  <a:solidFill>
                    <a:schemeClr val="bg1"/>
                  </a:solidFill>
                  <a:latin typeface="Arial Black" panose="020B0A04020102020204" pitchFamily="34" charset="0"/>
                  <a:cs typeface="Times New Roman" pitchFamily="18" charset="0"/>
                </a:rPr>
                <a:t>n</a:t>
              </a:r>
              <a:r>
                <a:rPr lang="en-US" sz="6200" dirty="0" smtClean="0">
                  <a:solidFill>
                    <a:schemeClr val="bg1"/>
                  </a:solidFill>
                  <a:latin typeface="Arial Black" panose="020B0A04020102020204" pitchFamily="34" charset="0"/>
                  <a:cs typeface="Times New Roman" pitchFamily="18" charset="0"/>
                </a:rPr>
                <a:t>e</a:t>
              </a:r>
              <a:r>
                <a:rPr lang="en-US" sz="6000" dirty="0" smtClean="0">
                  <a:solidFill>
                    <a:schemeClr val="bg1"/>
                  </a:solidFill>
                  <a:latin typeface="Arial Black" panose="020B0A04020102020204" pitchFamily="34" charset="0"/>
                  <a:cs typeface="Times New Roman" pitchFamily="18" charset="0"/>
                </a:rPr>
                <a:t>l</a:t>
              </a:r>
              <a:endParaRPr lang="en-US" sz="6000" dirty="0">
                <a:solidFill>
                  <a:schemeClr val="bg1"/>
                </a:solidFill>
              </a:endParaRPr>
            </a:p>
          </p:txBody>
        </p:sp>
        <p:sp>
          <p:nvSpPr>
            <p:cNvPr id="110" name="Rectangle 109"/>
            <p:cNvSpPr/>
            <p:nvPr/>
          </p:nvSpPr>
          <p:spPr>
            <a:xfrm rot="21540000">
              <a:off x="3529584" y="3270454"/>
              <a:ext cx="9801649" cy="5971031"/>
            </a:xfrm>
            <a:prstGeom prst="rect">
              <a:avLst/>
            </a:prstGeom>
          </p:spPr>
          <p:txBody>
            <a:bodyPr wrap="none">
              <a:prstTxWarp prst="textArchUp">
                <a:avLst>
                  <a:gd name="adj" fmla="val 11919802"/>
                </a:avLst>
              </a:prstTxWarp>
              <a:spAutoFit/>
            </a:bodyPr>
            <a:lstStyle/>
            <a:p>
              <a:pPr>
                <a:lnSpc>
                  <a:spcPts val="3939"/>
                </a:lnSpc>
              </a:pPr>
              <a:r>
                <a:rPr lang="en-US" sz="8753" dirty="0">
                  <a:solidFill>
                    <a:schemeClr val="bg1"/>
                  </a:solidFill>
                  <a:latin typeface="Arial Black" panose="020B0A04020102020204" pitchFamily="34" charset="0"/>
                  <a:cs typeface="Times New Roman" pitchFamily="18" charset="0"/>
                </a:rPr>
                <a:t/>
              </a:r>
              <a:br>
                <a:rPr lang="en-US" sz="8753" dirty="0">
                  <a:solidFill>
                    <a:schemeClr val="bg1"/>
                  </a:solidFill>
                  <a:latin typeface="Arial Black" panose="020B0A04020102020204" pitchFamily="34" charset="0"/>
                  <a:cs typeface="Times New Roman" pitchFamily="18" charset="0"/>
                </a:rPr>
              </a:br>
              <a:r>
                <a:rPr lang="en-US" sz="8753" dirty="0" smtClean="0">
                  <a:solidFill>
                    <a:schemeClr val="bg1"/>
                  </a:solidFill>
                  <a:latin typeface="Arial Black" panose="020B0A04020102020204" pitchFamily="34" charset="0"/>
                  <a:cs typeface="Times New Roman" pitchFamily="18" charset="0"/>
                </a:rPr>
                <a:t> </a:t>
              </a:r>
              <a:r>
                <a:rPr lang="en-US" sz="9800" dirty="0" smtClean="0">
                  <a:solidFill>
                    <a:schemeClr val="bg1"/>
                  </a:solidFill>
                  <a:latin typeface="Arial Black" panose="020B0A04020102020204" pitchFamily="34" charset="0"/>
                  <a:cs typeface="Times New Roman" pitchFamily="18" charset="0"/>
                </a:rPr>
                <a:t> </a:t>
              </a:r>
              <a:r>
                <a:rPr lang="en-US" sz="2000" dirty="0">
                  <a:solidFill>
                    <a:schemeClr val="bg1"/>
                  </a:solidFill>
                  <a:latin typeface="Arial Black" panose="020B0A04020102020204" pitchFamily="34" charset="0"/>
                  <a:cs typeface="Times New Roman" pitchFamily="18" charset="0"/>
                </a:rPr>
                <a:t> </a:t>
              </a:r>
              <a:r>
                <a:rPr lang="en-US" sz="2000" dirty="0" smtClean="0">
                  <a:solidFill>
                    <a:schemeClr val="bg1"/>
                  </a:solidFill>
                  <a:latin typeface="Arial Black" panose="020B0A04020102020204" pitchFamily="34" charset="0"/>
                  <a:cs typeface="Times New Roman" pitchFamily="18" charset="0"/>
                </a:rPr>
                <a:t>                  </a:t>
              </a:r>
              <a:r>
                <a:rPr lang="en-US" sz="9400" dirty="0" smtClean="0">
                  <a:solidFill>
                    <a:schemeClr val="bg1"/>
                  </a:solidFill>
                  <a:latin typeface="Arial Black" panose="020B0A04020102020204" pitchFamily="34" charset="0"/>
                  <a:cs typeface="Times New Roman" pitchFamily="18" charset="0"/>
                </a:rPr>
                <a:t>a</a:t>
              </a:r>
              <a:endParaRPr lang="en-US" sz="7800" dirty="0">
                <a:solidFill>
                  <a:schemeClr val="bg1"/>
                </a:solidFill>
              </a:endParaRPr>
            </a:p>
          </p:txBody>
        </p:sp>
        <p:sp>
          <p:nvSpPr>
            <p:cNvPr id="111" name="Rectangle 110"/>
            <p:cNvSpPr/>
            <p:nvPr/>
          </p:nvSpPr>
          <p:spPr>
            <a:xfrm rot="21540000">
              <a:off x="4015083" y="3069289"/>
              <a:ext cx="9801649" cy="5971031"/>
            </a:xfrm>
            <a:prstGeom prst="rect">
              <a:avLst/>
            </a:prstGeom>
          </p:spPr>
          <p:txBody>
            <a:bodyPr wrap="none">
              <a:prstTxWarp prst="textArchUp">
                <a:avLst>
                  <a:gd name="adj" fmla="val 11919802"/>
                </a:avLst>
              </a:prstTxWarp>
              <a:spAutoFit/>
            </a:bodyPr>
            <a:lstStyle/>
            <a:p>
              <a:pPr>
                <a:lnSpc>
                  <a:spcPts val="3939"/>
                </a:lnSpc>
              </a:pPr>
              <a:r>
                <a:rPr lang="en-US" sz="8753" dirty="0">
                  <a:solidFill>
                    <a:schemeClr val="bg1"/>
                  </a:solidFill>
                  <a:latin typeface="Arial Black" panose="020B0A04020102020204" pitchFamily="34" charset="0"/>
                  <a:cs typeface="Times New Roman" pitchFamily="18" charset="0"/>
                </a:rPr>
                <a:t/>
              </a:r>
              <a:br>
                <a:rPr lang="en-US" sz="8753" dirty="0">
                  <a:solidFill>
                    <a:schemeClr val="bg1"/>
                  </a:solidFill>
                  <a:latin typeface="Arial Black" panose="020B0A04020102020204" pitchFamily="34" charset="0"/>
                  <a:cs typeface="Times New Roman" pitchFamily="18" charset="0"/>
                </a:rPr>
              </a:br>
              <a:r>
                <a:rPr lang="en-US" sz="8753" dirty="0" smtClean="0">
                  <a:solidFill>
                    <a:schemeClr val="bg1"/>
                  </a:solidFill>
                  <a:latin typeface="Arial Black" panose="020B0A04020102020204" pitchFamily="34" charset="0"/>
                  <a:cs typeface="Times New Roman" pitchFamily="18" charset="0"/>
                </a:rPr>
                <a:t>       </a:t>
              </a:r>
              <a:r>
                <a:rPr lang="en-US" sz="9100" dirty="0" smtClean="0">
                  <a:solidFill>
                    <a:schemeClr val="bg1"/>
                  </a:solidFill>
                  <a:latin typeface="Arial Black" panose="020B0A04020102020204" pitchFamily="34" charset="0"/>
                  <a:cs typeface="Times New Roman" pitchFamily="18" charset="0"/>
                </a:rPr>
                <a:t>t</a:t>
              </a:r>
              <a:r>
                <a:rPr lang="en-US" sz="8900" dirty="0" smtClean="0">
                  <a:solidFill>
                    <a:schemeClr val="bg1"/>
                  </a:solidFill>
                  <a:latin typeface="Arial Black" panose="020B0A04020102020204" pitchFamily="34" charset="0"/>
                  <a:cs typeface="Times New Roman" pitchFamily="18" charset="0"/>
                </a:rPr>
                <a:t>i</a:t>
              </a:r>
              <a:r>
                <a:rPr lang="en-US" sz="8400" dirty="0" smtClean="0">
                  <a:solidFill>
                    <a:schemeClr val="bg1"/>
                  </a:solidFill>
                  <a:latin typeface="Arial Black" panose="020B0A04020102020204" pitchFamily="34" charset="0"/>
                  <a:cs typeface="Times New Roman" pitchFamily="18" charset="0"/>
                </a:rPr>
                <a:t>o</a:t>
              </a:r>
              <a:r>
                <a:rPr lang="en-US" sz="7800" dirty="0" smtClean="0">
                  <a:solidFill>
                    <a:schemeClr val="bg1"/>
                  </a:solidFill>
                  <a:latin typeface="Arial Black" panose="020B0A04020102020204" pitchFamily="34" charset="0"/>
                  <a:cs typeface="Times New Roman" pitchFamily="18" charset="0"/>
                </a:rPr>
                <a:t>n</a:t>
              </a:r>
              <a:endParaRPr lang="en-US" sz="7800" dirty="0">
                <a:solidFill>
                  <a:schemeClr val="bg1"/>
                </a:solidFill>
              </a:endParaRPr>
            </a:p>
          </p:txBody>
        </p:sp>
        <p:sp>
          <p:nvSpPr>
            <p:cNvPr id="112" name="Rectangle 111"/>
            <p:cNvSpPr/>
            <p:nvPr/>
          </p:nvSpPr>
          <p:spPr>
            <a:xfrm rot="20880000">
              <a:off x="3154680" y="3108960"/>
              <a:ext cx="10278832" cy="5637477"/>
            </a:xfrm>
            <a:prstGeom prst="rect">
              <a:avLst/>
            </a:prstGeom>
          </p:spPr>
          <p:txBody>
            <a:bodyPr wrap="none">
              <a:prstTxWarp prst="textArchUp">
                <a:avLst>
                  <a:gd name="adj" fmla="val 11919802"/>
                </a:avLst>
              </a:prstTxWarp>
              <a:spAutoFit/>
            </a:bodyPr>
            <a:lstStyle/>
            <a:p>
              <a:pPr>
                <a:lnSpc>
                  <a:spcPts val="3939"/>
                </a:lnSpc>
              </a:pPr>
              <a:r>
                <a:rPr lang="en-US" sz="8753" dirty="0">
                  <a:solidFill>
                    <a:srgbClr val="C00000"/>
                  </a:solidFill>
                  <a:latin typeface="Arial Black" panose="020B0A04020102020204" pitchFamily="34" charset="0"/>
                  <a:cs typeface="Times New Roman" pitchFamily="18" charset="0"/>
                </a:rPr>
                <a:t/>
              </a:r>
              <a:br>
                <a:rPr lang="en-US" sz="8753" dirty="0">
                  <a:solidFill>
                    <a:srgbClr val="C00000"/>
                  </a:solidFill>
                  <a:latin typeface="Arial Black" panose="020B0A04020102020204" pitchFamily="34" charset="0"/>
                  <a:cs typeface="Times New Roman" pitchFamily="18" charset="0"/>
                </a:rPr>
              </a:br>
              <a:r>
                <a:rPr lang="en-US" sz="8753" dirty="0" smtClean="0">
                  <a:solidFill>
                    <a:srgbClr val="C00000"/>
                  </a:solidFill>
                  <a:latin typeface="Arial Black" panose="020B0A04020102020204" pitchFamily="34" charset="0"/>
                  <a:cs typeface="Times New Roman" pitchFamily="18" charset="0"/>
                </a:rPr>
                <a:t> </a:t>
              </a:r>
              <a:r>
                <a:rPr lang="en-US" sz="9800" dirty="0" smtClean="0">
                  <a:solidFill>
                    <a:srgbClr val="C00000"/>
                  </a:solidFill>
                  <a:latin typeface="Arial Black" panose="020B0A04020102020204" pitchFamily="34" charset="0"/>
                  <a:cs typeface="Times New Roman" pitchFamily="18" charset="0"/>
                </a:rPr>
                <a:t> </a:t>
              </a:r>
              <a:r>
                <a:rPr lang="en-US" sz="2000" dirty="0" smtClean="0">
                  <a:solidFill>
                    <a:srgbClr val="C00000"/>
                  </a:solidFill>
                  <a:latin typeface="Arial Black" panose="020B0A04020102020204" pitchFamily="34" charset="0"/>
                  <a:cs typeface="Times New Roman" pitchFamily="18" charset="0"/>
                </a:rPr>
                <a:t> </a:t>
              </a:r>
              <a:r>
                <a:rPr lang="en-US" sz="10500" dirty="0" smtClean="0">
                  <a:solidFill>
                    <a:schemeClr val="bg1"/>
                  </a:solidFill>
                  <a:latin typeface="Arial Black" panose="020B0A04020102020204" pitchFamily="34" charset="0"/>
                  <a:cs typeface="Times New Roman" pitchFamily="18" charset="0"/>
                </a:rPr>
                <a:t>n</a:t>
              </a:r>
              <a:endParaRPr lang="en-US" sz="5500" dirty="0">
                <a:solidFill>
                  <a:schemeClr val="bg1"/>
                </a:solidFill>
              </a:endParaRPr>
            </a:p>
          </p:txBody>
        </p:sp>
        <p:sp>
          <p:nvSpPr>
            <p:cNvPr id="113" name="Rectangle 112"/>
            <p:cNvSpPr/>
            <p:nvPr/>
          </p:nvSpPr>
          <p:spPr>
            <a:xfrm rot="120000">
              <a:off x="4169664" y="2990088"/>
              <a:ext cx="10278832" cy="5637477"/>
            </a:xfrm>
            <a:prstGeom prst="rect">
              <a:avLst/>
            </a:prstGeom>
          </p:spPr>
          <p:txBody>
            <a:bodyPr wrap="none">
              <a:prstTxWarp prst="textArchUp">
                <a:avLst>
                  <a:gd name="adj" fmla="val 11919802"/>
                </a:avLst>
              </a:prstTxWarp>
              <a:spAutoFit/>
            </a:bodyPr>
            <a:lstStyle/>
            <a:p>
              <a:pPr>
                <a:lnSpc>
                  <a:spcPts val="3939"/>
                </a:lnSpc>
              </a:pPr>
              <a:r>
                <a:rPr lang="en-US" sz="10500" dirty="0" smtClean="0">
                  <a:solidFill>
                    <a:schemeClr val="bg1"/>
                  </a:solidFill>
                  <a:latin typeface="Arial Black" panose="020B0A04020102020204" pitchFamily="34" charset="0"/>
                  <a:cs typeface="Times New Roman" pitchFamily="18" charset="0"/>
                </a:rPr>
                <a:t>o</a:t>
              </a:r>
              <a:endParaRPr lang="en-US" sz="5500" dirty="0">
                <a:solidFill>
                  <a:schemeClr val="bg1"/>
                </a:solidFill>
              </a:endParaRPr>
            </a:p>
          </p:txBody>
        </p:sp>
      </p:grpSp>
      <p:grpSp>
        <p:nvGrpSpPr>
          <p:cNvPr id="95" name="Group 94"/>
          <p:cNvGrpSpPr/>
          <p:nvPr/>
        </p:nvGrpSpPr>
        <p:grpSpPr>
          <a:xfrm rot="4456779">
            <a:off x="17463668" y="2014833"/>
            <a:ext cx="5012404" cy="1824298"/>
            <a:chOff x="4246615" y="3957264"/>
            <a:chExt cx="5012404" cy="1824298"/>
          </a:xfrm>
        </p:grpSpPr>
        <p:sp>
          <p:nvSpPr>
            <p:cNvPr id="96" name="Rectangle 95"/>
            <p:cNvSpPr/>
            <p:nvPr/>
          </p:nvSpPr>
          <p:spPr>
            <a:xfrm rot="19200000">
              <a:off x="4246615" y="3957264"/>
              <a:ext cx="4065345" cy="1457032"/>
            </a:xfrm>
            <a:prstGeom prst="rect">
              <a:avLst/>
            </a:prstGeom>
          </p:spPr>
          <p:txBody>
            <a:bodyPr wrap="square">
              <a:prstTxWarp prst="textArchUp">
                <a:avLst/>
              </a:prstTxWarp>
              <a:spAutoFit/>
            </a:bodyPr>
            <a:lstStyle/>
            <a:p>
              <a:pPr>
                <a:lnSpc>
                  <a:spcPts val="1750"/>
                </a:lnSpc>
              </a:pPr>
              <a:r>
                <a:rPr lang="en-US" sz="1313" dirty="0">
                  <a:solidFill>
                    <a:srgbClr val="C00000"/>
                  </a:solidFill>
                  <a:latin typeface="Arial Black" panose="020B0A04020102020204" pitchFamily="34" charset="0"/>
                  <a:cs typeface="Times New Roman" pitchFamily="18" charset="0"/>
                </a:rPr>
                <a:t>        </a:t>
              </a:r>
              <a:r>
                <a:rPr lang="en-US" sz="3064" dirty="0">
                  <a:solidFill>
                    <a:srgbClr val="C00000"/>
                  </a:solidFill>
                  <a:latin typeface="Arial Black" panose="020B0A04020102020204" pitchFamily="34" charset="0"/>
                  <a:cs typeface="Times New Roman" pitchFamily="18" charset="0"/>
                </a:rPr>
                <a:t>    </a:t>
              </a:r>
              <a:r>
                <a:rPr lang="en-US" sz="3501" dirty="0">
                  <a:solidFill>
                    <a:srgbClr val="C00000"/>
                  </a:solidFill>
                  <a:latin typeface="Arial Black" panose="020B0A04020102020204" pitchFamily="34" charset="0"/>
                  <a:cs typeface="Times New Roman" pitchFamily="18" charset="0"/>
                </a:rPr>
                <a:t>  </a:t>
              </a:r>
              <a:r>
                <a:rPr lang="en-US" sz="3501" dirty="0" smtClean="0">
                  <a:solidFill>
                    <a:srgbClr val="C00000"/>
                  </a:solidFill>
                  <a:latin typeface="Arial Black" panose="020B0A04020102020204" pitchFamily="34" charset="0"/>
                  <a:cs typeface="Times New Roman" pitchFamily="18" charset="0"/>
                </a:rPr>
                <a:t>     </a:t>
              </a:r>
              <a:r>
                <a:rPr lang="en-US" sz="4400" dirty="0" smtClean="0">
                  <a:solidFill>
                    <a:srgbClr val="FF1515"/>
                  </a:solidFill>
                  <a:latin typeface="Arial Black" panose="020B0A04020102020204" pitchFamily="34" charset="0"/>
                  <a:cs typeface="Times New Roman" pitchFamily="18" charset="0"/>
                </a:rPr>
                <a:t>Deep</a:t>
              </a:r>
              <a:endParaRPr lang="en-US" sz="4400" dirty="0">
                <a:solidFill>
                  <a:srgbClr val="FF1515"/>
                </a:solidFill>
              </a:endParaRPr>
            </a:p>
          </p:txBody>
        </p:sp>
        <p:sp>
          <p:nvSpPr>
            <p:cNvPr id="114" name="Rectangle 113"/>
            <p:cNvSpPr/>
            <p:nvPr/>
          </p:nvSpPr>
          <p:spPr>
            <a:xfrm rot="19500000">
              <a:off x="4746278" y="4612589"/>
              <a:ext cx="4512741" cy="1168973"/>
            </a:xfrm>
            <a:prstGeom prst="rect">
              <a:avLst/>
            </a:prstGeom>
          </p:spPr>
          <p:txBody>
            <a:bodyPr wrap="square">
              <a:prstTxWarp prst="textArchUp">
                <a:avLst/>
              </a:prstTxWarp>
              <a:spAutoFit/>
            </a:bodyPr>
            <a:lstStyle/>
            <a:p>
              <a:pPr>
                <a:lnSpc>
                  <a:spcPts val="1750"/>
                </a:lnSpc>
              </a:pPr>
              <a:r>
                <a:rPr lang="en-US" dirty="0">
                  <a:latin typeface="Arial Black" panose="020B0A04020102020204" pitchFamily="34" charset="0"/>
                  <a:cs typeface="Times New Roman" pitchFamily="18" charset="0"/>
                </a:rPr>
                <a:t>     </a:t>
              </a:r>
              <a:r>
                <a:rPr lang="en-US" sz="4800" dirty="0" smtClean="0">
                  <a:solidFill>
                    <a:srgbClr val="FF1515"/>
                  </a:solidFill>
                  <a:latin typeface="Arial Black" panose="020B0A04020102020204" pitchFamily="34" charset="0"/>
                  <a:cs typeface="Times New Roman" pitchFamily="18" charset="0"/>
                </a:rPr>
                <a:t>Ecosystems</a:t>
              </a:r>
              <a:endParaRPr lang="en-US" sz="4800" dirty="0">
                <a:solidFill>
                  <a:srgbClr val="FF1515"/>
                </a:solidFill>
              </a:endParaRPr>
            </a:p>
          </p:txBody>
        </p:sp>
      </p:grpSp>
      <p:sp>
        <p:nvSpPr>
          <p:cNvPr id="115" name="Rectangle 114"/>
          <p:cNvSpPr/>
          <p:nvPr/>
        </p:nvSpPr>
        <p:spPr>
          <a:xfrm>
            <a:off x="976050" y="9657595"/>
            <a:ext cx="3651819" cy="964367"/>
          </a:xfrm>
          <a:prstGeom prst="rect">
            <a:avLst/>
          </a:prstGeom>
        </p:spPr>
        <p:txBody>
          <a:bodyPr wrap="square">
            <a:spAutoFit/>
          </a:bodyPr>
          <a:lstStyle/>
          <a:p>
            <a:pPr>
              <a:lnSpc>
                <a:spcPts val="1700"/>
              </a:lnSpc>
              <a:spcAft>
                <a:spcPts val="0"/>
              </a:spcAft>
              <a:tabLst>
                <a:tab pos="341313" algn="l"/>
              </a:tabLst>
            </a:pPr>
            <a:r>
              <a:rPr lang="en-US" sz="1600" dirty="0" smtClean="0">
                <a:solidFill>
                  <a:schemeClr val="bg1"/>
                </a:solidFill>
                <a:cs typeface="Arial" panose="020B0604020202020204" pitchFamily="34" charset="0"/>
              </a:rPr>
              <a:t>Innovation matters</a:t>
            </a:r>
            <a:br>
              <a:rPr lang="en-US" sz="1600" dirty="0" smtClean="0">
                <a:solidFill>
                  <a:schemeClr val="bg1"/>
                </a:solidFill>
                <a:cs typeface="Arial" panose="020B0604020202020204" pitchFamily="34" charset="0"/>
              </a:rPr>
            </a:br>
            <a:r>
              <a:rPr lang="en-US" sz="1600" dirty="0" smtClean="0">
                <a:solidFill>
                  <a:schemeClr val="bg1"/>
                </a:solidFill>
                <a:cs typeface="Arial" panose="020B0604020202020204" pitchFamily="34" charset="0"/>
              </a:rPr>
              <a:t>to everyone in your team. </a:t>
            </a:r>
            <a:r>
              <a:rPr lang="en-US" sz="1600" dirty="0">
                <a:solidFill>
                  <a:schemeClr val="bg1"/>
                </a:solidFill>
                <a:cs typeface="Arial" panose="020B0604020202020204" pitchFamily="34" charset="0"/>
              </a:rPr>
              <a:t/>
            </a:r>
            <a:br>
              <a:rPr lang="en-US" sz="1600" dirty="0">
                <a:solidFill>
                  <a:schemeClr val="bg1"/>
                </a:solidFill>
                <a:cs typeface="Arial" panose="020B0604020202020204" pitchFamily="34" charset="0"/>
              </a:rPr>
            </a:br>
            <a:r>
              <a:rPr lang="en-US" sz="1600" dirty="0" smtClean="0">
                <a:solidFill>
                  <a:schemeClr val="bg1"/>
                </a:solidFill>
                <a:cs typeface="Arial" panose="020B0604020202020204" pitchFamily="34" charset="0"/>
              </a:rPr>
              <a:t>Selected themes of this Roadmap </a:t>
            </a:r>
          </a:p>
          <a:p>
            <a:pPr>
              <a:lnSpc>
                <a:spcPts val="1700"/>
              </a:lnSpc>
              <a:spcAft>
                <a:spcPts val="0"/>
              </a:spcAft>
              <a:tabLst>
                <a:tab pos="341313" algn="l"/>
              </a:tabLst>
            </a:pPr>
            <a:r>
              <a:rPr lang="en-US" sz="1600" dirty="0" smtClean="0">
                <a:solidFill>
                  <a:schemeClr val="bg1"/>
                </a:solidFill>
                <a:cs typeface="Arial" panose="020B0604020202020204" pitchFamily="34" charset="0"/>
              </a:rPr>
              <a:t>are the subject of our webinar:</a:t>
            </a:r>
            <a:endParaRPr lang="en-US" sz="1600" dirty="0">
              <a:solidFill>
                <a:schemeClr val="bg1"/>
              </a:solidFill>
              <a:cs typeface="Arial" panose="020B0604020202020204" pitchFamily="34" charset="0"/>
            </a:endParaRPr>
          </a:p>
        </p:txBody>
      </p:sp>
      <p:sp>
        <p:nvSpPr>
          <p:cNvPr id="119" name="Rectangle 118"/>
          <p:cNvSpPr/>
          <p:nvPr/>
        </p:nvSpPr>
        <p:spPr>
          <a:xfrm>
            <a:off x="976049" y="10665112"/>
            <a:ext cx="5347009" cy="528350"/>
          </a:xfrm>
          <a:prstGeom prst="rect">
            <a:avLst/>
          </a:prstGeom>
        </p:spPr>
        <p:txBody>
          <a:bodyPr wrap="square">
            <a:spAutoFit/>
          </a:bodyPr>
          <a:lstStyle/>
          <a:p>
            <a:pPr>
              <a:lnSpc>
                <a:spcPts val="1700"/>
              </a:lnSpc>
              <a:spcAft>
                <a:spcPts val="0"/>
              </a:spcAft>
            </a:pPr>
            <a:r>
              <a:rPr lang="en-US" sz="1700" dirty="0" smtClean="0">
                <a:solidFill>
                  <a:schemeClr val="bg1"/>
                </a:solidFill>
                <a:latin typeface="Arial Black" panose="020B0A04020102020204" pitchFamily="34" charset="0"/>
                <a:cs typeface="Arial" panose="020B0604020202020204" pitchFamily="34" charset="0"/>
              </a:rPr>
              <a:t>Advanced Innovation Skills for Teams</a:t>
            </a:r>
            <a:br>
              <a:rPr lang="en-US" sz="1700" dirty="0" smtClean="0">
                <a:solidFill>
                  <a:schemeClr val="bg1"/>
                </a:solidFill>
                <a:latin typeface="Arial Black" panose="020B0A04020102020204" pitchFamily="34" charset="0"/>
                <a:cs typeface="Arial" panose="020B0604020202020204" pitchFamily="34" charset="0"/>
              </a:rPr>
            </a:br>
            <a:r>
              <a:rPr lang="en-US" sz="1700" dirty="0" smtClean="0">
                <a:solidFill>
                  <a:schemeClr val="bg1"/>
                </a:solidFill>
                <a:latin typeface="Arial Black" panose="020B0A04020102020204" pitchFamily="34" charset="0"/>
                <a:cs typeface="Arial" panose="020B0604020202020204" pitchFamily="34" charset="0"/>
              </a:rPr>
              <a:t>&amp; Harvard </a:t>
            </a:r>
            <a:r>
              <a:rPr lang="en-US" sz="1700" dirty="0">
                <a:solidFill>
                  <a:schemeClr val="bg1"/>
                </a:solidFill>
                <a:latin typeface="Arial Black" panose="020B0A04020102020204" pitchFamily="34" charset="0"/>
                <a:cs typeface="Arial" panose="020B0604020202020204" pitchFamily="34" charset="0"/>
              </a:rPr>
              <a:t>University Global </a:t>
            </a:r>
            <a:r>
              <a:rPr lang="en-US" sz="1700" dirty="0" smtClean="0">
                <a:solidFill>
                  <a:schemeClr val="bg1"/>
                </a:solidFill>
                <a:latin typeface="Arial Black" panose="020B0A04020102020204" pitchFamily="34" charset="0"/>
                <a:cs typeface="Arial" panose="020B0604020202020204" pitchFamily="34" charset="0"/>
              </a:rPr>
              <a:t>System’s Tools</a:t>
            </a:r>
            <a:endParaRPr lang="en-US" sz="1700" dirty="0">
              <a:solidFill>
                <a:schemeClr val="bg1"/>
              </a:solidFill>
              <a:cs typeface="Arial" panose="020B0604020202020204" pitchFamily="34" charset="0"/>
            </a:endParaRPr>
          </a:p>
        </p:txBody>
      </p:sp>
      <p:sp>
        <p:nvSpPr>
          <p:cNvPr id="120" name="Rectangle 119"/>
          <p:cNvSpPr/>
          <p:nvPr/>
        </p:nvSpPr>
        <p:spPr>
          <a:xfrm>
            <a:off x="962572" y="11171003"/>
            <a:ext cx="6267570" cy="784830"/>
          </a:xfrm>
          <a:prstGeom prst="rect">
            <a:avLst/>
          </a:prstGeom>
        </p:spPr>
        <p:txBody>
          <a:bodyPr wrap="square">
            <a:spAutoFit/>
          </a:bodyPr>
          <a:lstStyle/>
          <a:p>
            <a:pPr>
              <a:lnSpc>
                <a:spcPts val="1800"/>
              </a:lnSpc>
              <a:spcAft>
                <a:spcPts val="0"/>
              </a:spcAft>
            </a:pPr>
            <a:r>
              <a:rPr lang="en-US" sz="1650" dirty="0" smtClean="0">
                <a:solidFill>
                  <a:schemeClr val="bg1"/>
                </a:solidFill>
                <a:cs typeface="Arial" panose="020B0604020202020204" pitchFamily="34" charset="0"/>
              </a:rPr>
              <a:t>Focusing on cutting-edge competencies and practical tools for breakthrough innovations for leaders and team members. Details and registration at </a:t>
            </a:r>
            <a:r>
              <a:rPr lang="en-US" sz="1650" u="sng" dirty="0" smtClean="0">
                <a:solidFill>
                  <a:srgbClr val="0000B8"/>
                </a:solidFill>
                <a:latin typeface="Arial Black" panose="020B0A04020102020204" pitchFamily="34" charset="0"/>
                <a:cs typeface="Arial" panose="020B0604020202020204" pitchFamily="34" charset="0"/>
              </a:rPr>
              <a:t>www.</a:t>
            </a:r>
            <a:r>
              <a:rPr lang="fr-CA" sz="1650" u="sng" dirty="0" smtClean="0">
                <a:solidFill>
                  <a:srgbClr val="0000B8"/>
                </a:solidFill>
                <a:latin typeface="Arial Black" panose="020B0A04020102020204" pitchFamily="34" charset="0"/>
              </a:rPr>
              <a:t>eharvard.org</a:t>
            </a:r>
            <a:r>
              <a:rPr lang="fr-CA" sz="1650" dirty="0" smtClean="0">
                <a:solidFill>
                  <a:schemeClr val="bg1"/>
                </a:solidFill>
              </a:rPr>
              <a:t> </a:t>
            </a:r>
            <a:endParaRPr lang="en-US" sz="1650" dirty="0">
              <a:solidFill>
                <a:schemeClr val="bg1"/>
              </a:solidFill>
              <a:cs typeface="Arial" panose="020B0604020202020204" pitchFamily="34" charset="0"/>
            </a:endParaRPr>
          </a:p>
        </p:txBody>
      </p:sp>
      <p:sp>
        <p:nvSpPr>
          <p:cNvPr id="6" name="Oval 5"/>
          <p:cNvSpPr/>
          <p:nvPr/>
        </p:nvSpPr>
        <p:spPr>
          <a:xfrm rot="2481113">
            <a:off x="5493843" y="4335843"/>
            <a:ext cx="2231552" cy="465973"/>
          </a:xfrm>
          <a:prstGeom prst="ellipse">
            <a:avLst/>
          </a:prstGeom>
          <a:no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p:cNvGrpSpPr/>
          <p:nvPr/>
        </p:nvGrpSpPr>
        <p:grpSpPr>
          <a:xfrm>
            <a:off x="174126" y="3925666"/>
            <a:ext cx="2021459" cy="1483298"/>
            <a:chOff x="20864057" y="8187936"/>
            <a:chExt cx="1351180" cy="2998136"/>
          </a:xfrm>
        </p:grpSpPr>
        <p:sp>
          <p:nvSpPr>
            <p:cNvPr id="117" name="Rounded Rectangle 116"/>
            <p:cNvSpPr/>
            <p:nvPr/>
          </p:nvSpPr>
          <p:spPr>
            <a:xfrm>
              <a:off x="20864057" y="8187936"/>
              <a:ext cx="1293994" cy="2998136"/>
            </a:xfrm>
            <a:prstGeom prst="roundRect">
              <a:avLst>
                <a:gd name="adj" fmla="val 1974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20934003" y="8606117"/>
              <a:ext cx="1281234" cy="1767856"/>
            </a:xfrm>
            <a:prstGeom prst="rect">
              <a:avLst/>
            </a:prstGeom>
            <a:ln>
              <a:noFill/>
            </a:ln>
          </p:spPr>
          <p:txBody>
            <a:bodyPr wrap="square">
              <a:spAutoFit/>
            </a:bodyPr>
            <a:lstStyle/>
            <a:p>
              <a:pPr>
                <a:lnSpc>
                  <a:spcPct val="80000"/>
                </a:lnSpc>
                <a:spcBef>
                  <a:spcPts val="0"/>
                </a:spcBef>
                <a:buClr>
                  <a:srgbClr val="C00000"/>
                </a:buClr>
                <a:buSzPct val="160000"/>
              </a:pPr>
              <a:r>
                <a:rPr lang="en-US" sz="4500" dirty="0">
                  <a:solidFill>
                    <a:schemeClr val="bg1"/>
                  </a:solidFill>
                  <a:latin typeface="Arial Black" panose="020B0A04020102020204" pitchFamily="34" charset="0"/>
                  <a:cs typeface="Arial" panose="020B0604020202020204" pitchFamily="34" charset="0"/>
                </a:rPr>
                <a:t>N</a:t>
              </a:r>
              <a:r>
                <a:rPr lang="en-US" sz="4500" dirty="0" smtClean="0">
                  <a:solidFill>
                    <a:schemeClr val="bg1"/>
                  </a:solidFill>
                  <a:latin typeface="Arial Black" panose="020B0A04020102020204" pitchFamily="34" charset="0"/>
                  <a:cs typeface="Arial" panose="020B0604020202020204" pitchFamily="34" charset="0"/>
                </a:rPr>
                <a:t>ext Slide</a:t>
              </a:r>
              <a:endParaRPr lang="en-US" sz="4500" dirty="0">
                <a:solidFill>
                  <a:schemeClr val="bg1"/>
                </a:solidFill>
                <a:latin typeface="Arial Black" panose="020B0A04020102020204" pitchFamily="34" charset="0"/>
                <a:cs typeface="Arial" panose="020B0604020202020204" pitchFamily="34" charset="0"/>
              </a:endParaRPr>
            </a:p>
          </p:txBody>
        </p:sp>
      </p:grpSp>
      <p:sp>
        <p:nvSpPr>
          <p:cNvPr id="20" name="Left Arrow 19"/>
          <p:cNvSpPr/>
          <p:nvPr/>
        </p:nvSpPr>
        <p:spPr>
          <a:xfrm rot="20979526">
            <a:off x="2175300" y="3736027"/>
            <a:ext cx="3466180" cy="816556"/>
          </a:xfrm>
          <a:prstGeom prst="leftArrow">
            <a:avLst>
              <a:gd name="adj1" fmla="val 50000"/>
              <a:gd name="adj2" fmla="val 126671"/>
            </a:avLst>
          </a:prstGeom>
          <a:noFill/>
          <a:ln w="76200">
            <a:solidFill>
              <a:schemeClr val="tx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666244" y="6876437"/>
            <a:ext cx="3852320" cy="559215"/>
            <a:chOff x="15666244" y="6876437"/>
            <a:chExt cx="3852320" cy="559215"/>
          </a:xfrm>
        </p:grpSpPr>
        <p:sp>
          <p:nvSpPr>
            <p:cNvPr id="507" name="Rectangle 506"/>
            <p:cNvSpPr/>
            <p:nvPr/>
          </p:nvSpPr>
          <p:spPr>
            <a:xfrm rot="60000">
              <a:off x="15666244" y="6876437"/>
              <a:ext cx="3699920" cy="289310"/>
            </a:xfrm>
            <a:prstGeom prst="rect">
              <a:avLst/>
            </a:prstGeom>
          </p:spPr>
          <p:txBody>
            <a:bodyPr wrap="square">
              <a:spAutoFit/>
            </a:bodyPr>
            <a:lstStyle/>
            <a:p>
              <a:pPr>
                <a:lnSpc>
                  <a:spcPct val="80000"/>
                </a:lnSpc>
              </a:pPr>
              <a:r>
                <a:rPr lang="fr-CA" sz="1600" dirty="0" smtClean="0">
                  <a:solidFill>
                    <a:schemeClr val="bg1"/>
                  </a:solidFill>
                  <a:latin typeface="Arial Black" panose="020B0A04020102020204" pitchFamily="34" charset="0"/>
                  <a:cs typeface="Times New Roman" pitchFamily="18" charset="0"/>
                </a:rPr>
                <a:t>Issues,</a:t>
              </a:r>
              <a:r>
                <a:rPr lang="fr-CA" sz="1300" dirty="0" smtClean="0">
                  <a:solidFill>
                    <a:schemeClr val="bg1"/>
                  </a:solidFill>
                  <a:latin typeface="Arial Black" panose="020B0A04020102020204" pitchFamily="34" charset="0"/>
                  <a:cs typeface="Times New Roman" pitchFamily="18" charset="0"/>
                </a:rPr>
                <a:t> </a:t>
              </a:r>
              <a:r>
                <a:rPr lang="fr-CA" sz="1600" dirty="0" err="1" smtClean="0">
                  <a:solidFill>
                    <a:schemeClr val="bg1"/>
                  </a:solidFill>
                  <a:latin typeface="Arial Black" panose="020B0A04020102020204" pitchFamily="34" charset="0"/>
                  <a:cs typeface="Times New Roman" pitchFamily="18" charset="0"/>
                </a:rPr>
                <a:t>Interests</a:t>
              </a:r>
              <a:r>
                <a:rPr lang="fr-CA" sz="1300" dirty="0" smtClean="0">
                  <a:solidFill>
                    <a:schemeClr val="bg1"/>
                  </a:solidFill>
                  <a:latin typeface="Arial Black" panose="020B0A04020102020204" pitchFamily="34" charset="0"/>
                  <a:cs typeface="Times New Roman" pitchFamily="18" charset="0"/>
                </a:rPr>
                <a:t> </a:t>
              </a:r>
              <a:r>
                <a:rPr lang="fr-CA" sz="1600" dirty="0" smtClean="0">
                  <a:solidFill>
                    <a:schemeClr val="bg1"/>
                  </a:solidFill>
                  <a:latin typeface="Arial Black" panose="020B0A04020102020204" pitchFamily="34" charset="0"/>
                  <a:cs typeface="Times New Roman" pitchFamily="18" charset="0"/>
                </a:rPr>
                <a:t>(10F</a:t>
              </a:r>
              <a:r>
                <a:rPr lang="fr-CA" sz="1300" dirty="0" smtClean="0">
                  <a:solidFill>
                    <a:schemeClr val="bg1"/>
                  </a:solidFill>
                  <a:latin typeface="Arial Black" panose="020B0A04020102020204" pitchFamily="34" charset="0"/>
                  <a:cs typeface="Times New Roman" pitchFamily="18" charset="0"/>
                </a:rPr>
                <a:t> </a:t>
              </a:r>
              <a:r>
                <a:rPr lang="fr-CA" sz="1600" dirty="0" smtClean="0">
                  <a:solidFill>
                    <a:schemeClr val="bg1"/>
                  </a:solidFill>
                  <a:latin typeface="Arial Black" panose="020B0A04020102020204" pitchFamily="34" charset="0"/>
                  <a:cs typeface="Times New Roman" pitchFamily="18" charset="0"/>
                </a:rPr>
                <a:t>Position)</a:t>
              </a:r>
            </a:p>
          </p:txBody>
        </p:sp>
        <p:sp>
          <p:nvSpPr>
            <p:cNvPr id="121" name="Rectangle 120"/>
            <p:cNvSpPr/>
            <p:nvPr/>
          </p:nvSpPr>
          <p:spPr>
            <a:xfrm rot="120000">
              <a:off x="15818644" y="7143136"/>
              <a:ext cx="3699920" cy="292516"/>
            </a:xfrm>
            <a:prstGeom prst="rect">
              <a:avLst/>
            </a:prstGeom>
          </p:spPr>
          <p:txBody>
            <a:bodyPr wrap="square">
              <a:spAutoFit/>
            </a:bodyPr>
            <a:lstStyle/>
            <a:p>
              <a:pPr>
                <a:lnSpc>
                  <a:spcPct val="80000"/>
                </a:lnSpc>
              </a:pPr>
              <a:r>
                <a:rPr lang="fr-CA" sz="1600" dirty="0" err="1" smtClean="0">
                  <a:solidFill>
                    <a:schemeClr val="bg1"/>
                  </a:solidFill>
                  <a:latin typeface="Arial Black" panose="020B0A04020102020204" pitchFamily="34" charset="0"/>
                  <a:cs typeface="Times New Roman" pitchFamily="18" charset="0"/>
                </a:rPr>
                <a:t>Opportunities</a:t>
              </a:r>
              <a:r>
                <a:rPr lang="fr-CA" sz="1600" dirty="0" smtClean="0">
                  <a:solidFill>
                    <a:schemeClr val="bg1"/>
                  </a:solidFill>
                  <a:latin typeface="Arial Black" panose="020B0A04020102020204" pitchFamily="34" charset="0"/>
                  <a:cs typeface="Times New Roman" pitchFamily="18" charset="0"/>
                </a:rPr>
                <a:t>, Power, </a:t>
              </a:r>
              <a:r>
                <a:rPr lang="fr-CA" sz="1600" dirty="0" err="1" smtClean="0">
                  <a:solidFill>
                    <a:schemeClr val="bg1"/>
                  </a:solidFill>
                  <a:latin typeface="Arial Black" panose="020B0A04020102020204" pitchFamily="34" charset="0"/>
                  <a:cs typeface="Times New Roman" pitchFamily="18" charset="0"/>
                </a:rPr>
                <a:t>Risk</a:t>
              </a:r>
              <a:r>
                <a:rPr lang="fr-CA" sz="1600" dirty="0" smtClean="0">
                  <a:solidFill>
                    <a:schemeClr val="bg1"/>
                  </a:solidFill>
                  <a:latin typeface="Arial Black" panose="020B0A04020102020204" pitchFamily="34" charset="0"/>
                  <a:cs typeface="Times New Roman" pitchFamily="18" charset="0"/>
                </a:rPr>
                <a:t>… </a:t>
              </a:r>
              <a:endParaRPr lang="en-US" sz="1600" dirty="0">
                <a:solidFill>
                  <a:schemeClr val="bg1"/>
                </a:solidFill>
              </a:endParaRPr>
            </a:p>
          </p:txBody>
        </p:sp>
      </p:grpSp>
      <p:sp>
        <p:nvSpPr>
          <p:cNvPr id="122" name="Rectangle 121"/>
          <p:cNvSpPr/>
          <p:nvPr/>
        </p:nvSpPr>
        <p:spPr>
          <a:xfrm rot="5460000">
            <a:off x="9251745" y="4095992"/>
            <a:ext cx="1907152" cy="430887"/>
          </a:xfrm>
          <a:prstGeom prst="rect">
            <a:avLst/>
          </a:prstGeom>
        </p:spPr>
        <p:txBody>
          <a:bodyPr wrap="square">
            <a:spAutoFit/>
          </a:bodyPr>
          <a:lstStyle/>
          <a:p>
            <a:r>
              <a:rPr lang="en-US" sz="2200" spc="-80" dirty="0" smtClean="0">
                <a:solidFill>
                  <a:schemeClr val="bg1"/>
                </a:solidFill>
                <a:latin typeface="Arial Black" panose="020B0A04020102020204" pitchFamily="34" charset="0"/>
                <a:cs typeface="Times New Roman" pitchFamily="18" charset="0"/>
              </a:rPr>
              <a:t>Roadmaps</a:t>
            </a:r>
            <a:endParaRPr lang="en-US" sz="2200" spc="-80" dirty="0">
              <a:solidFill>
                <a:schemeClr val="bg1"/>
              </a:solidFill>
            </a:endParaRPr>
          </a:p>
        </p:txBody>
      </p:sp>
      <p:grpSp>
        <p:nvGrpSpPr>
          <p:cNvPr id="116" name="Group 115"/>
          <p:cNvGrpSpPr/>
          <p:nvPr/>
        </p:nvGrpSpPr>
        <p:grpSpPr>
          <a:xfrm>
            <a:off x="15518897" y="1180861"/>
            <a:ext cx="808055" cy="692363"/>
            <a:chOff x="9877787" y="10306218"/>
            <a:chExt cx="546148" cy="453140"/>
          </a:xfrm>
        </p:grpSpPr>
        <p:pic>
          <p:nvPicPr>
            <p:cNvPr id="126" name="Picture 125"/>
            <p:cNvPicPr>
              <a:picLocks noChangeAspect="1"/>
            </p:cNvPicPr>
            <p:nvPr/>
          </p:nvPicPr>
          <p:blipFill rotWithShape="1">
            <a:blip r:embed="rId7" cstate="print">
              <a:extLst>
                <a:ext uri="{28A0092B-C50C-407E-A947-70E740481C1C}">
                  <a14:useLocalDpi xmlns:a14="http://schemas.microsoft.com/office/drawing/2010/main" val="0"/>
                </a:ext>
              </a:extLst>
            </a:blip>
            <a:srcRect l="22840" t="10570" r="21462" b="6413"/>
            <a:stretch/>
          </p:blipFill>
          <p:spPr>
            <a:xfrm rot="60000">
              <a:off x="9877787" y="10306218"/>
              <a:ext cx="546148" cy="453140"/>
            </a:xfrm>
            <a:prstGeom prst="ellipse">
              <a:avLst/>
            </a:prstGeom>
          </p:spPr>
        </p:pic>
        <p:pic>
          <p:nvPicPr>
            <p:cNvPr id="127" name="Picture 126"/>
            <p:cNvPicPr>
              <a:picLocks noChangeAspect="1"/>
            </p:cNvPicPr>
            <p:nvPr/>
          </p:nvPicPr>
          <p:blipFill>
            <a:blip r:embed="rId8" cstate="print">
              <a:extLst>
                <a:ext uri="{28A0092B-C50C-407E-A947-70E740481C1C}">
                  <a14:useLocalDpi xmlns:a14="http://schemas.microsoft.com/office/drawing/2010/main" val="0"/>
                </a:ext>
              </a:extLst>
            </a:blip>
            <a:srcRect l="15178" t="13881" r="15178" b="2830"/>
            <a:stretch>
              <a:fillRect/>
            </a:stretch>
          </p:blipFill>
          <p:spPr>
            <a:xfrm>
              <a:off x="9986400" y="10448152"/>
              <a:ext cx="342900" cy="204364"/>
            </a:xfrm>
            <a:custGeom>
              <a:avLst/>
              <a:gdLst>
                <a:gd name="connsiteX0" fmla="*/ 0 w 9517240"/>
                <a:gd name="connsiteY0" fmla="*/ 0 h 6400800"/>
                <a:gd name="connsiteX1" fmla="*/ 9517240 w 9517240"/>
                <a:gd name="connsiteY1" fmla="*/ 0 h 6400800"/>
                <a:gd name="connsiteX2" fmla="*/ 4758620 w 9517240"/>
                <a:gd name="connsiteY2" fmla="*/ 6400800 h 6400800"/>
              </a:gdLst>
              <a:ahLst/>
              <a:cxnLst>
                <a:cxn ang="0">
                  <a:pos x="connsiteX0" y="connsiteY0"/>
                </a:cxn>
                <a:cxn ang="0">
                  <a:pos x="connsiteX1" y="connsiteY1"/>
                </a:cxn>
                <a:cxn ang="0">
                  <a:pos x="connsiteX2" y="connsiteY2"/>
                </a:cxn>
              </a:cxnLst>
              <a:rect l="l" t="t" r="r" b="b"/>
              <a:pathLst>
                <a:path w="9517240" h="6400800">
                  <a:moveTo>
                    <a:pt x="0" y="0"/>
                  </a:moveTo>
                  <a:lnTo>
                    <a:pt x="9517240" y="0"/>
                  </a:lnTo>
                  <a:lnTo>
                    <a:pt x="4758620" y="6400800"/>
                  </a:lnTo>
                  <a:close/>
                </a:path>
              </a:pathLst>
            </a:custGeom>
          </p:spPr>
        </p:pic>
      </p:grpSp>
      <p:sp>
        <p:nvSpPr>
          <p:cNvPr id="5" name="Oval 4"/>
          <p:cNvSpPr/>
          <p:nvPr/>
        </p:nvSpPr>
        <p:spPr>
          <a:xfrm>
            <a:off x="15512916" y="1152005"/>
            <a:ext cx="828795" cy="727655"/>
          </a:xfrm>
          <a:prstGeom prst="ellipse">
            <a:avLst/>
          </a:prstGeom>
          <a:solidFill>
            <a:srgbClr val="FAE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1512056021"/>
      </p:ext>
    </p:extLst>
  </p:cSld>
  <p:clrMapOvr>
    <a:masterClrMapping/>
  </p:clrMapOvr>
  <mc:AlternateContent xmlns:mc="http://schemas.openxmlformats.org/markup-compatibility/2006" xmlns:p14="http://schemas.microsoft.com/office/powerpoint/2010/main">
    <mc:Choice Requires="p14">
      <p:transition spd="slow" p14:dur="2000" advTm="112790"/>
    </mc:Choice>
    <mc:Fallback xmlns="">
      <p:transition spd="slow" advTm="1127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98"/>
                                        </p:tgtEl>
                                        <p:attrNameLst>
                                          <p:attrName>style.visibility</p:attrName>
                                        </p:attrNameLst>
                                      </p:cBhvr>
                                      <p:to>
                                        <p:strVal val="visible"/>
                                      </p:to>
                                    </p:set>
                                    <p:anim calcmode="lin" valueType="num">
                                      <p:cBhvr>
                                        <p:cTn id="7" dur="1000" fill="hold"/>
                                        <p:tgtEl>
                                          <p:spTgt spid="498"/>
                                        </p:tgtEl>
                                        <p:attrNameLst>
                                          <p:attrName>ppt_w</p:attrName>
                                        </p:attrNameLst>
                                      </p:cBhvr>
                                      <p:tavLst>
                                        <p:tav tm="0">
                                          <p:val>
                                            <p:strVal val="#ppt_w*0.70"/>
                                          </p:val>
                                        </p:tav>
                                        <p:tav tm="100000">
                                          <p:val>
                                            <p:strVal val="#ppt_w"/>
                                          </p:val>
                                        </p:tav>
                                      </p:tavLst>
                                    </p:anim>
                                    <p:anim calcmode="lin" valueType="num">
                                      <p:cBhvr>
                                        <p:cTn id="8" dur="1000" fill="hold"/>
                                        <p:tgtEl>
                                          <p:spTgt spid="498"/>
                                        </p:tgtEl>
                                        <p:attrNameLst>
                                          <p:attrName>ppt_h</p:attrName>
                                        </p:attrNameLst>
                                      </p:cBhvr>
                                      <p:tavLst>
                                        <p:tav tm="0">
                                          <p:val>
                                            <p:strVal val="#ppt_h"/>
                                          </p:val>
                                        </p:tav>
                                        <p:tav tm="100000">
                                          <p:val>
                                            <p:strVal val="#ppt_h"/>
                                          </p:val>
                                        </p:tav>
                                      </p:tavLst>
                                    </p:anim>
                                    <p:animEffect transition="in" filter="fade">
                                      <p:cBhvr>
                                        <p:cTn id="9" dur="1000"/>
                                        <p:tgtEl>
                                          <p:spTgt spid="49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03"/>
                                        </p:tgtEl>
                                        <p:attrNameLst>
                                          <p:attrName>style.visibility</p:attrName>
                                        </p:attrNameLst>
                                      </p:cBhvr>
                                      <p:to>
                                        <p:strVal val="visible"/>
                                      </p:to>
                                    </p:set>
                                    <p:anim calcmode="lin" valueType="num">
                                      <p:cBhvr>
                                        <p:cTn id="12" dur="1000" fill="hold"/>
                                        <p:tgtEl>
                                          <p:spTgt spid="503"/>
                                        </p:tgtEl>
                                        <p:attrNameLst>
                                          <p:attrName>ppt_w</p:attrName>
                                        </p:attrNameLst>
                                      </p:cBhvr>
                                      <p:tavLst>
                                        <p:tav tm="0">
                                          <p:val>
                                            <p:strVal val="#ppt_w*0.70"/>
                                          </p:val>
                                        </p:tav>
                                        <p:tav tm="100000">
                                          <p:val>
                                            <p:strVal val="#ppt_w"/>
                                          </p:val>
                                        </p:tav>
                                      </p:tavLst>
                                    </p:anim>
                                    <p:anim calcmode="lin" valueType="num">
                                      <p:cBhvr>
                                        <p:cTn id="13" dur="1000" fill="hold"/>
                                        <p:tgtEl>
                                          <p:spTgt spid="503"/>
                                        </p:tgtEl>
                                        <p:attrNameLst>
                                          <p:attrName>ppt_h</p:attrName>
                                        </p:attrNameLst>
                                      </p:cBhvr>
                                      <p:tavLst>
                                        <p:tav tm="0">
                                          <p:val>
                                            <p:strVal val="#ppt_h"/>
                                          </p:val>
                                        </p:tav>
                                        <p:tav tm="100000">
                                          <p:val>
                                            <p:strVal val="#ppt_h"/>
                                          </p:val>
                                        </p:tav>
                                      </p:tavLst>
                                    </p:anim>
                                    <p:animEffect transition="in" filter="fade">
                                      <p:cBhvr>
                                        <p:cTn id="14" dur="1000"/>
                                        <p:tgtEl>
                                          <p:spTgt spid="50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99"/>
                                        </p:tgtEl>
                                        <p:attrNameLst>
                                          <p:attrName>style.visibility</p:attrName>
                                        </p:attrNameLst>
                                      </p:cBhvr>
                                      <p:to>
                                        <p:strVal val="visible"/>
                                      </p:to>
                                    </p:set>
                                    <p:anim calcmode="lin" valueType="num">
                                      <p:cBhvr>
                                        <p:cTn id="19" dur="1000" fill="hold"/>
                                        <p:tgtEl>
                                          <p:spTgt spid="499"/>
                                        </p:tgtEl>
                                        <p:attrNameLst>
                                          <p:attrName>ppt_w</p:attrName>
                                        </p:attrNameLst>
                                      </p:cBhvr>
                                      <p:tavLst>
                                        <p:tav tm="0">
                                          <p:val>
                                            <p:strVal val="#ppt_w*0.70"/>
                                          </p:val>
                                        </p:tav>
                                        <p:tav tm="100000">
                                          <p:val>
                                            <p:strVal val="#ppt_w"/>
                                          </p:val>
                                        </p:tav>
                                      </p:tavLst>
                                    </p:anim>
                                    <p:anim calcmode="lin" valueType="num">
                                      <p:cBhvr>
                                        <p:cTn id="20" dur="1000" fill="hold"/>
                                        <p:tgtEl>
                                          <p:spTgt spid="499"/>
                                        </p:tgtEl>
                                        <p:attrNameLst>
                                          <p:attrName>ppt_h</p:attrName>
                                        </p:attrNameLst>
                                      </p:cBhvr>
                                      <p:tavLst>
                                        <p:tav tm="0">
                                          <p:val>
                                            <p:strVal val="#ppt_h"/>
                                          </p:val>
                                        </p:tav>
                                        <p:tav tm="100000">
                                          <p:val>
                                            <p:strVal val="#ppt_h"/>
                                          </p:val>
                                        </p:tav>
                                      </p:tavLst>
                                    </p:anim>
                                    <p:animEffect transition="in" filter="fade">
                                      <p:cBhvr>
                                        <p:cTn id="21" dur="1000"/>
                                        <p:tgtEl>
                                          <p:spTgt spid="49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495"/>
                                        </p:tgtEl>
                                        <p:attrNameLst>
                                          <p:attrName>style.visibility</p:attrName>
                                        </p:attrNameLst>
                                      </p:cBhvr>
                                      <p:to>
                                        <p:strVal val="visible"/>
                                      </p:to>
                                    </p:set>
                                    <p:anim calcmode="lin" valueType="num">
                                      <p:cBhvr>
                                        <p:cTn id="24" dur="1000" fill="hold"/>
                                        <p:tgtEl>
                                          <p:spTgt spid="495"/>
                                        </p:tgtEl>
                                        <p:attrNameLst>
                                          <p:attrName>ppt_w</p:attrName>
                                        </p:attrNameLst>
                                      </p:cBhvr>
                                      <p:tavLst>
                                        <p:tav tm="0">
                                          <p:val>
                                            <p:strVal val="#ppt_w*0.70"/>
                                          </p:val>
                                        </p:tav>
                                        <p:tav tm="100000">
                                          <p:val>
                                            <p:strVal val="#ppt_w"/>
                                          </p:val>
                                        </p:tav>
                                      </p:tavLst>
                                    </p:anim>
                                    <p:anim calcmode="lin" valueType="num">
                                      <p:cBhvr>
                                        <p:cTn id="25" dur="1000" fill="hold"/>
                                        <p:tgtEl>
                                          <p:spTgt spid="495"/>
                                        </p:tgtEl>
                                        <p:attrNameLst>
                                          <p:attrName>ppt_h</p:attrName>
                                        </p:attrNameLst>
                                      </p:cBhvr>
                                      <p:tavLst>
                                        <p:tav tm="0">
                                          <p:val>
                                            <p:strVal val="#ppt_h"/>
                                          </p:val>
                                        </p:tav>
                                        <p:tav tm="100000">
                                          <p:val>
                                            <p:strVal val="#ppt_h"/>
                                          </p:val>
                                        </p:tav>
                                      </p:tavLst>
                                    </p:anim>
                                    <p:animEffect transition="in" filter="fade">
                                      <p:cBhvr>
                                        <p:cTn id="26" dur="1000"/>
                                        <p:tgtEl>
                                          <p:spTgt spid="495"/>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01"/>
                                        </p:tgtEl>
                                        <p:attrNameLst>
                                          <p:attrName>style.visibility</p:attrName>
                                        </p:attrNameLst>
                                      </p:cBhvr>
                                      <p:to>
                                        <p:strVal val="visible"/>
                                      </p:to>
                                    </p:set>
                                    <p:anim calcmode="lin" valueType="num">
                                      <p:cBhvr>
                                        <p:cTn id="31" dur="1000" fill="hold"/>
                                        <p:tgtEl>
                                          <p:spTgt spid="501"/>
                                        </p:tgtEl>
                                        <p:attrNameLst>
                                          <p:attrName>ppt_w</p:attrName>
                                        </p:attrNameLst>
                                      </p:cBhvr>
                                      <p:tavLst>
                                        <p:tav tm="0">
                                          <p:val>
                                            <p:strVal val="#ppt_w*0.70"/>
                                          </p:val>
                                        </p:tav>
                                        <p:tav tm="100000">
                                          <p:val>
                                            <p:strVal val="#ppt_w"/>
                                          </p:val>
                                        </p:tav>
                                      </p:tavLst>
                                    </p:anim>
                                    <p:anim calcmode="lin" valueType="num">
                                      <p:cBhvr>
                                        <p:cTn id="32" dur="1000" fill="hold"/>
                                        <p:tgtEl>
                                          <p:spTgt spid="501"/>
                                        </p:tgtEl>
                                        <p:attrNameLst>
                                          <p:attrName>ppt_h</p:attrName>
                                        </p:attrNameLst>
                                      </p:cBhvr>
                                      <p:tavLst>
                                        <p:tav tm="0">
                                          <p:val>
                                            <p:strVal val="#ppt_h"/>
                                          </p:val>
                                        </p:tav>
                                        <p:tav tm="100000">
                                          <p:val>
                                            <p:strVal val="#ppt_h"/>
                                          </p:val>
                                        </p:tav>
                                      </p:tavLst>
                                    </p:anim>
                                    <p:animEffect transition="in" filter="fade">
                                      <p:cBhvr>
                                        <p:cTn id="33" dur="1000"/>
                                        <p:tgtEl>
                                          <p:spTgt spid="501"/>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502"/>
                                        </p:tgtEl>
                                        <p:attrNameLst>
                                          <p:attrName>style.visibility</p:attrName>
                                        </p:attrNameLst>
                                      </p:cBhvr>
                                      <p:to>
                                        <p:strVal val="visible"/>
                                      </p:to>
                                    </p:set>
                                    <p:anim calcmode="lin" valueType="num">
                                      <p:cBhvr>
                                        <p:cTn id="36" dur="1000" fill="hold"/>
                                        <p:tgtEl>
                                          <p:spTgt spid="502"/>
                                        </p:tgtEl>
                                        <p:attrNameLst>
                                          <p:attrName>ppt_w</p:attrName>
                                        </p:attrNameLst>
                                      </p:cBhvr>
                                      <p:tavLst>
                                        <p:tav tm="0">
                                          <p:val>
                                            <p:strVal val="#ppt_w*0.70"/>
                                          </p:val>
                                        </p:tav>
                                        <p:tav tm="100000">
                                          <p:val>
                                            <p:strVal val="#ppt_w"/>
                                          </p:val>
                                        </p:tav>
                                      </p:tavLst>
                                    </p:anim>
                                    <p:anim calcmode="lin" valueType="num">
                                      <p:cBhvr>
                                        <p:cTn id="37" dur="1000" fill="hold"/>
                                        <p:tgtEl>
                                          <p:spTgt spid="502"/>
                                        </p:tgtEl>
                                        <p:attrNameLst>
                                          <p:attrName>ppt_h</p:attrName>
                                        </p:attrNameLst>
                                      </p:cBhvr>
                                      <p:tavLst>
                                        <p:tav tm="0">
                                          <p:val>
                                            <p:strVal val="#ppt_h"/>
                                          </p:val>
                                        </p:tav>
                                        <p:tav tm="100000">
                                          <p:val>
                                            <p:strVal val="#ppt_h"/>
                                          </p:val>
                                        </p:tav>
                                      </p:tavLst>
                                    </p:anim>
                                    <p:animEffect transition="in" filter="fade">
                                      <p:cBhvr>
                                        <p:cTn id="38" dur="1000"/>
                                        <p:tgtEl>
                                          <p:spTgt spid="502"/>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506"/>
                                        </p:tgtEl>
                                        <p:attrNameLst>
                                          <p:attrName>style.visibility</p:attrName>
                                        </p:attrNameLst>
                                      </p:cBhvr>
                                      <p:to>
                                        <p:strVal val="visible"/>
                                      </p:to>
                                    </p:set>
                                    <p:anim calcmode="lin" valueType="num">
                                      <p:cBhvr>
                                        <p:cTn id="43" dur="1000" fill="hold"/>
                                        <p:tgtEl>
                                          <p:spTgt spid="506"/>
                                        </p:tgtEl>
                                        <p:attrNameLst>
                                          <p:attrName>ppt_w</p:attrName>
                                        </p:attrNameLst>
                                      </p:cBhvr>
                                      <p:tavLst>
                                        <p:tav tm="0">
                                          <p:val>
                                            <p:strVal val="#ppt_w*0.70"/>
                                          </p:val>
                                        </p:tav>
                                        <p:tav tm="100000">
                                          <p:val>
                                            <p:strVal val="#ppt_w"/>
                                          </p:val>
                                        </p:tav>
                                      </p:tavLst>
                                    </p:anim>
                                    <p:anim calcmode="lin" valueType="num">
                                      <p:cBhvr>
                                        <p:cTn id="44" dur="1000" fill="hold"/>
                                        <p:tgtEl>
                                          <p:spTgt spid="506"/>
                                        </p:tgtEl>
                                        <p:attrNameLst>
                                          <p:attrName>ppt_h</p:attrName>
                                        </p:attrNameLst>
                                      </p:cBhvr>
                                      <p:tavLst>
                                        <p:tav tm="0">
                                          <p:val>
                                            <p:strVal val="#ppt_h"/>
                                          </p:val>
                                        </p:tav>
                                        <p:tav tm="100000">
                                          <p:val>
                                            <p:strVal val="#ppt_h"/>
                                          </p:val>
                                        </p:tav>
                                      </p:tavLst>
                                    </p:anim>
                                    <p:animEffect transition="in" filter="fade">
                                      <p:cBhvr>
                                        <p:cTn id="45" dur="1000"/>
                                        <p:tgtEl>
                                          <p:spTgt spid="506"/>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100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strVal val="#ppt_w*0.70"/>
                                          </p:val>
                                        </p:tav>
                                        <p:tav tm="100000">
                                          <p:val>
                                            <p:strVal val="#ppt_w"/>
                                          </p:val>
                                        </p:tav>
                                      </p:tavLst>
                                    </p:anim>
                                    <p:anim calcmode="lin" valueType="num">
                                      <p:cBhvr>
                                        <p:cTn id="51" dur="1000" fill="hold"/>
                                        <p:tgtEl>
                                          <p:spTgt spid="9"/>
                                        </p:tgtEl>
                                        <p:attrNameLst>
                                          <p:attrName>ppt_h</p:attrName>
                                        </p:attrNameLst>
                                      </p:cBhvr>
                                      <p:tavLst>
                                        <p:tav tm="0">
                                          <p:val>
                                            <p:strVal val="#ppt_h"/>
                                          </p:val>
                                        </p:tav>
                                        <p:tav tm="100000">
                                          <p:val>
                                            <p:strVal val="#ppt_h"/>
                                          </p:val>
                                        </p:tav>
                                      </p:tavLst>
                                    </p:anim>
                                    <p:animEffect transition="in" filter="fade">
                                      <p:cBhvr>
                                        <p:cTn id="52" dur="1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3500"/>
                                  </p:stCondLst>
                                  <p:childTnLst>
                                    <p:set>
                                      <p:cBhvr>
                                        <p:cTn id="56" dur="1" fill="hold">
                                          <p:stCondLst>
                                            <p:cond delay="0"/>
                                          </p:stCondLst>
                                        </p:cTn>
                                        <p:tgtEl>
                                          <p:spTgt spid="505"/>
                                        </p:tgtEl>
                                        <p:attrNameLst>
                                          <p:attrName>style.visibility</p:attrName>
                                        </p:attrNameLst>
                                      </p:cBhvr>
                                      <p:to>
                                        <p:strVal val="visible"/>
                                      </p:to>
                                    </p:set>
                                    <p:anim calcmode="lin" valueType="num">
                                      <p:cBhvr>
                                        <p:cTn id="57" dur="1000" fill="hold"/>
                                        <p:tgtEl>
                                          <p:spTgt spid="505"/>
                                        </p:tgtEl>
                                        <p:attrNameLst>
                                          <p:attrName>ppt_w</p:attrName>
                                        </p:attrNameLst>
                                      </p:cBhvr>
                                      <p:tavLst>
                                        <p:tav tm="0">
                                          <p:val>
                                            <p:strVal val="#ppt_w*0.70"/>
                                          </p:val>
                                        </p:tav>
                                        <p:tav tm="100000">
                                          <p:val>
                                            <p:strVal val="#ppt_w"/>
                                          </p:val>
                                        </p:tav>
                                      </p:tavLst>
                                    </p:anim>
                                    <p:anim calcmode="lin" valueType="num">
                                      <p:cBhvr>
                                        <p:cTn id="58" dur="1000" fill="hold"/>
                                        <p:tgtEl>
                                          <p:spTgt spid="505"/>
                                        </p:tgtEl>
                                        <p:attrNameLst>
                                          <p:attrName>ppt_h</p:attrName>
                                        </p:attrNameLst>
                                      </p:cBhvr>
                                      <p:tavLst>
                                        <p:tav tm="0">
                                          <p:val>
                                            <p:strVal val="#ppt_h"/>
                                          </p:val>
                                        </p:tav>
                                        <p:tav tm="100000">
                                          <p:val>
                                            <p:strVal val="#ppt_h"/>
                                          </p:val>
                                        </p:tav>
                                      </p:tavLst>
                                    </p:anim>
                                    <p:animEffect transition="in" filter="fade">
                                      <p:cBhvr>
                                        <p:cTn id="59" dur="1000"/>
                                        <p:tgtEl>
                                          <p:spTgt spid="505"/>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nodeType="clickEffect">
                                  <p:stCondLst>
                                    <p:cond delay="500"/>
                                  </p:stCondLst>
                                  <p:childTnLst>
                                    <p:set>
                                      <p:cBhvr>
                                        <p:cTn id="63" dur="1" fill="hold">
                                          <p:stCondLst>
                                            <p:cond delay="0"/>
                                          </p:stCondLst>
                                        </p:cTn>
                                        <p:tgtEl>
                                          <p:spTgt spid="19"/>
                                        </p:tgtEl>
                                        <p:attrNameLst>
                                          <p:attrName>style.visibility</p:attrName>
                                        </p:attrNameLst>
                                      </p:cBhvr>
                                      <p:to>
                                        <p:strVal val="visible"/>
                                      </p:to>
                                    </p:set>
                                    <p:anim calcmode="lin" valueType="num">
                                      <p:cBhvr>
                                        <p:cTn id="64" dur="1000" fill="hold"/>
                                        <p:tgtEl>
                                          <p:spTgt spid="19"/>
                                        </p:tgtEl>
                                        <p:attrNameLst>
                                          <p:attrName>ppt_w</p:attrName>
                                        </p:attrNameLst>
                                      </p:cBhvr>
                                      <p:tavLst>
                                        <p:tav tm="0">
                                          <p:val>
                                            <p:strVal val="#ppt_w*0.70"/>
                                          </p:val>
                                        </p:tav>
                                        <p:tav tm="100000">
                                          <p:val>
                                            <p:strVal val="#ppt_w"/>
                                          </p:val>
                                        </p:tav>
                                      </p:tavLst>
                                    </p:anim>
                                    <p:anim calcmode="lin" valueType="num">
                                      <p:cBhvr>
                                        <p:cTn id="65" dur="1000" fill="hold"/>
                                        <p:tgtEl>
                                          <p:spTgt spid="19"/>
                                        </p:tgtEl>
                                        <p:attrNameLst>
                                          <p:attrName>ppt_h</p:attrName>
                                        </p:attrNameLst>
                                      </p:cBhvr>
                                      <p:tavLst>
                                        <p:tav tm="0">
                                          <p:val>
                                            <p:strVal val="#ppt_h"/>
                                          </p:val>
                                        </p:tav>
                                        <p:tav tm="100000">
                                          <p:val>
                                            <p:strVal val="#ppt_h"/>
                                          </p:val>
                                        </p:tav>
                                      </p:tavLst>
                                    </p:anim>
                                    <p:animEffect transition="in" filter="fade">
                                      <p:cBhvr>
                                        <p:cTn id="66" dur="10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nodeType="clickEffect">
                                  <p:stCondLst>
                                    <p:cond delay="1000"/>
                                  </p:stCondLst>
                                  <p:childTnLst>
                                    <p:set>
                                      <p:cBhvr>
                                        <p:cTn id="70" dur="1" fill="hold">
                                          <p:stCondLst>
                                            <p:cond delay="0"/>
                                          </p:stCondLst>
                                        </p:cTn>
                                        <p:tgtEl>
                                          <p:spTgt spid="4"/>
                                        </p:tgtEl>
                                        <p:attrNameLst>
                                          <p:attrName>style.visibility</p:attrName>
                                        </p:attrNameLst>
                                      </p:cBhvr>
                                      <p:to>
                                        <p:strVal val="visible"/>
                                      </p:to>
                                    </p:set>
                                    <p:anim calcmode="lin" valueType="num">
                                      <p:cBhvr>
                                        <p:cTn id="71" dur="1000" fill="hold"/>
                                        <p:tgtEl>
                                          <p:spTgt spid="4"/>
                                        </p:tgtEl>
                                        <p:attrNameLst>
                                          <p:attrName>ppt_w</p:attrName>
                                        </p:attrNameLst>
                                      </p:cBhvr>
                                      <p:tavLst>
                                        <p:tav tm="0">
                                          <p:val>
                                            <p:strVal val="#ppt_w*0.70"/>
                                          </p:val>
                                        </p:tav>
                                        <p:tav tm="100000">
                                          <p:val>
                                            <p:strVal val="#ppt_w"/>
                                          </p:val>
                                        </p:tav>
                                      </p:tavLst>
                                    </p:anim>
                                    <p:anim calcmode="lin" valueType="num">
                                      <p:cBhvr>
                                        <p:cTn id="72" dur="1000" fill="hold"/>
                                        <p:tgtEl>
                                          <p:spTgt spid="4"/>
                                        </p:tgtEl>
                                        <p:attrNameLst>
                                          <p:attrName>ppt_h</p:attrName>
                                        </p:attrNameLst>
                                      </p:cBhvr>
                                      <p:tavLst>
                                        <p:tav tm="0">
                                          <p:val>
                                            <p:strVal val="#ppt_h"/>
                                          </p:val>
                                        </p:tav>
                                        <p:tav tm="100000">
                                          <p:val>
                                            <p:strVal val="#ppt_h"/>
                                          </p:val>
                                        </p:tav>
                                      </p:tavLst>
                                    </p:anim>
                                    <p:animEffect transition="in" filter="fade">
                                      <p:cBhvr>
                                        <p:cTn id="73" dur="1000"/>
                                        <p:tgtEl>
                                          <p:spTgt spid="4"/>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grpId="0" nodeType="clickEffect">
                                  <p:stCondLst>
                                    <p:cond delay="1500"/>
                                  </p:stCondLst>
                                  <p:childTnLst>
                                    <p:set>
                                      <p:cBhvr>
                                        <p:cTn id="77" dur="1" fill="hold">
                                          <p:stCondLst>
                                            <p:cond delay="0"/>
                                          </p:stCondLst>
                                        </p:cTn>
                                        <p:tgtEl>
                                          <p:spTgt spid="509"/>
                                        </p:tgtEl>
                                        <p:attrNameLst>
                                          <p:attrName>style.visibility</p:attrName>
                                        </p:attrNameLst>
                                      </p:cBhvr>
                                      <p:to>
                                        <p:strVal val="visible"/>
                                      </p:to>
                                    </p:set>
                                    <p:anim calcmode="lin" valueType="num">
                                      <p:cBhvr>
                                        <p:cTn id="78" dur="1000" fill="hold"/>
                                        <p:tgtEl>
                                          <p:spTgt spid="509"/>
                                        </p:tgtEl>
                                        <p:attrNameLst>
                                          <p:attrName>ppt_w</p:attrName>
                                        </p:attrNameLst>
                                      </p:cBhvr>
                                      <p:tavLst>
                                        <p:tav tm="0">
                                          <p:val>
                                            <p:strVal val="#ppt_w*0.70"/>
                                          </p:val>
                                        </p:tav>
                                        <p:tav tm="100000">
                                          <p:val>
                                            <p:strVal val="#ppt_w"/>
                                          </p:val>
                                        </p:tav>
                                      </p:tavLst>
                                    </p:anim>
                                    <p:anim calcmode="lin" valueType="num">
                                      <p:cBhvr>
                                        <p:cTn id="79" dur="1000" fill="hold"/>
                                        <p:tgtEl>
                                          <p:spTgt spid="509"/>
                                        </p:tgtEl>
                                        <p:attrNameLst>
                                          <p:attrName>ppt_h</p:attrName>
                                        </p:attrNameLst>
                                      </p:cBhvr>
                                      <p:tavLst>
                                        <p:tav tm="0">
                                          <p:val>
                                            <p:strVal val="#ppt_h"/>
                                          </p:val>
                                        </p:tav>
                                        <p:tav tm="100000">
                                          <p:val>
                                            <p:strVal val="#ppt_h"/>
                                          </p:val>
                                        </p:tav>
                                      </p:tavLst>
                                    </p:anim>
                                    <p:animEffect transition="in" filter="fade">
                                      <p:cBhvr>
                                        <p:cTn id="80" dur="1000"/>
                                        <p:tgtEl>
                                          <p:spTgt spid="509"/>
                                        </p:tgtEl>
                                      </p:cBhvr>
                                    </p:animEffec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90"/>
                                        </p:tgtEl>
                                        <p:attrNameLst>
                                          <p:attrName>style.visibility</p:attrName>
                                        </p:attrNameLst>
                                      </p:cBhvr>
                                      <p:to>
                                        <p:strVal val="visible"/>
                                      </p:to>
                                    </p:set>
                                    <p:anim calcmode="lin" valueType="num">
                                      <p:cBhvr>
                                        <p:cTn id="85" dur="1000" fill="hold"/>
                                        <p:tgtEl>
                                          <p:spTgt spid="90"/>
                                        </p:tgtEl>
                                        <p:attrNameLst>
                                          <p:attrName>ppt_w</p:attrName>
                                        </p:attrNameLst>
                                      </p:cBhvr>
                                      <p:tavLst>
                                        <p:tav tm="0">
                                          <p:val>
                                            <p:strVal val="#ppt_w*0.70"/>
                                          </p:val>
                                        </p:tav>
                                        <p:tav tm="100000">
                                          <p:val>
                                            <p:strVal val="#ppt_w"/>
                                          </p:val>
                                        </p:tav>
                                      </p:tavLst>
                                    </p:anim>
                                    <p:anim calcmode="lin" valueType="num">
                                      <p:cBhvr>
                                        <p:cTn id="86" dur="1000" fill="hold"/>
                                        <p:tgtEl>
                                          <p:spTgt spid="90"/>
                                        </p:tgtEl>
                                        <p:attrNameLst>
                                          <p:attrName>ppt_h</p:attrName>
                                        </p:attrNameLst>
                                      </p:cBhvr>
                                      <p:tavLst>
                                        <p:tav tm="0">
                                          <p:val>
                                            <p:strVal val="#ppt_h"/>
                                          </p:val>
                                        </p:tav>
                                        <p:tav tm="100000">
                                          <p:val>
                                            <p:strVal val="#ppt_h"/>
                                          </p:val>
                                        </p:tav>
                                      </p:tavLst>
                                    </p:anim>
                                    <p:animEffect transition="in" filter="fade">
                                      <p:cBhvr>
                                        <p:cTn id="87" dur="1000"/>
                                        <p:tgtEl>
                                          <p:spTgt spid="90"/>
                                        </p:tgtEl>
                                      </p:cBhvr>
                                    </p:animEffect>
                                  </p:childTnLst>
                                </p:cTn>
                              </p:par>
                            </p:childTnLst>
                          </p:cTn>
                        </p:par>
                      </p:childTnLst>
                    </p:cTn>
                  </p:par>
                  <p:par>
                    <p:cTn id="88" fill="hold">
                      <p:stCondLst>
                        <p:cond delay="indefinite"/>
                      </p:stCondLst>
                      <p:childTnLst>
                        <p:par>
                          <p:cTn id="89" fill="hold">
                            <p:stCondLst>
                              <p:cond delay="0"/>
                            </p:stCondLst>
                            <p:childTnLst>
                              <p:par>
                                <p:cTn id="90" presetID="55" presetClass="entr" presetSubtype="0" fill="hold" grpId="0" nodeType="clickEffect">
                                  <p:stCondLst>
                                    <p:cond delay="0"/>
                                  </p:stCondLst>
                                  <p:childTnLst>
                                    <p:set>
                                      <p:cBhvr>
                                        <p:cTn id="91" dur="1" fill="hold">
                                          <p:stCondLst>
                                            <p:cond delay="0"/>
                                          </p:stCondLst>
                                        </p:cTn>
                                        <p:tgtEl>
                                          <p:spTgt spid="92"/>
                                        </p:tgtEl>
                                        <p:attrNameLst>
                                          <p:attrName>style.visibility</p:attrName>
                                        </p:attrNameLst>
                                      </p:cBhvr>
                                      <p:to>
                                        <p:strVal val="visible"/>
                                      </p:to>
                                    </p:set>
                                    <p:anim calcmode="lin" valueType="num">
                                      <p:cBhvr>
                                        <p:cTn id="92" dur="1000" fill="hold"/>
                                        <p:tgtEl>
                                          <p:spTgt spid="92"/>
                                        </p:tgtEl>
                                        <p:attrNameLst>
                                          <p:attrName>ppt_w</p:attrName>
                                        </p:attrNameLst>
                                      </p:cBhvr>
                                      <p:tavLst>
                                        <p:tav tm="0">
                                          <p:val>
                                            <p:strVal val="#ppt_w*0.70"/>
                                          </p:val>
                                        </p:tav>
                                        <p:tav tm="100000">
                                          <p:val>
                                            <p:strVal val="#ppt_w"/>
                                          </p:val>
                                        </p:tav>
                                      </p:tavLst>
                                    </p:anim>
                                    <p:anim calcmode="lin" valueType="num">
                                      <p:cBhvr>
                                        <p:cTn id="93" dur="1000" fill="hold"/>
                                        <p:tgtEl>
                                          <p:spTgt spid="92"/>
                                        </p:tgtEl>
                                        <p:attrNameLst>
                                          <p:attrName>ppt_h</p:attrName>
                                        </p:attrNameLst>
                                      </p:cBhvr>
                                      <p:tavLst>
                                        <p:tav tm="0">
                                          <p:val>
                                            <p:strVal val="#ppt_h"/>
                                          </p:val>
                                        </p:tav>
                                        <p:tav tm="100000">
                                          <p:val>
                                            <p:strVal val="#ppt_h"/>
                                          </p:val>
                                        </p:tav>
                                      </p:tavLst>
                                    </p:anim>
                                    <p:animEffect transition="in" filter="fade">
                                      <p:cBhvr>
                                        <p:cTn id="94" dur="1000"/>
                                        <p:tgtEl>
                                          <p:spTgt spid="92"/>
                                        </p:tgtEl>
                                      </p:cBhvr>
                                    </p:animEffect>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nodeType="click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fade">
                                      <p:cBhvr>
                                        <p:cTn id="99" dur="1000"/>
                                        <p:tgtEl>
                                          <p:spTgt spid="97"/>
                                        </p:tgtEl>
                                      </p:cBhvr>
                                    </p:animEffect>
                                    <p:anim calcmode="lin" valueType="num">
                                      <p:cBhvr>
                                        <p:cTn id="100" dur="1000" fill="hold"/>
                                        <p:tgtEl>
                                          <p:spTgt spid="97"/>
                                        </p:tgtEl>
                                        <p:attrNameLst>
                                          <p:attrName>ppt_x</p:attrName>
                                        </p:attrNameLst>
                                      </p:cBhvr>
                                      <p:tavLst>
                                        <p:tav tm="0">
                                          <p:val>
                                            <p:strVal val="#ppt_x"/>
                                          </p:val>
                                        </p:tav>
                                        <p:tav tm="100000">
                                          <p:val>
                                            <p:strVal val="#ppt_x"/>
                                          </p:val>
                                        </p:tav>
                                      </p:tavLst>
                                    </p:anim>
                                    <p:anim calcmode="lin" valueType="num">
                                      <p:cBhvr>
                                        <p:cTn id="101"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55" presetClass="entr" presetSubtype="0" fill="hold" nodeType="clickEffect">
                                  <p:stCondLst>
                                    <p:cond delay="0"/>
                                  </p:stCondLst>
                                  <p:childTnLst>
                                    <p:set>
                                      <p:cBhvr>
                                        <p:cTn id="105" dur="1" fill="hold">
                                          <p:stCondLst>
                                            <p:cond delay="0"/>
                                          </p:stCondLst>
                                        </p:cTn>
                                        <p:tgtEl>
                                          <p:spTgt spid="11"/>
                                        </p:tgtEl>
                                        <p:attrNameLst>
                                          <p:attrName>style.visibility</p:attrName>
                                        </p:attrNameLst>
                                      </p:cBhvr>
                                      <p:to>
                                        <p:strVal val="visible"/>
                                      </p:to>
                                    </p:set>
                                    <p:anim calcmode="lin" valueType="num">
                                      <p:cBhvr>
                                        <p:cTn id="106" dur="1000" fill="hold"/>
                                        <p:tgtEl>
                                          <p:spTgt spid="11"/>
                                        </p:tgtEl>
                                        <p:attrNameLst>
                                          <p:attrName>ppt_w</p:attrName>
                                        </p:attrNameLst>
                                      </p:cBhvr>
                                      <p:tavLst>
                                        <p:tav tm="0">
                                          <p:val>
                                            <p:strVal val="#ppt_w*0.70"/>
                                          </p:val>
                                        </p:tav>
                                        <p:tav tm="100000">
                                          <p:val>
                                            <p:strVal val="#ppt_w"/>
                                          </p:val>
                                        </p:tav>
                                      </p:tavLst>
                                    </p:anim>
                                    <p:anim calcmode="lin" valueType="num">
                                      <p:cBhvr>
                                        <p:cTn id="107" dur="1000" fill="hold"/>
                                        <p:tgtEl>
                                          <p:spTgt spid="11"/>
                                        </p:tgtEl>
                                        <p:attrNameLst>
                                          <p:attrName>ppt_h</p:attrName>
                                        </p:attrNameLst>
                                      </p:cBhvr>
                                      <p:tavLst>
                                        <p:tav tm="0">
                                          <p:val>
                                            <p:strVal val="#ppt_h"/>
                                          </p:val>
                                        </p:tav>
                                        <p:tav tm="100000">
                                          <p:val>
                                            <p:strVal val="#ppt_h"/>
                                          </p:val>
                                        </p:tav>
                                      </p:tavLst>
                                    </p:anim>
                                    <p:animEffect transition="in" filter="fade">
                                      <p:cBhvr>
                                        <p:cTn id="108" dur="1000"/>
                                        <p:tgtEl>
                                          <p:spTgt spid="11"/>
                                        </p:tgtEl>
                                      </p:cBhvr>
                                    </p:animEffect>
                                  </p:childTnLst>
                                </p:cTn>
                              </p:par>
                            </p:childTnLst>
                          </p:cTn>
                        </p:par>
                      </p:childTnLst>
                    </p:cTn>
                  </p:par>
                  <p:par>
                    <p:cTn id="109" fill="hold">
                      <p:stCondLst>
                        <p:cond delay="indefinite"/>
                      </p:stCondLst>
                      <p:childTnLst>
                        <p:par>
                          <p:cTn id="110" fill="hold">
                            <p:stCondLst>
                              <p:cond delay="0"/>
                            </p:stCondLst>
                            <p:childTnLst>
                              <p:par>
                                <p:cTn id="111" presetID="55" presetClass="entr" presetSubtype="0" fill="hold" nodeType="clickEffect">
                                  <p:stCondLst>
                                    <p:cond delay="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1000" fill="hold"/>
                                        <p:tgtEl>
                                          <p:spTgt spid="12"/>
                                        </p:tgtEl>
                                        <p:attrNameLst>
                                          <p:attrName>ppt_w</p:attrName>
                                        </p:attrNameLst>
                                      </p:cBhvr>
                                      <p:tavLst>
                                        <p:tav tm="0">
                                          <p:val>
                                            <p:strVal val="#ppt_w*0.70"/>
                                          </p:val>
                                        </p:tav>
                                        <p:tav tm="100000">
                                          <p:val>
                                            <p:strVal val="#ppt_w"/>
                                          </p:val>
                                        </p:tav>
                                      </p:tavLst>
                                    </p:anim>
                                    <p:anim calcmode="lin" valueType="num">
                                      <p:cBhvr>
                                        <p:cTn id="114" dur="1000" fill="hold"/>
                                        <p:tgtEl>
                                          <p:spTgt spid="12"/>
                                        </p:tgtEl>
                                        <p:attrNameLst>
                                          <p:attrName>ppt_h</p:attrName>
                                        </p:attrNameLst>
                                      </p:cBhvr>
                                      <p:tavLst>
                                        <p:tav tm="0">
                                          <p:val>
                                            <p:strVal val="#ppt_h"/>
                                          </p:val>
                                        </p:tav>
                                        <p:tav tm="100000">
                                          <p:val>
                                            <p:strVal val="#ppt_h"/>
                                          </p:val>
                                        </p:tav>
                                      </p:tavLst>
                                    </p:anim>
                                    <p:animEffect transition="in" filter="fade">
                                      <p:cBhvr>
                                        <p:cTn id="115" dur="1000"/>
                                        <p:tgtEl>
                                          <p:spTgt spid="12"/>
                                        </p:tgtEl>
                                      </p:cBhvr>
                                    </p:animEffect>
                                  </p:childTnLst>
                                </p:cTn>
                              </p:par>
                            </p:childTnLst>
                          </p:cTn>
                        </p:par>
                      </p:childTnLst>
                    </p:cTn>
                  </p:par>
                  <p:par>
                    <p:cTn id="116" fill="hold">
                      <p:stCondLst>
                        <p:cond delay="indefinite"/>
                      </p:stCondLst>
                      <p:childTnLst>
                        <p:par>
                          <p:cTn id="117" fill="hold">
                            <p:stCondLst>
                              <p:cond delay="0"/>
                            </p:stCondLst>
                            <p:childTnLst>
                              <p:par>
                                <p:cTn id="118" presetID="55" presetClass="entr" presetSubtype="0" fill="hold" nodeType="clickEffect">
                                  <p:stCondLst>
                                    <p:cond delay="0"/>
                                  </p:stCondLst>
                                  <p:childTnLst>
                                    <p:set>
                                      <p:cBhvr>
                                        <p:cTn id="119" dur="1" fill="hold">
                                          <p:stCondLst>
                                            <p:cond delay="0"/>
                                          </p:stCondLst>
                                        </p:cTn>
                                        <p:tgtEl>
                                          <p:spTgt spid="13"/>
                                        </p:tgtEl>
                                        <p:attrNameLst>
                                          <p:attrName>style.visibility</p:attrName>
                                        </p:attrNameLst>
                                      </p:cBhvr>
                                      <p:to>
                                        <p:strVal val="visible"/>
                                      </p:to>
                                    </p:set>
                                    <p:anim calcmode="lin" valueType="num">
                                      <p:cBhvr>
                                        <p:cTn id="120" dur="1000" fill="hold"/>
                                        <p:tgtEl>
                                          <p:spTgt spid="13"/>
                                        </p:tgtEl>
                                        <p:attrNameLst>
                                          <p:attrName>ppt_w</p:attrName>
                                        </p:attrNameLst>
                                      </p:cBhvr>
                                      <p:tavLst>
                                        <p:tav tm="0">
                                          <p:val>
                                            <p:strVal val="#ppt_w*0.70"/>
                                          </p:val>
                                        </p:tav>
                                        <p:tav tm="100000">
                                          <p:val>
                                            <p:strVal val="#ppt_w"/>
                                          </p:val>
                                        </p:tav>
                                      </p:tavLst>
                                    </p:anim>
                                    <p:anim calcmode="lin" valueType="num">
                                      <p:cBhvr>
                                        <p:cTn id="121" dur="1000" fill="hold"/>
                                        <p:tgtEl>
                                          <p:spTgt spid="13"/>
                                        </p:tgtEl>
                                        <p:attrNameLst>
                                          <p:attrName>ppt_h</p:attrName>
                                        </p:attrNameLst>
                                      </p:cBhvr>
                                      <p:tavLst>
                                        <p:tav tm="0">
                                          <p:val>
                                            <p:strVal val="#ppt_h"/>
                                          </p:val>
                                        </p:tav>
                                        <p:tav tm="100000">
                                          <p:val>
                                            <p:strVal val="#ppt_h"/>
                                          </p:val>
                                        </p:tav>
                                      </p:tavLst>
                                    </p:anim>
                                    <p:animEffect transition="in" filter="fade">
                                      <p:cBhvr>
                                        <p:cTn id="122" dur="1000"/>
                                        <p:tgtEl>
                                          <p:spTgt spid="13"/>
                                        </p:tgtEl>
                                      </p:cBhvr>
                                    </p:animEffect>
                                  </p:childTnLst>
                                </p:cTn>
                              </p:par>
                            </p:childTnLst>
                          </p:cTn>
                        </p:par>
                      </p:childTnLst>
                    </p:cTn>
                  </p:par>
                  <p:par>
                    <p:cTn id="123" fill="hold">
                      <p:stCondLst>
                        <p:cond delay="indefinite"/>
                      </p:stCondLst>
                      <p:childTnLst>
                        <p:par>
                          <p:cTn id="124" fill="hold">
                            <p:stCondLst>
                              <p:cond delay="0"/>
                            </p:stCondLst>
                            <p:childTnLst>
                              <p:par>
                                <p:cTn id="125" presetID="55" presetClass="entr" presetSubtype="0" fill="hold" nodeType="clickEffect">
                                  <p:stCondLst>
                                    <p:cond delay="0"/>
                                  </p:stCondLst>
                                  <p:childTnLst>
                                    <p:set>
                                      <p:cBhvr>
                                        <p:cTn id="126" dur="1" fill="hold">
                                          <p:stCondLst>
                                            <p:cond delay="0"/>
                                          </p:stCondLst>
                                        </p:cTn>
                                        <p:tgtEl>
                                          <p:spTgt spid="14"/>
                                        </p:tgtEl>
                                        <p:attrNameLst>
                                          <p:attrName>style.visibility</p:attrName>
                                        </p:attrNameLst>
                                      </p:cBhvr>
                                      <p:to>
                                        <p:strVal val="visible"/>
                                      </p:to>
                                    </p:set>
                                    <p:anim calcmode="lin" valueType="num">
                                      <p:cBhvr>
                                        <p:cTn id="127" dur="1000" fill="hold"/>
                                        <p:tgtEl>
                                          <p:spTgt spid="14"/>
                                        </p:tgtEl>
                                        <p:attrNameLst>
                                          <p:attrName>ppt_w</p:attrName>
                                        </p:attrNameLst>
                                      </p:cBhvr>
                                      <p:tavLst>
                                        <p:tav tm="0">
                                          <p:val>
                                            <p:strVal val="#ppt_w*0.70"/>
                                          </p:val>
                                        </p:tav>
                                        <p:tav tm="100000">
                                          <p:val>
                                            <p:strVal val="#ppt_w"/>
                                          </p:val>
                                        </p:tav>
                                      </p:tavLst>
                                    </p:anim>
                                    <p:anim calcmode="lin" valueType="num">
                                      <p:cBhvr>
                                        <p:cTn id="128" dur="1000" fill="hold"/>
                                        <p:tgtEl>
                                          <p:spTgt spid="14"/>
                                        </p:tgtEl>
                                        <p:attrNameLst>
                                          <p:attrName>ppt_h</p:attrName>
                                        </p:attrNameLst>
                                      </p:cBhvr>
                                      <p:tavLst>
                                        <p:tav tm="0">
                                          <p:val>
                                            <p:strVal val="#ppt_h"/>
                                          </p:val>
                                        </p:tav>
                                        <p:tav tm="100000">
                                          <p:val>
                                            <p:strVal val="#ppt_h"/>
                                          </p:val>
                                        </p:tav>
                                      </p:tavLst>
                                    </p:anim>
                                    <p:animEffect transition="in" filter="fade">
                                      <p:cBhvr>
                                        <p:cTn id="129" dur="1000"/>
                                        <p:tgtEl>
                                          <p:spTgt spid="14"/>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nodeType="clickEffect">
                                  <p:stCondLst>
                                    <p:cond delay="0"/>
                                  </p:stCondLst>
                                  <p:childTnLst>
                                    <p:set>
                                      <p:cBhvr>
                                        <p:cTn id="133" dur="1" fill="hold">
                                          <p:stCondLst>
                                            <p:cond delay="0"/>
                                          </p:stCondLst>
                                        </p:cTn>
                                        <p:tgtEl>
                                          <p:spTgt spid="16"/>
                                        </p:tgtEl>
                                        <p:attrNameLst>
                                          <p:attrName>style.visibility</p:attrName>
                                        </p:attrNameLst>
                                      </p:cBhvr>
                                      <p:to>
                                        <p:strVal val="visible"/>
                                      </p:to>
                                    </p:set>
                                    <p:anim calcmode="lin" valueType="num">
                                      <p:cBhvr>
                                        <p:cTn id="134" dur="1000" fill="hold"/>
                                        <p:tgtEl>
                                          <p:spTgt spid="16"/>
                                        </p:tgtEl>
                                        <p:attrNameLst>
                                          <p:attrName>ppt_w</p:attrName>
                                        </p:attrNameLst>
                                      </p:cBhvr>
                                      <p:tavLst>
                                        <p:tav tm="0">
                                          <p:val>
                                            <p:strVal val="#ppt_w*0.70"/>
                                          </p:val>
                                        </p:tav>
                                        <p:tav tm="100000">
                                          <p:val>
                                            <p:strVal val="#ppt_w"/>
                                          </p:val>
                                        </p:tav>
                                      </p:tavLst>
                                    </p:anim>
                                    <p:anim calcmode="lin" valueType="num">
                                      <p:cBhvr>
                                        <p:cTn id="135" dur="1000" fill="hold"/>
                                        <p:tgtEl>
                                          <p:spTgt spid="16"/>
                                        </p:tgtEl>
                                        <p:attrNameLst>
                                          <p:attrName>ppt_h</p:attrName>
                                        </p:attrNameLst>
                                      </p:cBhvr>
                                      <p:tavLst>
                                        <p:tav tm="0">
                                          <p:val>
                                            <p:strVal val="#ppt_h"/>
                                          </p:val>
                                        </p:tav>
                                        <p:tav tm="100000">
                                          <p:val>
                                            <p:strVal val="#ppt_h"/>
                                          </p:val>
                                        </p:tav>
                                      </p:tavLst>
                                    </p:anim>
                                    <p:animEffect transition="in" filter="fade">
                                      <p:cBhvr>
                                        <p:cTn id="136" dur="1000"/>
                                        <p:tgtEl>
                                          <p:spTgt spid="16"/>
                                        </p:tgtEl>
                                      </p:cBhvr>
                                    </p:animEffect>
                                  </p:childTnLst>
                                </p:cTn>
                              </p:par>
                            </p:childTnLst>
                          </p:cTn>
                        </p:par>
                      </p:childTnLst>
                    </p:cTn>
                  </p:par>
                  <p:par>
                    <p:cTn id="137" fill="hold">
                      <p:stCondLst>
                        <p:cond delay="indefinite"/>
                      </p:stCondLst>
                      <p:childTnLst>
                        <p:par>
                          <p:cTn id="138" fill="hold">
                            <p:stCondLst>
                              <p:cond delay="0"/>
                            </p:stCondLst>
                            <p:childTnLst>
                              <p:par>
                                <p:cTn id="139" presetID="55" presetClass="entr" presetSubtype="0" fill="hold" nodeType="clickEffect">
                                  <p:stCondLst>
                                    <p:cond delay="0"/>
                                  </p:stCondLst>
                                  <p:childTnLst>
                                    <p:set>
                                      <p:cBhvr>
                                        <p:cTn id="140" dur="1" fill="hold">
                                          <p:stCondLst>
                                            <p:cond delay="0"/>
                                          </p:stCondLst>
                                        </p:cTn>
                                        <p:tgtEl>
                                          <p:spTgt spid="17"/>
                                        </p:tgtEl>
                                        <p:attrNameLst>
                                          <p:attrName>style.visibility</p:attrName>
                                        </p:attrNameLst>
                                      </p:cBhvr>
                                      <p:to>
                                        <p:strVal val="visible"/>
                                      </p:to>
                                    </p:set>
                                    <p:anim calcmode="lin" valueType="num">
                                      <p:cBhvr>
                                        <p:cTn id="141" dur="1000" fill="hold"/>
                                        <p:tgtEl>
                                          <p:spTgt spid="17"/>
                                        </p:tgtEl>
                                        <p:attrNameLst>
                                          <p:attrName>ppt_w</p:attrName>
                                        </p:attrNameLst>
                                      </p:cBhvr>
                                      <p:tavLst>
                                        <p:tav tm="0">
                                          <p:val>
                                            <p:strVal val="#ppt_w*0.70"/>
                                          </p:val>
                                        </p:tav>
                                        <p:tav tm="100000">
                                          <p:val>
                                            <p:strVal val="#ppt_w"/>
                                          </p:val>
                                        </p:tav>
                                      </p:tavLst>
                                    </p:anim>
                                    <p:anim calcmode="lin" valueType="num">
                                      <p:cBhvr>
                                        <p:cTn id="142" dur="1000" fill="hold"/>
                                        <p:tgtEl>
                                          <p:spTgt spid="17"/>
                                        </p:tgtEl>
                                        <p:attrNameLst>
                                          <p:attrName>ppt_h</p:attrName>
                                        </p:attrNameLst>
                                      </p:cBhvr>
                                      <p:tavLst>
                                        <p:tav tm="0">
                                          <p:val>
                                            <p:strVal val="#ppt_h"/>
                                          </p:val>
                                        </p:tav>
                                        <p:tav tm="100000">
                                          <p:val>
                                            <p:strVal val="#ppt_h"/>
                                          </p:val>
                                        </p:tav>
                                      </p:tavLst>
                                    </p:anim>
                                    <p:animEffect transition="in" filter="fade">
                                      <p:cBhvr>
                                        <p:cTn id="143" dur="1000"/>
                                        <p:tgtEl>
                                          <p:spTgt spid="17"/>
                                        </p:tgtEl>
                                      </p:cBhvr>
                                    </p:animEffect>
                                  </p:childTnLst>
                                </p:cTn>
                              </p:par>
                            </p:childTnLst>
                          </p:cTn>
                        </p:par>
                      </p:childTnLst>
                    </p:cTn>
                  </p:par>
                  <p:par>
                    <p:cTn id="144" fill="hold">
                      <p:stCondLst>
                        <p:cond delay="indefinite"/>
                      </p:stCondLst>
                      <p:childTnLst>
                        <p:par>
                          <p:cTn id="145" fill="hold">
                            <p:stCondLst>
                              <p:cond delay="0"/>
                            </p:stCondLst>
                            <p:childTnLst>
                              <p:par>
                                <p:cTn id="146" presetID="55" presetClass="entr" presetSubtype="0" fill="hold" grpId="0" nodeType="clickEffect">
                                  <p:stCondLst>
                                    <p:cond delay="0"/>
                                  </p:stCondLst>
                                  <p:childTnLst>
                                    <p:set>
                                      <p:cBhvr>
                                        <p:cTn id="147" dur="1" fill="hold">
                                          <p:stCondLst>
                                            <p:cond delay="0"/>
                                          </p:stCondLst>
                                        </p:cTn>
                                        <p:tgtEl>
                                          <p:spTgt spid="103"/>
                                        </p:tgtEl>
                                        <p:attrNameLst>
                                          <p:attrName>style.visibility</p:attrName>
                                        </p:attrNameLst>
                                      </p:cBhvr>
                                      <p:to>
                                        <p:strVal val="visible"/>
                                      </p:to>
                                    </p:set>
                                    <p:anim calcmode="lin" valueType="num">
                                      <p:cBhvr>
                                        <p:cTn id="148" dur="1000" fill="hold"/>
                                        <p:tgtEl>
                                          <p:spTgt spid="103"/>
                                        </p:tgtEl>
                                        <p:attrNameLst>
                                          <p:attrName>ppt_w</p:attrName>
                                        </p:attrNameLst>
                                      </p:cBhvr>
                                      <p:tavLst>
                                        <p:tav tm="0">
                                          <p:val>
                                            <p:strVal val="#ppt_w*0.70"/>
                                          </p:val>
                                        </p:tav>
                                        <p:tav tm="100000">
                                          <p:val>
                                            <p:strVal val="#ppt_w"/>
                                          </p:val>
                                        </p:tav>
                                      </p:tavLst>
                                    </p:anim>
                                    <p:anim calcmode="lin" valueType="num">
                                      <p:cBhvr>
                                        <p:cTn id="149" dur="1000" fill="hold"/>
                                        <p:tgtEl>
                                          <p:spTgt spid="103"/>
                                        </p:tgtEl>
                                        <p:attrNameLst>
                                          <p:attrName>ppt_h</p:attrName>
                                        </p:attrNameLst>
                                      </p:cBhvr>
                                      <p:tavLst>
                                        <p:tav tm="0">
                                          <p:val>
                                            <p:strVal val="#ppt_h"/>
                                          </p:val>
                                        </p:tav>
                                        <p:tav tm="100000">
                                          <p:val>
                                            <p:strVal val="#ppt_h"/>
                                          </p:val>
                                        </p:tav>
                                      </p:tavLst>
                                    </p:anim>
                                    <p:animEffect transition="in" filter="fade">
                                      <p:cBhvr>
                                        <p:cTn id="150" dur="1000"/>
                                        <p:tgtEl>
                                          <p:spTgt spid="103"/>
                                        </p:tgtEl>
                                      </p:cBhvr>
                                    </p:animEffect>
                                  </p:childTnLst>
                                </p:cTn>
                              </p:par>
                            </p:childTnLst>
                          </p:cTn>
                        </p:par>
                      </p:childTnLst>
                    </p:cTn>
                  </p:par>
                  <p:par>
                    <p:cTn id="151" fill="hold">
                      <p:stCondLst>
                        <p:cond delay="indefinite"/>
                      </p:stCondLst>
                      <p:childTnLst>
                        <p:par>
                          <p:cTn id="152" fill="hold">
                            <p:stCondLst>
                              <p:cond delay="0"/>
                            </p:stCondLst>
                            <p:childTnLst>
                              <p:par>
                                <p:cTn id="153" presetID="55" presetClass="entr" presetSubtype="0" fill="hold" grpId="0" nodeType="clickEffect">
                                  <p:stCondLst>
                                    <p:cond delay="0"/>
                                  </p:stCondLst>
                                  <p:childTnLst>
                                    <p:set>
                                      <p:cBhvr>
                                        <p:cTn id="154" dur="1" fill="hold">
                                          <p:stCondLst>
                                            <p:cond delay="0"/>
                                          </p:stCondLst>
                                        </p:cTn>
                                        <p:tgtEl>
                                          <p:spTgt spid="100"/>
                                        </p:tgtEl>
                                        <p:attrNameLst>
                                          <p:attrName>style.visibility</p:attrName>
                                        </p:attrNameLst>
                                      </p:cBhvr>
                                      <p:to>
                                        <p:strVal val="visible"/>
                                      </p:to>
                                    </p:set>
                                    <p:anim calcmode="lin" valueType="num">
                                      <p:cBhvr>
                                        <p:cTn id="155" dur="1000" fill="hold"/>
                                        <p:tgtEl>
                                          <p:spTgt spid="100"/>
                                        </p:tgtEl>
                                        <p:attrNameLst>
                                          <p:attrName>ppt_w</p:attrName>
                                        </p:attrNameLst>
                                      </p:cBhvr>
                                      <p:tavLst>
                                        <p:tav tm="0">
                                          <p:val>
                                            <p:strVal val="#ppt_w*0.70"/>
                                          </p:val>
                                        </p:tav>
                                        <p:tav tm="100000">
                                          <p:val>
                                            <p:strVal val="#ppt_w"/>
                                          </p:val>
                                        </p:tav>
                                      </p:tavLst>
                                    </p:anim>
                                    <p:anim calcmode="lin" valueType="num">
                                      <p:cBhvr>
                                        <p:cTn id="156" dur="1000" fill="hold"/>
                                        <p:tgtEl>
                                          <p:spTgt spid="100"/>
                                        </p:tgtEl>
                                        <p:attrNameLst>
                                          <p:attrName>ppt_h</p:attrName>
                                        </p:attrNameLst>
                                      </p:cBhvr>
                                      <p:tavLst>
                                        <p:tav tm="0">
                                          <p:val>
                                            <p:strVal val="#ppt_h"/>
                                          </p:val>
                                        </p:tav>
                                        <p:tav tm="100000">
                                          <p:val>
                                            <p:strVal val="#ppt_h"/>
                                          </p:val>
                                        </p:tav>
                                      </p:tavLst>
                                    </p:anim>
                                    <p:animEffect transition="in" filter="fade">
                                      <p:cBhvr>
                                        <p:cTn id="157" dur="1000"/>
                                        <p:tgtEl>
                                          <p:spTgt spid="100"/>
                                        </p:tgtEl>
                                      </p:cBhvr>
                                    </p:animEffect>
                                  </p:childTnLst>
                                </p:cTn>
                              </p:par>
                            </p:childTnLst>
                          </p:cTn>
                        </p:par>
                      </p:childTnLst>
                    </p:cTn>
                  </p:par>
                  <p:par>
                    <p:cTn id="158" fill="hold">
                      <p:stCondLst>
                        <p:cond delay="indefinite"/>
                      </p:stCondLst>
                      <p:childTnLst>
                        <p:par>
                          <p:cTn id="159" fill="hold">
                            <p:stCondLst>
                              <p:cond delay="0"/>
                            </p:stCondLst>
                            <p:childTnLst>
                              <p:par>
                                <p:cTn id="160" presetID="55" presetClass="entr" presetSubtype="0" fill="hold" grpId="0" nodeType="clickEffect">
                                  <p:stCondLst>
                                    <p:cond delay="0"/>
                                  </p:stCondLst>
                                  <p:childTnLst>
                                    <p:set>
                                      <p:cBhvr>
                                        <p:cTn id="161" dur="1" fill="hold">
                                          <p:stCondLst>
                                            <p:cond delay="0"/>
                                          </p:stCondLst>
                                        </p:cTn>
                                        <p:tgtEl>
                                          <p:spTgt spid="101"/>
                                        </p:tgtEl>
                                        <p:attrNameLst>
                                          <p:attrName>style.visibility</p:attrName>
                                        </p:attrNameLst>
                                      </p:cBhvr>
                                      <p:to>
                                        <p:strVal val="visible"/>
                                      </p:to>
                                    </p:set>
                                    <p:anim calcmode="lin" valueType="num">
                                      <p:cBhvr>
                                        <p:cTn id="162" dur="1000" fill="hold"/>
                                        <p:tgtEl>
                                          <p:spTgt spid="101"/>
                                        </p:tgtEl>
                                        <p:attrNameLst>
                                          <p:attrName>ppt_w</p:attrName>
                                        </p:attrNameLst>
                                      </p:cBhvr>
                                      <p:tavLst>
                                        <p:tav tm="0">
                                          <p:val>
                                            <p:strVal val="#ppt_w*0.70"/>
                                          </p:val>
                                        </p:tav>
                                        <p:tav tm="100000">
                                          <p:val>
                                            <p:strVal val="#ppt_w"/>
                                          </p:val>
                                        </p:tav>
                                      </p:tavLst>
                                    </p:anim>
                                    <p:anim calcmode="lin" valueType="num">
                                      <p:cBhvr>
                                        <p:cTn id="163" dur="1000" fill="hold"/>
                                        <p:tgtEl>
                                          <p:spTgt spid="101"/>
                                        </p:tgtEl>
                                        <p:attrNameLst>
                                          <p:attrName>ppt_h</p:attrName>
                                        </p:attrNameLst>
                                      </p:cBhvr>
                                      <p:tavLst>
                                        <p:tav tm="0">
                                          <p:val>
                                            <p:strVal val="#ppt_h"/>
                                          </p:val>
                                        </p:tav>
                                        <p:tav tm="100000">
                                          <p:val>
                                            <p:strVal val="#ppt_h"/>
                                          </p:val>
                                        </p:tav>
                                      </p:tavLst>
                                    </p:anim>
                                    <p:animEffect transition="in" filter="fade">
                                      <p:cBhvr>
                                        <p:cTn id="164" dur="1000"/>
                                        <p:tgtEl>
                                          <p:spTgt spid="101"/>
                                        </p:tgtEl>
                                      </p:cBhvr>
                                    </p:animEffect>
                                  </p:childTnLst>
                                </p:cTn>
                              </p:par>
                            </p:childTnLst>
                          </p:cTn>
                        </p:par>
                      </p:childTnLst>
                    </p:cTn>
                  </p:par>
                  <p:par>
                    <p:cTn id="165" fill="hold">
                      <p:stCondLst>
                        <p:cond delay="indefinite"/>
                      </p:stCondLst>
                      <p:childTnLst>
                        <p:par>
                          <p:cTn id="166" fill="hold">
                            <p:stCondLst>
                              <p:cond delay="0"/>
                            </p:stCondLst>
                            <p:childTnLst>
                              <p:par>
                                <p:cTn id="167" presetID="55" presetClass="entr" presetSubtype="0" fill="hold" grpId="0" nodeType="clickEffect">
                                  <p:stCondLst>
                                    <p:cond delay="0"/>
                                  </p:stCondLst>
                                  <p:childTnLst>
                                    <p:set>
                                      <p:cBhvr>
                                        <p:cTn id="168" dur="1" fill="hold">
                                          <p:stCondLst>
                                            <p:cond delay="0"/>
                                          </p:stCondLst>
                                        </p:cTn>
                                        <p:tgtEl>
                                          <p:spTgt spid="104"/>
                                        </p:tgtEl>
                                        <p:attrNameLst>
                                          <p:attrName>style.visibility</p:attrName>
                                        </p:attrNameLst>
                                      </p:cBhvr>
                                      <p:to>
                                        <p:strVal val="visible"/>
                                      </p:to>
                                    </p:set>
                                    <p:anim calcmode="lin" valueType="num">
                                      <p:cBhvr>
                                        <p:cTn id="169" dur="1000" fill="hold"/>
                                        <p:tgtEl>
                                          <p:spTgt spid="104"/>
                                        </p:tgtEl>
                                        <p:attrNameLst>
                                          <p:attrName>ppt_w</p:attrName>
                                        </p:attrNameLst>
                                      </p:cBhvr>
                                      <p:tavLst>
                                        <p:tav tm="0">
                                          <p:val>
                                            <p:strVal val="#ppt_w*0.70"/>
                                          </p:val>
                                        </p:tav>
                                        <p:tav tm="100000">
                                          <p:val>
                                            <p:strVal val="#ppt_w"/>
                                          </p:val>
                                        </p:tav>
                                      </p:tavLst>
                                    </p:anim>
                                    <p:anim calcmode="lin" valueType="num">
                                      <p:cBhvr>
                                        <p:cTn id="170" dur="1000" fill="hold"/>
                                        <p:tgtEl>
                                          <p:spTgt spid="104"/>
                                        </p:tgtEl>
                                        <p:attrNameLst>
                                          <p:attrName>ppt_h</p:attrName>
                                        </p:attrNameLst>
                                      </p:cBhvr>
                                      <p:tavLst>
                                        <p:tav tm="0">
                                          <p:val>
                                            <p:strVal val="#ppt_h"/>
                                          </p:val>
                                        </p:tav>
                                        <p:tav tm="100000">
                                          <p:val>
                                            <p:strVal val="#ppt_h"/>
                                          </p:val>
                                        </p:tav>
                                      </p:tavLst>
                                    </p:anim>
                                    <p:animEffect transition="in" filter="fade">
                                      <p:cBhvr>
                                        <p:cTn id="171" dur="1000"/>
                                        <p:tgtEl>
                                          <p:spTgt spid="104"/>
                                        </p:tgtEl>
                                      </p:cBhvr>
                                    </p:animEffect>
                                  </p:childTnLst>
                                </p:cTn>
                              </p:par>
                            </p:childTnLst>
                          </p:cTn>
                        </p:par>
                      </p:childTnLst>
                    </p:cTn>
                  </p:par>
                  <p:par>
                    <p:cTn id="172" fill="hold">
                      <p:stCondLst>
                        <p:cond delay="indefinite"/>
                      </p:stCondLst>
                      <p:childTnLst>
                        <p:par>
                          <p:cTn id="173" fill="hold">
                            <p:stCondLst>
                              <p:cond delay="0"/>
                            </p:stCondLst>
                            <p:childTnLst>
                              <p:par>
                                <p:cTn id="174" presetID="55" presetClass="entr" presetSubtype="0" fill="hold" grpId="0" nodeType="clickEffect">
                                  <p:stCondLst>
                                    <p:cond delay="0"/>
                                  </p:stCondLst>
                                  <p:childTnLst>
                                    <p:set>
                                      <p:cBhvr>
                                        <p:cTn id="175" dur="1" fill="hold">
                                          <p:stCondLst>
                                            <p:cond delay="0"/>
                                          </p:stCondLst>
                                        </p:cTn>
                                        <p:tgtEl>
                                          <p:spTgt spid="532"/>
                                        </p:tgtEl>
                                        <p:attrNameLst>
                                          <p:attrName>style.visibility</p:attrName>
                                        </p:attrNameLst>
                                      </p:cBhvr>
                                      <p:to>
                                        <p:strVal val="visible"/>
                                      </p:to>
                                    </p:set>
                                    <p:anim calcmode="lin" valueType="num">
                                      <p:cBhvr>
                                        <p:cTn id="176" dur="1000" fill="hold"/>
                                        <p:tgtEl>
                                          <p:spTgt spid="532"/>
                                        </p:tgtEl>
                                        <p:attrNameLst>
                                          <p:attrName>ppt_w</p:attrName>
                                        </p:attrNameLst>
                                      </p:cBhvr>
                                      <p:tavLst>
                                        <p:tav tm="0">
                                          <p:val>
                                            <p:strVal val="#ppt_w*0.70"/>
                                          </p:val>
                                        </p:tav>
                                        <p:tav tm="100000">
                                          <p:val>
                                            <p:strVal val="#ppt_w"/>
                                          </p:val>
                                        </p:tav>
                                      </p:tavLst>
                                    </p:anim>
                                    <p:anim calcmode="lin" valueType="num">
                                      <p:cBhvr>
                                        <p:cTn id="177" dur="1000" fill="hold"/>
                                        <p:tgtEl>
                                          <p:spTgt spid="532"/>
                                        </p:tgtEl>
                                        <p:attrNameLst>
                                          <p:attrName>ppt_h</p:attrName>
                                        </p:attrNameLst>
                                      </p:cBhvr>
                                      <p:tavLst>
                                        <p:tav tm="0">
                                          <p:val>
                                            <p:strVal val="#ppt_h"/>
                                          </p:val>
                                        </p:tav>
                                        <p:tav tm="100000">
                                          <p:val>
                                            <p:strVal val="#ppt_h"/>
                                          </p:val>
                                        </p:tav>
                                      </p:tavLst>
                                    </p:anim>
                                    <p:animEffect transition="in" filter="fade">
                                      <p:cBhvr>
                                        <p:cTn id="178" dur="1000"/>
                                        <p:tgtEl>
                                          <p:spTgt spid="532"/>
                                        </p:tgtEl>
                                      </p:cBhvr>
                                    </p:animEffect>
                                  </p:childTnLst>
                                </p:cTn>
                              </p:par>
                            </p:childTnLst>
                          </p:cTn>
                        </p:par>
                      </p:childTnLst>
                    </p:cTn>
                  </p:par>
                  <p:par>
                    <p:cTn id="179" fill="hold">
                      <p:stCondLst>
                        <p:cond delay="indefinite"/>
                      </p:stCondLst>
                      <p:childTnLst>
                        <p:par>
                          <p:cTn id="180" fill="hold">
                            <p:stCondLst>
                              <p:cond delay="0"/>
                            </p:stCondLst>
                            <p:childTnLst>
                              <p:par>
                                <p:cTn id="181" presetID="55" presetClass="entr" presetSubtype="0" fill="hold" grpId="0" nodeType="clickEffect">
                                  <p:stCondLst>
                                    <p:cond delay="0"/>
                                  </p:stCondLst>
                                  <p:childTnLst>
                                    <p:set>
                                      <p:cBhvr>
                                        <p:cTn id="182" dur="1" fill="hold">
                                          <p:stCondLst>
                                            <p:cond delay="0"/>
                                          </p:stCondLst>
                                        </p:cTn>
                                        <p:tgtEl>
                                          <p:spTgt spid="533"/>
                                        </p:tgtEl>
                                        <p:attrNameLst>
                                          <p:attrName>style.visibility</p:attrName>
                                        </p:attrNameLst>
                                      </p:cBhvr>
                                      <p:to>
                                        <p:strVal val="visible"/>
                                      </p:to>
                                    </p:set>
                                    <p:anim calcmode="lin" valueType="num">
                                      <p:cBhvr>
                                        <p:cTn id="183" dur="1000" fill="hold"/>
                                        <p:tgtEl>
                                          <p:spTgt spid="533"/>
                                        </p:tgtEl>
                                        <p:attrNameLst>
                                          <p:attrName>ppt_w</p:attrName>
                                        </p:attrNameLst>
                                      </p:cBhvr>
                                      <p:tavLst>
                                        <p:tav tm="0">
                                          <p:val>
                                            <p:strVal val="#ppt_w*0.70"/>
                                          </p:val>
                                        </p:tav>
                                        <p:tav tm="100000">
                                          <p:val>
                                            <p:strVal val="#ppt_w"/>
                                          </p:val>
                                        </p:tav>
                                      </p:tavLst>
                                    </p:anim>
                                    <p:anim calcmode="lin" valueType="num">
                                      <p:cBhvr>
                                        <p:cTn id="184" dur="1000" fill="hold"/>
                                        <p:tgtEl>
                                          <p:spTgt spid="533"/>
                                        </p:tgtEl>
                                        <p:attrNameLst>
                                          <p:attrName>ppt_h</p:attrName>
                                        </p:attrNameLst>
                                      </p:cBhvr>
                                      <p:tavLst>
                                        <p:tav tm="0">
                                          <p:val>
                                            <p:strVal val="#ppt_h"/>
                                          </p:val>
                                        </p:tav>
                                        <p:tav tm="100000">
                                          <p:val>
                                            <p:strVal val="#ppt_h"/>
                                          </p:val>
                                        </p:tav>
                                      </p:tavLst>
                                    </p:anim>
                                    <p:animEffect transition="in" filter="fade">
                                      <p:cBhvr>
                                        <p:cTn id="185" dur="1000"/>
                                        <p:tgtEl>
                                          <p:spTgt spid="533"/>
                                        </p:tgtEl>
                                      </p:cBhvr>
                                    </p:animEffect>
                                  </p:childTnLst>
                                </p:cTn>
                              </p:par>
                            </p:childTnLst>
                          </p:cTn>
                        </p:par>
                      </p:childTnLst>
                    </p:cTn>
                  </p:par>
                  <p:par>
                    <p:cTn id="186" fill="hold">
                      <p:stCondLst>
                        <p:cond delay="indefinite"/>
                      </p:stCondLst>
                      <p:childTnLst>
                        <p:par>
                          <p:cTn id="187" fill="hold">
                            <p:stCondLst>
                              <p:cond delay="0"/>
                            </p:stCondLst>
                            <p:childTnLst>
                              <p:par>
                                <p:cTn id="188" presetID="55" presetClass="entr" presetSubtype="0" fill="hold" grpId="0" nodeType="clickEffect">
                                  <p:stCondLst>
                                    <p:cond delay="0"/>
                                  </p:stCondLst>
                                  <p:childTnLst>
                                    <p:set>
                                      <p:cBhvr>
                                        <p:cTn id="189" dur="1" fill="hold">
                                          <p:stCondLst>
                                            <p:cond delay="0"/>
                                          </p:stCondLst>
                                        </p:cTn>
                                        <p:tgtEl>
                                          <p:spTgt spid="94"/>
                                        </p:tgtEl>
                                        <p:attrNameLst>
                                          <p:attrName>style.visibility</p:attrName>
                                        </p:attrNameLst>
                                      </p:cBhvr>
                                      <p:to>
                                        <p:strVal val="visible"/>
                                      </p:to>
                                    </p:set>
                                    <p:anim calcmode="lin" valueType="num">
                                      <p:cBhvr>
                                        <p:cTn id="190" dur="1000" fill="hold"/>
                                        <p:tgtEl>
                                          <p:spTgt spid="94"/>
                                        </p:tgtEl>
                                        <p:attrNameLst>
                                          <p:attrName>ppt_w</p:attrName>
                                        </p:attrNameLst>
                                      </p:cBhvr>
                                      <p:tavLst>
                                        <p:tav tm="0">
                                          <p:val>
                                            <p:strVal val="#ppt_w*0.70"/>
                                          </p:val>
                                        </p:tav>
                                        <p:tav tm="100000">
                                          <p:val>
                                            <p:strVal val="#ppt_w"/>
                                          </p:val>
                                        </p:tav>
                                      </p:tavLst>
                                    </p:anim>
                                    <p:anim calcmode="lin" valueType="num">
                                      <p:cBhvr>
                                        <p:cTn id="191" dur="1000" fill="hold"/>
                                        <p:tgtEl>
                                          <p:spTgt spid="94"/>
                                        </p:tgtEl>
                                        <p:attrNameLst>
                                          <p:attrName>ppt_h</p:attrName>
                                        </p:attrNameLst>
                                      </p:cBhvr>
                                      <p:tavLst>
                                        <p:tav tm="0">
                                          <p:val>
                                            <p:strVal val="#ppt_h"/>
                                          </p:val>
                                        </p:tav>
                                        <p:tav tm="100000">
                                          <p:val>
                                            <p:strVal val="#ppt_h"/>
                                          </p:val>
                                        </p:tav>
                                      </p:tavLst>
                                    </p:anim>
                                    <p:animEffect transition="in" filter="fade">
                                      <p:cBhvr>
                                        <p:cTn id="192" dur="1000"/>
                                        <p:tgtEl>
                                          <p:spTgt spid="94"/>
                                        </p:tgtEl>
                                      </p:cBhvr>
                                    </p:animEffect>
                                  </p:childTnLst>
                                </p:cTn>
                              </p:par>
                            </p:childTnLst>
                          </p:cTn>
                        </p:par>
                      </p:childTnLst>
                    </p:cTn>
                  </p:par>
                  <p:par>
                    <p:cTn id="193" fill="hold">
                      <p:stCondLst>
                        <p:cond delay="indefinite"/>
                      </p:stCondLst>
                      <p:childTnLst>
                        <p:par>
                          <p:cTn id="194" fill="hold">
                            <p:stCondLst>
                              <p:cond delay="0"/>
                            </p:stCondLst>
                            <p:childTnLst>
                              <p:par>
                                <p:cTn id="195" presetID="55" presetClass="entr" presetSubtype="0" fill="hold" nodeType="clickEffect">
                                  <p:stCondLst>
                                    <p:cond delay="0"/>
                                  </p:stCondLst>
                                  <p:childTnLst>
                                    <p:set>
                                      <p:cBhvr>
                                        <p:cTn id="196" dur="1" fill="hold">
                                          <p:stCondLst>
                                            <p:cond delay="0"/>
                                          </p:stCondLst>
                                        </p:cTn>
                                        <p:tgtEl>
                                          <p:spTgt spid="3"/>
                                        </p:tgtEl>
                                        <p:attrNameLst>
                                          <p:attrName>style.visibility</p:attrName>
                                        </p:attrNameLst>
                                      </p:cBhvr>
                                      <p:to>
                                        <p:strVal val="visible"/>
                                      </p:to>
                                    </p:set>
                                    <p:anim calcmode="lin" valueType="num">
                                      <p:cBhvr>
                                        <p:cTn id="197" dur="1000" fill="hold"/>
                                        <p:tgtEl>
                                          <p:spTgt spid="3"/>
                                        </p:tgtEl>
                                        <p:attrNameLst>
                                          <p:attrName>ppt_w</p:attrName>
                                        </p:attrNameLst>
                                      </p:cBhvr>
                                      <p:tavLst>
                                        <p:tav tm="0">
                                          <p:val>
                                            <p:strVal val="#ppt_w*0.70"/>
                                          </p:val>
                                        </p:tav>
                                        <p:tav tm="100000">
                                          <p:val>
                                            <p:strVal val="#ppt_w"/>
                                          </p:val>
                                        </p:tav>
                                      </p:tavLst>
                                    </p:anim>
                                    <p:anim calcmode="lin" valueType="num">
                                      <p:cBhvr>
                                        <p:cTn id="198" dur="1000" fill="hold"/>
                                        <p:tgtEl>
                                          <p:spTgt spid="3"/>
                                        </p:tgtEl>
                                        <p:attrNameLst>
                                          <p:attrName>ppt_h</p:attrName>
                                        </p:attrNameLst>
                                      </p:cBhvr>
                                      <p:tavLst>
                                        <p:tav tm="0">
                                          <p:val>
                                            <p:strVal val="#ppt_h"/>
                                          </p:val>
                                        </p:tav>
                                        <p:tav tm="100000">
                                          <p:val>
                                            <p:strVal val="#ppt_h"/>
                                          </p:val>
                                        </p:tav>
                                      </p:tavLst>
                                    </p:anim>
                                    <p:animEffect transition="in" filter="fade">
                                      <p:cBhvr>
                                        <p:cTn id="199" dur="1000"/>
                                        <p:tgtEl>
                                          <p:spTgt spid="3"/>
                                        </p:tgtEl>
                                      </p:cBhvr>
                                    </p:animEffect>
                                  </p:childTnLst>
                                </p:cTn>
                              </p:par>
                            </p:childTnLst>
                          </p:cTn>
                        </p:par>
                      </p:childTnLst>
                    </p:cTn>
                  </p:par>
                  <p:par>
                    <p:cTn id="200" fill="hold">
                      <p:stCondLst>
                        <p:cond delay="indefinite"/>
                      </p:stCondLst>
                      <p:childTnLst>
                        <p:par>
                          <p:cTn id="201" fill="hold">
                            <p:stCondLst>
                              <p:cond delay="0"/>
                            </p:stCondLst>
                            <p:childTnLst>
                              <p:par>
                                <p:cTn id="202" presetID="55" presetClass="entr" presetSubtype="0" fill="hold" grpId="0" nodeType="clickEffect">
                                  <p:stCondLst>
                                    <p:cond delay="0"/>
                                  </p:stCondLst>
                                  <p:childTnLst>
                                    <p:set>
                                      <p:cBhvr>
                                        <p:cTn id="203" dur="1" fill="hold">
                                          <p:stCondLst>
                                            <p:cond delay="0"/>
                                          </p:stCondLst>
                                        </p:cTn>
                                        <p:tgtEl>
                                          <p:spTgt spid="122"/>
                                        </p:tgtEl>
                                        <p:attrNameLst>
                                          <p:attrName>style.visibility</p:attrName>
                                        </p:attrNameLst>
                                      </p:cBhvr>
                                      <p:to>
                                        <p:strVal val="visible"/>
                                      </p:to>
                                    </p:set>
                                    <p:anim calcmode="lin" valueType="num">
                                      <p:cBhvr>
                                        <p:cTn id="204" dur="1000" fill="hold"/>
                                        <p:tgtEl>
                                          <p:spTgt spid="122"/>
                                        </p:tgtEl>
                                        <p:attrNameLst>
                                          <p:attrName>ppt_w</p:attrName>
                                        </p:attrNameLst>
                                      </p:cBhvr>
                                      <p:tavLst>
                                        <p:tav tm="0">
                                          <p:val>
                                            <p:strVal val="#ppt_w*0.70"/>
                                          </p:val>
                                        </p:tav>
                                        <p:tav tm="100000">
                                          <p:val>
                                            <p:strVal val="#ppt_w"/>
                                          </p:val>
                                        </p:tav>
                                      </p:tavLst>
                                    </p:anim>
                                    <p:anim calcmode="lin" valueType="num">
                                      <p:cBhvr>
                                        <p:cTn id="205" dur="1000" fill="hold"/>
                                        <p:tgtEl>
                                          <p:spTgt spid="122"/>
                                        </p:tgtEl>
                                        <p:attrNameLst>
                                          <p:attrName>ppt_h</p:attrName>
                                        </p:attrNameLst>
                                      </p:cBhvr>
                                      <p:tavLst>
                                        <p:tav tm="0">
                                          <p:val>
                                            <p:strVal val="#ppt_h"/>
                                          </p:val>
                                        </p:tav>
                                        <p:tav tm="100000">
                                          <p:val>
                                            <p:strVal val="#ppt_h"/>
                                          </p:val>
                                        </p:tav>
                                      </p:tavLst>
                                    </p:anim>
                                    <p:animEffect transition="in" filter="fade">
                                      <p:cBhvr>
                                        <p:cTn id="206" dur="1000"/>
                                        <p:tgtEl>
                                          <p:spTgt spid="122"/>
                                        </p:tgtEl>
                                      </p:cBhvr>
                                    </p:animEffect>
                                  </p:childTnLst>
                                </p:cTn>
                              </p:par>
                            </p:childTnLst>
                          </p:cTn>
                        </p:par>
                      </p:childTnLst>
                    </p:cTn>
                  </p:par>
                  <p:par>
                    <p:cTn id="207" fill="hold">
                      <p:stCondLst>
                        <p:cond delay="indefinite"/>
                      </p:stCondLst>
                      <p:childTnLst>
                        <p:par>
                          <p:cTn id="208" fill="hold">
                            <p:stCondLst>
                              <p:cond delay="0"/>
                            </p:stCondLst>
                            <p:childTnLst>
                              <p:par>
                                <p:cTn id="209" presetID="0" presetClass="path" presetSubtype="0" accel="50000" decel="50000" fill="hold" nodeType="clickEffect">
                                  <p:stCondLst>
                                    <p:cond delay="1000"/>
                                  </p:stCondLst>
                                  <p:childTnLst>
                                    <p:animMotion origin="layout" path="M -7.35843E-7 4.08488E-6 L 0.02123 0.07993 L 0.03398 0.17506 L 0.03656 0.2415 L 0.01106 0.51326 L -0.0255 0.63539 L -0.15368 0.7292 L -0.37362 0.6823 L -0.47548 0.5223 L -0.45602 0.35628 L -0.4135 0.28828 L -0.25982 0.1917 L -0.16385 0.22642 L -0.10702 0.35917 L -0.10186 0.45888 L -0.10783 0.53291 L -0.13503 0.58102 L -0.349 0.59778 L -0.36514 0.45744 L -0.32268 0.38943 L -0.25731 0.35917 L -0.17918 0.44381 L -0.1707 0.53737 L -0.32608 0.51012 L -0.28362 0.44827 L -0.22245 0.44984 L -0.21655 0.56764 L -0.24286 0.61586 L -0.24456 0.62032 " pathEditMode="relative" rAng="0" ptsTypes="AAAAAAAAAAAAAAAAAAAAAAAAAAAAA">
                                      <p:cBhvr>
                                        <p:cTn id="210" dur="5000" fill="hold"/>
                                        <p:tgtEl>
                                          <p:spTgt spid="116"/>
                                        </p:tgtEl>
                                        <p:attrNameLst>
                                          <p:attrName>ppt_x</p:attrName>
                                          <p:attrName>ppt_y</p:attrName>
                                        </p:attrNameLst>
                                      </p:cBhvr>
                                      <p:rCtr x="-21946" y="36460"/>
                                    </p:animMotion>
                                  </p:childTnLst>
                                </p:cTn>
                              </p:par>
                            </p:childTnLst>
                          </p:cTn>
                        </p:par>
                      </p:childTnLst>
                    </p:cTn>
                  </p:par>
                  <p:par>
                    <p:cTn id="211" fill="hold">
                      <p:stCondLst>
                        <p:cond delay="indefinite"/>
                      </p:stCondLst>
                      <p:childTnLst>
                        <p:par>
                          <p:cTn id="212" fill="hold">
                            <p:stCondLst>
                              <p:cond delay="0"/>
                            </p:stCondLst>
                            <p:childTnLst>
                              <p:par>
                                <p:cTn id="213" presetID="42" presetClass="entr" presetSubtype="0" fill="hold" nodeType="clickEffect">
                                  <p:stCondLst>
                                    <p:cond delay="0"/>
                                  </p:stCondLst>
                                  <p:childTnLst>
                                    <p:set>
                                      <p:cBhvr>
                                        <p:cTn id="214" dur="1" fill="hold">
                                          <p:stCondLst>
                                            <p:cond delay="0"/>
                                          </p:stCondLst>
                                        </p:cTn>
                                        <p:tgtEl>
                                          <p:spTgt spid="7">
                                            <p:txEl>
                                              <p:pRg st="0" end="0"/>
                                            </p:txEl>
                                          </p:spTgt>
                                        </p:tgtEl>
                                        <p:attrNameLst>
                                          <p:attrName>style.visibility</p:attrName>
                                        </p:attrNameLst>
                                      </p:cBhvr>
                                      <p:to>
                                        <p:strVal val="visible"/>
                                      </p:to>
                                    </p:set>
                                    <p:animEffect transition="in" filter="fade">
                                      <p:cBhvr>
                                        <p:cTn id="215" dur="1000"/>
                                        <p:tgtEl>
                                          <p:spTgt spid="7">
                                            <p:txEl>
                                              <p:pRg st="0" end="0"/>
                                            </p:txEl>
                                          </p:spTgt>
                                        </p:tgtEl>
                                      </p:cBhvr>
                                    </p:animEffect>
                                    <p:anim calcmode="lin" valueType="num">
                                      <p:cBhvr>
                                        <p:cTn id="2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8" fill="hold">
                      <p:stCondLst>
                        <p:cond delay="indefinite"/>
                      </p:stCondLst>
                      <p:childTnLst>
                        <p:par>
                          <p:cTn id="219" fill="hold">
                            <p:stCondLst>
                              <p:cond delay="0"/>
                            </p:stCondLst>
                            <p:childTnLst>
                              <p:par>
                                <p:cTn id="220" presetID="55" presetClass="entr" presetSubtype="0" fill="hold" nodeType="clickEffect">
                                  <p:stCondLst>
                                    <p:cond delay="24500"/>
                                  </p:stCondLst>
                                  <p:childTnLst>
                                    <p:set>
                                      <p:cBhvr>
                                        <p:cTn id="221" dur="1" fill="hold">
                                          <p:stCondLst>
                                            <p:cond delay="0"/>
                                          </p:stCondLst>
                                        </p:cTn>
                                        <p:tgtEl>
                                          <p:spTgt spid="2"/>
                                        </p:tgtEl>
                                        <p:attrNameLst>
                                          <p:attrName>style.visibility</p:attrName>
                                        </p:attrNameLst>
                                      </p:cBhvr>
                                      <p:to>
                                        <p:strVal val="visible"/>
                                      </p:to>
                                    </p:set>
                                    <p:anim calcmode="lin" valueType="num">
                                      <p:cBhvr>
                                        <p:cTn id="222" dur="1000" fill="hold"/>
                                        <p:tgtEl>
                                          <p:spTgt spid="2"/>
                                        </p:tgtEl>
                                        <p:attrNameLst>
                                          <p:attrName>ppt_w</p:attrName>
                                        </p:attrNameLst>
                                      </p:cBhvr>
                                      <p:tavLst>
                                        <p:tav tm="0">
                                          <p:val>
                                            <p:strVal val="#ppt_w*0.70"/>
                                          </p:val>
                                        </p:tav>
                                        <p:tav tm="100000">
                                          <p:val>
                                            <p:strVal val="#ppt_w"/>
                                          </p:val>
                                        </p:tav>
                                      </p:tavLst>
                                    </p:anim>
                                    <p:anim calcmode="lin" valueType="num">
                                      <p:cBhvr>
                                        <p:cTn id="223" dur="1000" fill="hold"/>
                                        <p:tgtEl>
                                          <p:spTgt spid="2"/>
                                        </p:tgtEl>
                                        <p:attrNameLst>
                                          <p:attrName>ppt_h</p:attrName>
                                        </p:attrNameLst>
                                      </p:cBhvr>
                                      <p:tavLst>
                                        <p:tav tm="0">
                                          <p:val>
                                            <p:strVal val="#ppt_h"/>
                                          </p:val>
                                        </p:tav>
                                        <p:tav tm="100000">
                                          <p:val>
                                            <p:strVal val="#ppt_h"/>
                                          </p:val>
                                        </p:tav>
                                      </p:tavLst>
                                    </p:anim>
                                    <p:animEffect transition="in" filter="fade">
                                      <p:cBhvr>
                                        <p:cTn id="224" dur="1000"/>
                                        <p:tgtEl>
                                          <p:spTgt spid="2"/>
                                        </p:tgtEl>
                                      </p:cBhvr>
                                    </p:animEffect>
                                  </p:childTnLst>
                                </p:cTn>
                              </p:par>
                            </p:childTnLst>
                          </p:cTn>
                        </p:par>
                      </p:childTnLst>
                    </p:cTn>
                  </p:par>
                  <p:par>
                    <p:cTn id="225" fill="hold">
                      <p:stCondLst>
                        <p:cond delay="indefinite"/>
                      </p:stCondLst>
                      <p:childTnLst>
                        <p:par>
                          <p:cTn id="226" fill="hold">
                            <p:stCondLst>
                              <p:cond delay="0"/>
                            </p:stCondLst>
                            <p:childTnLst>
                              <p:par>
                                <p:cTn id="227" presetID="55" presetClass="entr" presetSubtype="0" fill="hold" grpId="0" nodeType="clickEffect">
                                  <p:stCondLst>
                                    <p:cond delay="0"/>
                                  </p:stCondLst>
                                  <p:childTnLst>
                                    <p:set>
                                      <p:cBhvr>
                                        <p:cTn id="228" dur="1" fill="hold">
                                          <p:stCondLst>
                                            <p:cond delay="0"/>
                                          </p:stCondLst>
                                        </p:cTn>
                                        <p:tgtEl>
                                          <p:spTgt spid="115"/>
                                        </p:tgtEl>
                                        <p:attrNameLst>
                                          <p:attrName>style.visibility</p:attrName>
                                        </p:attrNameLst>
                                      </p:cBhvr>
                                      <p:to>
                                        <p:strVal val="visible"/>
                                      </p:to>
                                    </p:set>
                                    <p:anim calcmode="lin" valueType="num">
                                      <p:cBhvr>
                                        <p:cTn id="229" dur="1000" fill="hold"/>
                                        <p:tgtEl>
                                          <p:spTgt spid="115"/>
                                        </p:tgtEl>
                                        <p:attrNameLst>
                                          <p:attrName>ppt_w</p:attrName>
                                        </p:attrNameLst>
                                      </p:cBhvr>
                                      <p:tavLst>
                                        <p:tav tm="0">
                                          <p:val>
                                            <p:strVal val="#ppt_w*0.70"/>
                                          </p:val>
                                        </p:tav>
                                        <p:tav tm="100000">
                                          <p:val>
                                            <p:strVal val="#ppt_w"/>
                                          </p:val>
                                        </p:tav>
                                      </p:tavLst>
                                    </p:anim>
                                    <p:anim calcmode="lin" valueType="num">
                                      <p:cBhvr>
                                        <p:cTn id="230" dur="1000" fill="hold"/>
                                        <p:tgtEl>
                                          <p:spTgt spid="115"/>
                                        </p:tgtEl>
                                        <p:attrNameLst>
                                          <p:attrName>ppt_h</p:attrName>
                                        </p:attrNameLst>
                                      </p:cBhvr>
                                      <p:tavLst>
                                        <p:tav tm="0">
                                          <p:val>
                                            <p:strVal val="#ppt_h"/>
                                          </p:val>
                                        </p:tav>
                                        <p:tav tm="100000">
                                          <p:val>
                                            <p:strVal val="#ppt_h"/>
                                          </p:val>
                                        </p:tav>
                                      </p:tavLst>
                                    </p:anim>
                                    <p:animEffect transition="in" filter="fade">
                                      <p:cBhvr>
                                        <p:cTn id="231" dur="1000"/>
                                        <p:tgtEl>
                                          <p:spTgt spid="115"/>
                                        </p:tgtEl>
                                      </p:cBhvr>
                                    </p:animEffect>
                                  </p:childTnLst>
                                </p:cTn>
                              </p:par>
                            </p:childTnLst>
                          </p:cTn>
                        </p:par>
                      </p:childTnLst>
                    </p:cTn>
                  </p:par>
                  <p:par>
                    <p:cTn id="232" fill="hold">
                      <p:stCondLst>
                        <p:cond delay="indefinite"/>
                      </p:stCondLst>
                      <p:childTnLst>
                        <p:par>
                          <p:cTn id="233" fill="hold">
                            <p:stCondLst>
                              <p:cond delay="0"/>
                            </p:stCondLst>
                            <p:childTnLst>
                              <p:par>
                                <p:cTn id="234" presetID="55" presetClass="entr" presetSubtype="0" fill="hold" grpId="0" nodeType="clickEffect">
                                  <p:stCondLst>
                                    <p:cond delay="0"/>
                                  </p:stCondLst>
                                  <p:childTnLst>
                                    <p:set>
                                      <p:cBhvr>
                                        <p:cTn id="235" dur="1" fill="hold">
                                          <p:stCondLst>
                                            <p:cond delay="0"/>
                                          </p:stCondLst>
                                        </p:cTn>
                                        <p:tgtEl>
                                          <p:spTgt spid="119"/>
                                        </p:tgtEl>
                                        <p:attrNameLst>
                                          <p:attrName>style.visibility</p:attrName>
                                        </p:attrNameLst>
                                      </p:cBhvr>
                                      <p:to>
                                        <p:strVal val="visible"/>
                                      </p:to>
                                    </p:set>
                                    <p:anim calcmode="lin" valueType="num">
                                      <p:cBhvr>
                                        <p:cTn id="236" dur="1000" fill="hold"/>
                                        <p:tgtEl>
                                          <p:spTgt spid="119"/>
                                        </p:tgtEl>
                                        <p:attrNameLst>
                                          <p:attrName>ppt_w</p:attrName>
                                        </p:attrNameLst>
                                      </p:cBhvr>
                                      <p:tavLst>
                                        <p:tav tm="0">
                                          <p:val>
                                            <p:strVal val="#ppt_w*0.70"/>
                                          </p:val>
                                        </p:tav>
                                        <p:tav tm="100000">
                                          <p:val>
                                            <p:strVal val="#ppt_w"/>
                                          </p:val>
                                        </p:tav>
                                      </p:tavLst>
                                    </p:anim>
                                    <p:anim calcmode="lin" valueType="num">
                                      <p:cBhvr>
                                        <p:cTn id="237" dur="1000" fill="hold"/>
                                        <p:tgtEl>
                                          <p:spTgt spid="119"/>
                                        </p:tgtEl>
                                        <p:attrNameLst>
                                          <p:attrName>ppt_h</p:attrName>
                                        </p:attrNameLst>
                                      </p:cBhvr>
                                      <p:tavLst>
                                        <p:tav tm="0">
                                          <p:val>
                                            <p:strVal val="#ppt_h"/>
                                          </p:val>
                                        </p:tav>
                                        <p:tav tm="100000">
                                          <p:val>
                                            <p:strVal val="#ppt_h"/>
                                          </p:val>
                                        </p:tav>
                                      </p:tavLst>
                                    </p:anim>
                                    <p:animEffect transition="in" filter="fade">
                                      <p:cBhvr>
                                        <p:cTn id="238" dur="1000"/>
                                        <p:tgtEl>
                                          <p:spTgt spid="119"/>
                                        </p:tgtEl>
                                      </p:cBhvr>
                                    </p:animEffect>
                                  </p:childTnLst>
                                </p:cTn>
                              </p:par>
                            </p:childTnLst>
                          </p:cTn>
                        </p:par>
                      </p:childTnLst>
                    </p:cTn>
                  </p:par>
                  <p:par>
                    <p:cTn id="239" fill="hold">
                      <p:stCondLst>
                        <p:cond delay="indefinite"/>
                      </p:stCondLst>
                      <p:childTnLst>
                        <p:par>
                          <p:cTn id="240" fill="hold">
                            <p:stCondLst>
                              <p:cond delay="0"/>
                            </p:stCondLst>
                            <p:childTnLst>
                              <p:par>
                                <p:cTn id="241" presetID="55" presetClass="entr" presetSubtype="0" fill="hold" grpId="0" nodeType="clickEffect">
                                  <p:stCondLst>
                                    <p:cond delay="0"/>
                                  </p:stCondLst>
                                  <p:childTnLst>
                                    <p:set>
                                      <p:cBhvr>
                                        <p:cTn id="242" dur="1" fill="hold">
                                          <p:stCondLst>
                                            <p:cond delay="0"/>
                                          </p:stCondLst>
                                        </p:cTn>
                                        <p:tgtEl>
                                          <p:spTgt spid="120"/>
                                        </p:tgtEl>
                                        <p:attrNameLst>
                                          <p:attrName>style.visibility</p:attrName>
                                        </p:attrNameLst>
                                      </p:cBhvr>
                                      <p:to>
                                        <p:strVal val="visible"/>
                                      </p:to>
                                    </p:set>
                                    <p:anim calcmode="lin" valueType="num">
                                      <p:cBhvr>
                                        <p:cTn id="243" dur="1000" fill="hold"/>
                                        <p:tgtEl>
                                          <p:spTgt spid="120"/>
                                        </p:tgtEl>
                                        <p:attrNameLst>
                                          <p:attrName>ppt_w</p:attrName>
                                        </p:attrNameLst>
                                      </p:cBhvr>
                                      <p:tavLst>
                                        <p:tav tm="0">
                                          <p:val>
                                            <p:strVal val="#ppt_w*0.70"/>
                                          </p:val>
                                        </p:tav>
                                        <p:tav tm="100000">
                                          <p:val>
                                            <p:strVal val="#ppt_w"/>
                                          </p:val>
                                        </p:tav>
                                      </p:tavLst>
                                    </p:anim>
                                    <p:anim calcmode="lin" valueType="num">
                                      <p:cBhvr>
                                        <p:cTn id="244" dur="1000" fill="hold"/>
                                        <p:tgtEl>
                                          <p:spTgt spid="120"/>
                                        </p:tgtEl>
                                        <p:attrNameLst>
                                          <p:attrName>ppt_h</p:attrName>
                                        </p:attrNameLst>
                                      </p:cBhvr>
                                      <p:tavLst>
                                        <p:tav tm="0">
                                          <p:val>
                                            <p:strVal val="#ppt_h"/>
                                          </p:val>
                                        </p:tav>
                                        <p:tav tm="100000">
                                          <p:val>
                                            <p:strVal val="#ppt_h"/>
                                          </p:val>
                                        </p:tav>
                                      </p:tavLst>
                                    </p:anim>
                                    <p:animEffect transition="in" filter="fade">
                                      <p:cBhvr>
                                        <p:cTn id="245" dur="1000"/>
                                        <p:tgtEl>
                                          <p:spTgt spid="120"/>
                                        </p:tgtEl>
                                      </p:cBhvr>
                                    </p:animEffect>
                                  </p:childTnLst>
                                </p:cTn>
                              </p:par>
                            </p:childTnLst>
                          </p:cTn>
                        </p:par>
                      </p:childTnLst>
                    </p:cTn>
                  </p:par>
                  <p:par>
                    <p:cTn id="246" fill="hold">
                      <p:stCondLst>
                        <p:cond delay="indefinite"/>
                      </p:stCondLst>
                      <p:childTnLst>
                        <p:par>
                          <p:cTn id="247" fill="hold">
                            <p:stCondLst>
                              <p:cond delay="0"/>
                            </p:stCondLst>
                            <p:childTnLst>
                              <p:par>
                                <p:cTn id="248" presetID="55" presetClass="entr" presetSubtype="0" fill="hold" grpId="0" nodeType="clickEffect">
                                  <p:stCondLst>
                                    <p:cond delay="0"/>
                                  </p:stCondLst>
                                  <p:childTnLst>
                                    <p:set>
                                      <p:cBhvr>
                                        <p:cTn id="249" dur="1" fill="hold">
                                          <p:stCondLst>
                                            <p:cond delay="0"/>
                                          </p:stCondLst>
                                        </p:cTn>
                                        <p:tgtEl>
                                          <p:spTgt spid="6"/>
                                        </p:tgtEl>
                                        <p:attrNameLst>
                                          <p:attrName>style.visibility</p:attrName>
                                        </p:attrNameLst>
                                      </p:cBhvr>
                                      <p:to>
                                        <p:strVal val="visible"/>
                                      </p:to>
                                    </p:set>
                                    <p:anim calcmode="lin" valueType="num">
                                      <p:cBhvr>
                                        <p:cTn id="250" dur="1000" fill="hold"/>
                                        <p:tgtEl>
                                          <p:spTgt spid="6"/>
                                        </p:tgtEl>
                                        <p:attrNameLst>
                                          <p:attrName>ppt_w</p:attrName>
                                        </p:attrNameLst>
                                      </p:cBhvr>
                                      <p:tavLst>
                                        <p:tav tm="0">
                                          <p:val>
                                            <p:strVal val="#ppt_w*0.70"/>
                                          </p:val>
                                        </p:tav>
                                        <p:tav tm="100000">
                                          <p:val>
                                            <p:strVal val="#ppt_w"/>
                                          </p:val>
                                        </p:tav>
                                      </p:tavLst>
                                    </p:anim>
                                    <p:anim calcmode="lin" valueType="num">
                                      <p:cBhvr>
                                        <p:cTn id="251" dur="1000" fill="hold"/>
                                        <p:tgtEl>
                                          <p:spTgt spid="6"/>
                                        </p:tgtEl>
                                        <p:attrNameLst>
                                          <p:attrName>ppt_h</p:attrName>
                                        </p:attrNameLst>
                                      </p:cBhvr>
                                      <p:tavLst>
                                        <p:tav tm="0">
                                          <p:val>
                                            <p:strVal val="#ppt_h"/>
                                          </p:val>
                                        </p:tav>
                                        <p:tav tm="100000">
                                          <p:val>
                                            <p:strVal val="#ppt_h"/>
                                          </p:val>
                                        </p:tav>
                                      </p:tavLst>
                                    </p:anim>
                                    <p:animEffect transition="in" filter="fade">
                                      <p:cBhvr>
                                        <p:cTn id="252" dur="1000"/>
                                        <p:tgtEl>
                                          <p:spTgt spid="6"/>
                                        </p:tgtEl>
                                      </p:cBhvr>
                                    </p:animEffect>
                                  </p:childTnLst>
                                </p:cTn>
                              </p:par>
                            </p:childTnLst>
                          </p:cTn>
                        </p:par>
                      </p:childTnLst>
                    </p:cTn>
                  </p:par>
                  <p:par>
                    <p:cTn id="253" fill="hold">
                      <p:stCondLst>
                        <p:cond delay="indefinite"/>
                      </p:stCondLst>
                      <p:childTnLst>
                        <p:par>
                          <p:cTn id="254" fill="hold">
                            <p:stCondLst>
                              <p:cond delay="0"/>
                            </p:stCondLst>
                            <p:childTnLst>
                              <p:par>
                                <p:cTn id="255" presetID="55" presetClass="entr" presetSubtype="0" fill="hold" grpId="0" nodeType="clickEffect">
                                  <p:stCondLst>
                                    <p:cond delay="0"/>
                                  </p:stCondLst>
                                  <p:childTnLst>
                                    <p:set>
                                      <p:cBhvr>
                                        <p:cTn id="256" dur="1" fill="hold">
                                          <p:stCondLst>
                                            <p:cond delay="0"/>
                                          </p:stCondLst>
                                        </p:cTn>
                                        <p:tgtEl>
                                          <p:spTgt spid="20"/>
                                        </p:tgtEl>
                                        <p:attrNameLst>
                                          <p:attrName>style.visibility</p:attrName>
                                        </p:attrNameLst>
                                      </p:cBhvr>
                                      <p:to>
                                        <p:strVal val="visible"/>
                                      </p:to>
                                    </p:set>
                                    <p:anim calcmode="lin" valueType="num">
                                      <p:cBhvr>
                                        <p:cTn id="257" dur="1000" fill="hold"/>
                                        <p:tgtEl>
                                          <p:spTgt spid="20"/>
                                        </p:tgtEl>
                                        <p:attrNameLst>
                                          <p:attrName>ppt_w</p:attrName>
                                        </p:attrNameLst>
                                      </p:cBhvr>
                                      <p:tavLst>
                                        <p:tav tm="0">
                                          <p:val>
                                            <p:strVal val="#ppt_w*0.70"/>
                                          </p:val>
                                        </p:tav>
                                        <p:tav tm="100000">
                                          <p:val>
                                            <p:strVal val="#ppt_w"/>
                                          </p:val>
                                        </p:tav>
                                      </p:tavLst>
                                    </p:anim>
                                    <p:anim calcmode="lin" valueType="num">
                                      <p:cBhvr>
                                        <p:cTn id="258" dur="1000" fill="hold"/>
                                        <p:tgtEl>
                                          <p:spTgt spid="20"/>
                                        </p:tgtEl>
                                        <p:attrNameLst>
                                          <p:attrName>ppt_h</p:attrName>
                                        </p:attrNameLst>
                                      </p:cBhvr>
                                      <p:tavLst>
                                        <p:tav tm="0">
                                          <p:val>
                                            <p:strVal val="#ppt_h"/>
                                          </p:val>
                                        </p:tav>
                                        <p:tav tm="100000">
                                          <p:val>
                                            <p:strVal val="#ppt_h"/>
                                          </p:val>
                                        </p:tav>
                                      </p:tavLst>
                                    </p:anim>
                                    <p:animEffect transition="in" filter="fade">
                                      <p:cBhvr>
                                        <p:cTn id="259" dur="1000"/>
                                        <p:tgtEl>
                                          <p:spTgt spid="20"/>
                                        </p:tgtEl>
                                      </p:cBhvr>
                                    </p:animEffect>
                                  </p:childTnLst>
                                </p:cTn>
                              </p:par>
                            </p:childTnLst>
                          </p:cTn>
                        </p:par>
                      </p:childTnLst>
                    </p:cTn>
                  </p:par>
                  <p:par>
                    <p:cTn id="260" fill="hold">
                      <p:stCondLst>
                        <p:cond delay="indefinite"/>
                      </p:stCondLst>
                      <p:childTnLst>
                        <p:par>
                          <p:cTn id="261" fill="hold">
                            <p:stCondLst>
                              <p:cond delay="0"/>
                            </p:stCondLst>
                            <p:childTnLst>
                              <p:par>
                                <p:cTn id="262" presetID="55" presetClass="entr" presetSubtype="0" fill="hold" nodeType="clickEffect">
                                  <p:stCondLst>
                                    <p:cond delay="0"/>
                                  </p:stCondLst>
                                  <p:childTnLst>
                                    <p:set>
                                      <p:cBhvr>
                                        <p:cTn id="263" dur="1" fill="hold">
                                          <p:stCondLst>
                                            <p:cond delay="0"/>
                                          </p:stCondLst>
                                        </p:cTn>
                                        <p:tgtEl>
                                          <p:spTgt spid="109"/>
                                        </p:tgtEl>
                                        <p:attrNameLst>
                                          <p:attrName>style.visibility</p:attrName>
                                        </p:attrNameLst>
                                      </p:cBhvr>
                                      <p:to>
                                        <p:strVal val="visible"/>
                                      </p:to>
                                    </p:set>
                                    <p:anim calcmode="lin" valueType="num">
                                      <p:cBhvr>
                                        <p:cTn id="264" dur="1000" fill="hold"/>
                                        <p:tgtEl>
                                          <p:spTgt spid="109"/>
                                        </p:tgtEl>
                                        <p:attrNameLst>
                                          <p:attrName>ppt_w</p:attrName>
                                        </p:attrNameLst>
                                      </p:cBhvr>
                                      <p:tavLst>
                                        <p:tav tm="0">
                                          <p:val>
                                            <p:strVal val="#ppt_w*0.70"/>
                                          </p:val>
                                        </p:tav>
                                        <p:tav tm="100000">
                                          <p:val>
                                            <p:strVal val="#ppt_w"/>
                                          </p:val>
                                        </p:tav>
                                      </p:tavLst>
                                    </p:anim>
                                    <p:anim calcmode="lin" valueType="num">
                                      <p:cBhvr>
                                        <p:cTn id="265" dur="1000" fill="hold"/>
                                        <p:tgtEl>
                                          <p:spTgt spid="109"/>
                                        </p:tgtEl>
                                        <p:attrNameLst>
                                          <p:attrName>ppt_h</p:attrName>
                                        </p:attrNameLst>
                                      </p:cBhvr>
                                      <p:tavLst>
                                        <p:tav tm="0">
                                          <p:val>
                                            <p:strVal val="#ppt_h"/>
                                          </p:val>
                                        </p:tav>
                                        <p:tav tm="100000">
                                          <p:val>
                                            <p:strVal val="#ppt_h"/>
                                          </p:val>
                                        </p:tav>
                                      </p:tavLst>
                                    </p:anim>
                                    <p:animEffect transition="in" filter="fade">
                                      <p:cBhvr>
                                        <p:cTn id="266" dur="1000"/>
                                        <p:tgtEl>
                                          <p:spTgt spid="109"/>
                                        </p:tgtEl>
                                      </p:cBhvr>
                                    </p:animEffect>
                                  </p:childTnLst>
                                </p:cTn>
                              </p:par>
                            </p:childTnLst>
                          </p:cTn>
                        </p:par>
                      </p:childTnLst>
                    </p:cTn>
                  </p:par>
                  <p:par>
                    <p:cTn id="267" fill="hold">
                      <p:stCondLst>
                        <p:cond delay="indefinite"/>
                      </p:stCondLst>
                      <p:childTnLst>
                        <p:par>
                          <p:cTn id="268" fill="hold">
                            <p:stCondLst>
                              <p:cond delay="0"/>
                            </p:stCondLst>
                            <p:childTnLst>
                              <p:par>
                                <p:cTn id="269" presetID="2" presetClass="entr" presetSubtype="12" fill="hold" nodeType="clickEffect">
                                  <p:stCondLst>
                                    <p:cond delay="4500"/>
                                  </p:stCondLst>
                                  <p:childTnLst>
                                    <p:set>
                                      <p:cBhvr>
                                        <p:cTn id="270" dur="1" fill="hold">
                                          <p:stCondLst>
                                            <p:cond delay="0"/>
                                          </p:stCondLst>
                                        </p:cTn>
                                        <p:tgtEl>
                                          <p:spTgt spid="8"/>
                                        </p:tgtEl>
                                        <p:attrNameLst>
                                          <p:attrName>style.visibility</p:attrName>
                                        </p:attrNameLst>
                                      </p:cBhvr>
                                      <p:to>
                                        <p:strVal val="visible"/>
                                      </p:to>
                                    </p:set>
                                    <p:anim calcmode="lin" valueType="num">
                                      <p:cBhvr additive="base">
                                        <p:cTn id="271" dur="500" fill="hold"/>
                                        <p:tgtEl>
                                          <p:spTgt spid="8"/>
                                        </p:tgtEl>
                                        <p:attrNameLst>
                                          <p:attrName>ppt_x</p:attrName>
                                        </p:attrNameLst>
                                      </p:cBhvr>
                                      <p:tavLst>
                                        <p:tav tm="0">
                                          <p:val>
                                            <p:strVal val="0-#ppt_w/2"/>
                                          </p:val>
                                        </p:tav>
                                        <p:tav tm="100000">
                                          <p:val>
                                            <p:strVal val="#ppt_x"/>
                                          </p:val>
                                        </p:tav>
                                      </p:tavLst>
                                    </p:anim>
                                    <p:anim calcmode="lin" valueType="num">
                                      <p:cBhvr additive="base">
                                        <p:cTn id="27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1000"/>
                                  </p:stCondLst>
                                  <p:childTnLst>
                                    <p:set>
                                      <p:cBhvr>
                                        <p:cTn id="27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0"/>
      <p:bldP spid="498" grpId="0"/>
      <p:bldP spid="499" grpId="0"/>
      <p:bldP spid="501" grpId="0"/>
      <p:bldP spid="502" grpId="0"/>
      <p:bldP spid="503" grpId="0"/>
      <p:bldP spid="505" grpId="0"/>
      <p:bldP spid="506" grpId="0"/>
      <p:bldP spid="509" grpId="0"/>
      <p:bldP spid="532" grpId="0"/>
      <p:bldP spid="533" grpId="0"/>
      <p:bldP spid="90" grpId="0"/>
      <p:bldP spid="92" grpId="0"/>
      <p:bldP spid="103" grpId="0"/>
      <p:bldP spid="94" grpId="0"/>
      <p:bldP spid="100" grpId="0"/>
      <p:bldP spid="101" grpId="0"/>
      <p:bldP spid="104" grpId="0"/>
      <p:bldP spid="115" grpId="0"/>
      <p:bldP spid="119" grpId="0"/>
      <p:bldP spid="120" grpId="0"/>
      <p:bldP spid="6" grpId="0" animBg="1"/>
      <p:bldP spid="20" grpId="0" animBg="1"/>
      <p:bldP spid="122" grpId="0"/>
      <p:bldP spid="1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p:cNvPicPr>
            <a:picLocks noChangeAspect="1"/>
          </p:cNvPicPr>
          <p:nvPr/>
        </p:nvPicPr>
        <p:blipFill rotWithShape="1">
          <a:blip r:embed="rId4" cstate="print">
            <a:extLst>
              <a:ext uri="{28A0092B-C50C-407E-A947-70E740481C1C}">
                <a14:useLocalDpi xmlns:a14="http://schemas.microsoft.com/office/drawing/2010/main" val="0"/>
              </a:ext>
            </a:extLst>
          </a:blip>
          <a:srcRect l="5080" t="82226" r="1989" b="4427"/>
          <a:stretch/>
        </p:blipFill>
        <p:spPr>
          <a:xfrm>
            <a:off x="7144" y="-7938"/>
            <a:ext cx="23414832" cy="13174662"/>
          </a:xfrm>
          <a:prstGeom prst="rect">
            <a:avLst/>
          </a:prstGeom>
          <a:solidFill>
            <a:schemeClr val="bg1"/>
          </a:solidFill>
        </p:spPr>
      </p:pic>
      <p:pic>
        <p:nvPicPr>
          <p:cNvPr id="489" name="Picture 488"/>
          <p:cNvPicPr>
            <a:picLocks noChangeAspect="1"/>
          </p:cNvPicPr>
          <p:nvPr/>
        </p:nvPicPr>
        <p:blipFill rotWithShape="1">
          <a:blip r:embed="rId4" cstate="print">
            <a:extLst>
              <a:ext uri="{28A0092B-C50C-407E-A947-70E740481C1C}">
                <a14:useLocalDpi xmlns:a14="http://schemas.microsoft.com/office/drawing/2010/main" val="0"/>
              </a:ext>
            </a:extLst>
          </a:blip>
          <a:srcRect l="4891" t="16232" r="3511" b="18853"/>
          <a:stretch/>
        </p:blipFill>
        <p:spPr>
          <a:xfrm>
            <a:off x="1797844" y="1325562"/>
            <a:ext cx="19759779" cy="10424160"/>
          </a:xfrm>
          <a:prstGeom prst="rect">
            <a:avLst/>
          </a:prstGeom>
        </p:spPr>
      </p:pic>
      <p:sp>
        <p:nvSpPr>
          <p:cNvPr id="143" name="Rectangle 142"/>
          <p:cNvSpPr/>
          <p:nvPr/>
        </p:nvSpPr>
        <p:spPr>
          <a:xfrm rot="4500000" flipH="1">
            <a:off x="14761893" y="5787516"/>
            <a:ext cx="3412338" cy="781325"/>
          </a:xfrm>
          <a:prstGeom prst="rect">
            <a:avLst/>
          </a:prstGeom>
          <a:ln>
            <a:noFill/>
          </a:ln>
        </p:spPr>
        <p:txBody>
          <a:bodyPr wrap="none">
            <a:prstTxWarp prst="textArchUp">
              <a:avLst/>
            </a:prstTxWarp>
            <a:spAutoFit/>
          </a:bodyPr>
          <a:lstStyle/>
          <a:p>
            <a:endParaRPr lang="en-US" sz="4376" dirty="0"/>
          </a:p>
        </p:txBody>
      </p:sp>
      <p:sp>
        <p:nvSpPr>
          <p:cNvPr id="144" name="Rectangle 143"/>
          <p:cNvSpPr/>
          <p:nvPr/>
        </p:nvSpPr>
        <p:spPr>
          <a:xfrm rot="15960000" flipH="1" flipV="1">
            <a:off x="14583966" y="4805918"/>
            <a:ext cx="6780363" cy="3638332"/>
          </a:xfrm>
          <a:prstGeom prst="rect">
            <a:avLst/>
          </a:prstGeom>
        </p:spPr>
        <p:txBody>
          <a:bodyPr wrap="none">
            <a:prstTxWarp prst="textArchUp">
              <a:avLst>
                <a:gd name="adj" fmla="val 12777841"/>
              </a:avLst>
            </a:prstTxWarp>
            <a:spAutoFit/>
          </a:bodyPr>
          <a:lstStyle/>
          <a:p>
            <a:pPr>
              <a:lnSpc>
                <a:spcPts val="5300"/>
              </a:lnSpc>
            </a:pPr>
            <a:r>
              <a:rPr lang="en-US" sz="3501" b="0" dirty="0">
                <a:latin typeface="Arial Black" panose="020B0A04020102020204" pitchFamily="34" charset="0"/>
              </a:rPr>
              <a:t>        </a:t>
            </a:r>
            <a:r>
              <a:rPr lang="en-US" sz="1313" b="0" dirty="0">
                <a:latin typeface="Arial Black" panose="020B0A04020102020204" pitchFamily="34" charset="0"/>
              </a:rPr>
              <a:t>        </a:t>
            </a:r>
            <a:r>
              <a:rPr lang="en-US" sz="1750" b="0" dirty="0">
                <a:latin typeface="Arial Black" panose="020B0A04020102020204" pitchFamily="34" charset="0"/>
              </a:rPr>
              <a:t>  </a:t>
            </a:r>
            <a:r>
              <a:rPr lang="en-US" sz="1750" b="0" dirty="0" smtClean="0">
                <a:latin typeface="Arial Black" panose="020B0A04020102020204" pitchFamily="34" charset="0"/>
              </a:rPr>
              <a:t> </a:t>
            </a:r>
            <a:r>
              <a:rPr lang="en-US" sz="4400" dirty="0" smtClean="0">
                <a:solidFill>
                  <a:srgbClr val="FF1515"/>
                </a:solidFill>
                <a:latin typeface="Arial Black" panose="020B0A04020102020204" pitchFamily="34" charset="0"/>
                <a:cs typeface="Times New Roman" pitchFamily="18" charset="0"/>
              </a:rPr>
              <a:t>Contextual</a:t>
            </a:r>
            <a:r>
              <a:rPr lang="en-US" sz="4400" dirty="0">
                <a:solidFill>
                  <a:srgbClr val="FF1515"/>
                </a:solidFill>
                <a:latin typeface="Arial Black" panose="020B0A04020102020204" pitchFamily="34" charset="0"/>
                <a:cs typeface="Times New Roman" pitchFamily="18" charset="0"/>
              </a:rPr>
              <a:t/>
            </a:r>
            <a:br>
              <a:rPr lang="en-US" sz="4400" dirty="0">
                <a:solidFill>
                  <a:srgbClr val="FF1515"/>
                </a:solidFill>
                <a:latin typeface="Arial Black" panose="020B0A04020102020204" pitchFamily="34" charset="0"/>
                <a:cs typeface="Times New Roman" pitchFamily="18" charset="0"/>
              </a:rPr>
            </a:br>
            <a:r>
              <a:rPr lang="en-US" sz="3720" dirty="0">
                <a:solidFill>
                  <a:srgbClr val="C00000"/>
                </a:solidFill>
                <a:latin typeface="Arial Black" panose="020B0A04020102020204" pitchFamily="34" charset="0"/>
                <a:cs typeface="Times New Roman" pitchFamily="18" charset="0"/>
              </a:rPr>
              <a:t>      </a:t>
            </a:r>
            <a:r>
              <a:rPr lang="en-US" sz="4923" dirty="0">
                <a:solidFill>
                  <a:srgbClr val="C00000"/>
                </a:solidFill>
                <a:latin typeface="Arial Black" panose="020B0A04020102020204" pitchFamily="34" charset="0"/>
                <a:cs typeface="Times New Roman" pitchFamily="18" charset="0"/>
              </a:rPr>
              <a:t> </a:t>
            </a:r>
            <a:r>
              <a:rPr lang="en-US" sz="4400" dirty="0">
                <a:solidFill>
                  <a:srgbClr val="FF1515"/>
                </a:solidFill>
                <a:latin typeface="Arial Black" panose="020B0A04020102020204" pitchFamily="34" charset="0"/>
                <a:cs typeface="Times New Roman" pitchFamily="18" charset="0"/>
              </a:rPr>
              <a:t>Ecosystems</a:t>
            </a:r>
            <a:endParaRPr lang="en-US" sz="4400" dirty="0">
              <a:solidFill>
                <a:srgbClr val="FF1515"/>
              </a:solidFill>
            </a:endParaRPr>
          </a:p>
        </p:txBody>
      </p:sp>
      <p:sp>
        <p:nvSpPr>
          <p:cNvPr id="149" name="Rectangle 148"/>
          <p:cNvSpPr/>
          <p:nvPr/>
        </p:nvSpPr>
        <p:spPr>
          <a:xfrm flipH="1">
            <a:off x="4512457" y="258603"/>
            <a:ext cx="14620887" cy="1066959"/>
          </a:xfrm>
          <a:prstGeom prst="rect">
            <a:avLst/>
          </a:prstGeom>
        </p:spPr>
        <p:txBody>
          <a:bodyPr wrap="square">
            <a:spAutoFit/>
          </a:bodyPr>
          <a:lstStyle/>
          <a:p>
            <a:pPr algn="ctr">
              <a:lnSpc>
                <a:spcPts val="3829"/>
              </a:lnSpc>
            </a:pPr>
            <a:r>
              <a:rPr lang="en-US" sz="4113" dirty="0">
                <a:solidFill>
                  <a:schemeClr val="bg1"/>
                </a:solidFill>
                <a:latin typeface="Arial Black" panose="020B0A04020102020204" pitchFamily="34" charset="0"/>
                <a:cs typeface="Times New Roman" pitchFamily="18" charset="0"/>
              </a:rPr>
              <a:t>Groundbreaking</a:t>
            </a:r>
            <a:r>
              <a:rPr lang="en-US" sz="4091" dirty="0">
                <a:solidFill>
                  <a:schemeClr val="bg1"/>
                </a:solidFill>
                <a:latin typeface="Arial Black" panose="020B0A04020102020204" pitchFamily="34" charset="0"/>
                <a:cs typeface="Times New Roman" pitchFamily="18" charset="0"/>
              </a:rPr>
              <a:t>-</a:t>
            </a:r>
            <a:r>
              <a:rPr lang="en-US" sz="4113" dirty="0">
                <a:solidFill>
                  <a:schemeClr val="bg1"/>
                </a:solidFill>
                <a:latin typeface="Arial Black" panose="020B0A04020102020204" pitchFamily="34" charset="0"/>
                <a:cs typeface="Times New Roman" pitchFamily="18" charset="0"/>
              </a:rPr>
              <a:t>Innovation</a:t>
            </a:r>
            <a:r>
              <a:rPr lang="en-US" sz="4091" dirty="0">
                <a:solidFill>
                  <a:schemeClr val="bg1"/>
                </a:solidFill>
                <a:latin typeface="Arial Black" panose="020B0A04020102020204" pitchFamily="34" charset="0"/>
                <a:cs typeface="Times New Roman" pitchFamily="18" charset="0"/>
              </a:rPr>
              <a:t> </a:t>
            </a:r>
            <a:r>
              <a:rPr lang="en-US" sz="4113" dirty="0">
                <a:solidFill>
                  <a:schemeClr val="bg1"/>
                </a:solidFill>
                <a:latin typeface="Arial Black" panose="020B0A04020102020204" pitchFamily="34" charset="0"/>
                <a:cs typeface="Times New Roman" pitchFamily="18" charset="0"/>
              </a:rPr>
              <a:t>Ecosystem</a:t>
            </a:r>
            <a:r>
              <a:rPr lang="en-US" sz="3611" dirty="0">
                <a:solidFill>
                  <a:schemeClr val="bg1"/>
                </a:solidFill>
                <a:latin typeface="Arial Black" panose="020B0A04020102020204" pitchFamily="34" charset="0"/>
                <a:cs typeface="Times New Roman" pitchFamily="18" charset="0"/>
              </a:rPr>
              <a:t> </a:t>
            </a:r>
            <a:r>
              <a:rPr lang="en-US" sz="4113" dirty="0">
                <a:solidFill>
                  <a:schemeClr val="bg1"/>
                </a:solidFill>
                <a:latin typeface="Arial Black" panose="020B0A04020102020204" pitchFamily="34" charset="0"/>
                <a:cs typeface="Times New Roman" pitchFamily="18" charset="0"/>
              </a:rPr>
              <a:t>Universe</a:t>
            </a:r>
          </a:p>
          <a:p>
            <a:pPr algn="ctr">
              <a:lnSpc>
                <a:spcPts val="3829"/>
              </a:lnSpc>
            </a:pPr>
            <a:r>
              <a:rPr lang="en-US" sz="2000" b="0" dirty="0">
                <a:solidFill>
                  <a:schemeClr val="bg1"/>
                </a:solidFill>
                <a:latin typeface="Arial Black" panose="020B0A04020102020204" pitchFamily="34" charset="0"/>
                <a:ea typeface="Calibri" panose="020F0502020204030204" pitchFamily="34" charset="0"/>
                <a:cs typeface="Arial" panose="020B0604020202020204" pitchFamily="34" charset="0"/>
              </a:rPr>
              <a:t>A </a:t>
            </a:r>
            <a:r>
              <a:rPr lang="en-US" sz="2000" b="0" dirty="0" smtClean="0">
                <a:solidFill>
                  <a:schemeClr val="bg1"/>
                </a:solidFill>
                <a:latin typeface="Arial Black" panose="020B0A04020102020204" pitchFamily="34" charset="0"/>
                <a:ea typeface="Calibri" panose="020F0502020204030204" pitchFamily="34" charset="0"/>
                <a:cs typeface="Arial" panose="020B0604020202020204" pitchFamily="34" charset="0"/>
              </a:rPr>
              <a:t>Meta-Innovation Work </a:t>
            </a:r>
            <a:r>
              <a:rPr lang="en-US" sz="2000" b="0" dirty="0">
                <a:solidFill>
                  <a:schemeClr val="bg1"/>
                </a:solidFill>
                <a:latin typeface="Arial Black" panose="020B0A04020102020204" pitchFamily="34" charset="0"/>
                <a:ea typeface="Calibri" panose="020F0502020204030204" pitchFamily="34" charset="0"/>
                <a:cs typeface="Arial" panose="020B0604020202020204" pitchFamily="34" charset="0"/>
              </a:rPr>
              <a:t>in Progress by Alain Paul </a:t>
            </a:r>
            <a:r>
              <a:rPr lang="en-US" sz="2000" b="0" dirty="0" smtClean="0">
                <a:solidFill>
                  <a:schemeClr val="bg1"/>
                </a:solidFill>
                <a:latin typeface="Arial Black" panose="020B0A04020102020204" pitchFamily="34" charset="0"/>
                <a:ea typeface="Calibri" panose="020F0502020204030204" pitchFamily="34" charset="0"/>
                <a:cs typeface="Arial" panose="020B0604020202020204" pitchFamily="34" charset="0"/>
              </a:rPr>
              <a:t>Martin </a:t>
            </a:r>
            <a:r>
              <a:rPr lang="fr-CA" sz="2000" dirty="0">
                <a:solidFill>
                  <a:srgbClr val="C00000"/>
                </a:solidFill>
                <a:latin typeface="Arial Black" panose="020B0A04020102020204" pitchFamily="34" charset="0"/>
                <a:cs typeface="Arial" panose="020B0604020202020204" pitchFamily="34" charset="0"/>
              </a:rPr>
              <a:t>●</a:t>
            </a:r>
            <a:r>
              <a:rPr lang="fr-CA" sz="2000" dirty="0">
                <a:solidFill>
                  <a:schemeClr val="bg1"/>
                </a:solidFill>
                <a:latin typeface="Arial Black" panose="020B0A04020102020204" pitchFamily="34" charset="0"/>
                <a:cs typeface="Arial" panose="020B0604020202020204" pitchFamily="34" charset="0"/>
              </a:rPr>
              <a:t> </a:t>
            </a:r>
            <a:r>
              <a:rPr lang="en-US" sz="2000" dirty="0" smtClean="0">
                <a:solidFill>
                  <a:schemeClr val="bg1"/>
                </a:solidFill>
                <a:latin typeface="Arial Black" panose="020B0A04020102020204" pitchFamily="34" charset="0"/>
                <a:cs typeface="Arial" panose="020B0604020202020204" pitchFamily="34" charset="0"/>
              </a:rPr>
              <a:t>Hand-Created</a:t>
            </a:r>
            <a:r>
              <a:rPr lang="fr-CA" sz="2000" dirty="0" smtClean="0">
                <a:solidFill>
                  <a:schemeClr val="bg1"/>
                </a:solidFill>
                <a:latin typeface="Arial Black" panose="020B0A04020102020204" pitchFamily="34" charset="0"/>
                <a:cs typeface="Arial" panose="020B0604020202020204" pitchFamily="34" charset="0"/>
              </a:rPr>
              <a:t> </a:t>
            </a:r>
            <a:r>
              <a:rPr lang="en-US" sz="2000" dirty="0" smtClean="0">
                <a:solidFill>
                  <a:schemeClr val="bg1"/>
                </a:solidFill>
                <a:latin typeface="Arial Black" panose="020B0A04020102020204" pitchFamily="34" charset="0"/>
                <a:cs typeface="Arial" panose="020B0604020202020204" pitchFamily="34" charset="0"/>
              </a:rPr>
              <a:t>Artwork</a:t>
            </a:r>
            <a:r>
              <a:rPr lang="fr-CA" sz="2000" dirty="0" smtClean="0">
                <a:solidFill>
                  <a:schemeClr val="bg1"/>
                </a:solidFill>
                <a:latin typeface="Arial Black" panose="020B0A04020102020204" pitchFamily="34" charset="0"/>
                <a:cs typeface="Arial" panose="020B0604020202020204" pitchFamily="34" charset="0"/>
              </a:rPr>
              <a:t>: </a:t>
            </a:r>
            <a:r>
              <a:rPr lang="fr-CA" sz="2000" dirty="0">
                <a:solidFill>
                  <a:schemeClr val="bg1"/>
                </a:solidFill>
                <a:latin typeface="Arial Black" panose="020B0A04020102020204" pitchFamily="34" charset="0"/>
                <a:cs typeface="Arial" panose="020B0604020202020204" pitchFamily="34" charset="0"/>
              </a:rPr>
              <a:t>Svetlana Yarosh</a:t>
            </a:r>
            <a:r>
              <a:rPr lang="fr-CA" sz="2000" dirty="0"/>
              <a:t> </a:t>
            </a:r>
            <a:endParaRPr lang="en-US" sz="2000" dirty="0">
              <a:solidFill>
                <a:schemeClr val="bg1"/>
              </a:solidFill>
            </a:endParaRPr>
          </a:p>
        </p:txBody>
      </p:sp>
      <p:sp>
        <p:nvSpPr>
          <p:cNvPr id="151" name="Rectangle 150"/>
          <p:cNvSpPr/>
          <p:nvPr/>
        </p:nvSpPr>
        <p:spPr>
          <a:xfrm flipH="1">
            <a:off x="1856917" y="12073324"/>
            <a:ext cx="4284327" cy="682238"/>
          </a:xfrm>
          <a:prstGeom prst="rect">
            <a:avLst/>
          </a:prstGeom>
        </p:spPr>
        <p:txBody>
          <a:bodyPr wrap="square">
            <a:spAutoFit/>
          </a:bodyPr>
          <a:lstStyle/>
          <a:p>
            <a:pPr>
              <a:lnSpc>
                <a:spcPts val="2297"/>
              </a:lnSpc>
              <a:spcAft>
                <a:spcPts val="328"/>
              </a:spcAft>
            </a:pPr>
            <a:r>
              <a:rPr lang="en-US" sz="2400" dirty="0">
                <a:solidFill>
                  <a:schemeClr val="bg1"/>
                </a:solidFill>
                <a:latin typeface="Arial Black" panose="020B0A04020102020204" pitchFamily="34" charset="0"/>
                <a:cs typeface="Times New Roman" pitchFamily="18" charset="0"/>
              </a:rPr>
              <a:t>Harvard University</a:t>
            </a:r>
            <a:br>
              <a:rPr lang="en-US" sz="2400" dirty="0">
                <a:solidFill>
                  <a:schemeClr val="bg1"/>
                </a:solidFill>
                <a:latin typeface="Arial Black" panose="020B0A04020102020204" pitchFamily="34" charset="0"/>
                <a:cs typeface="Times New Roman" pitchFamily="18" charset="0"/>
              </a:rPr>
            </a:br>
            <a:r>
              <a:rPr lang="en-US" sz="2400" dirty="0">
                <a:solidFill>
                  <a:schemeClr val="bg1"/>
                </a:solidFill>
                <a:latin typeface="Arial Black" panose="020B0A04020102020204" pitchFamily="34" charset="0"/>
                <a:cs typeface="Times New Roman" pitchFamily="18" charset="0"/>
              </a:rPr>
              <a:t>Global System™</a:t>
            </a:r>
            <a:endParaRPr lang="en-US" sz="2400" dirty="0">
              <a:solidFill>
                <a:schemeClr val="bg1"/>
              </a:solidFill>
            </a:endParaRPr>
          </a:p>
        </p:txBody>
      </p:sp>
      <p:sp>
        <p:nvSpPr>
          <p:cNvPr id="152" name="Rectangle 151"/>
          <p:cNvSpPr/>
          <p:nvPr/>
        </p:nvSpPr>
        <p:spPr>
          <a:xfrm flipH="1">
            <a:off x="1856914" y="12493299"/>
            <a:ext cx="2622794" cy="515526"/>
          </a:xfrm>
          <a:prstGeom prst="rect">
            <a:avLst/>
          </a:prstGeom>
        </p:spPr>
        <p:txBody>
          <a:bodyPr wrap="square">
            <a:spAutoFit/>
          </a:bodyPr>
          <a:lstStyle/>
          <a:p>
            <a:pPr>
              <a:lnSpc>
                <a:spcPts val="3283"/>
              </a:lnSpc>
              <a:spcAft>
                <a:spcPts val="328"/>
              </a:spcAft>
            </a:pPr>
            <a:r>
              <a:rPr lang="en-US" sz="1859" b="0" dirty="0">
                <a:solidFill>
                  <a:schemeClr val="bg1"/>
                </a:solidFill>
                <a:latin typeface="Arial Black" panose="020B0A04020102020204" pitchFamily="34" charset="0"/>
                <a:ea typeface="Calibri" panose="020F0502020204030204" pitchFamily="34" charset="0"/>
                <a:cs typeface="Arial" panose="020B0604020202020204" pitchFamily="34" charset="0"/>
              </a:rPr>
              <a:t>www.eharvard.org</a:t>
            </a:r>
            <a:endParaRPr lang="en-US" sz="1859" dirty="0">
              <a:solidFill>
                <a:schemeClr val="bg1"/>
              </a:solidFill>
            </a:endParaRPr>
          </a:p>
        </p:txBody>
      </p:sp>
      <p:sp>
        <p:nvSpPr>
          <p:cNvPr id="154" name="Isosceles Triangle 30"/>
          <p:cNvSpPr/>
          <p:nvPr/>
        </p:nvSpPr>
        <p:spPr>
          <a:xfrm rot="8100000">
            <a:off x="14790258" y="13354208"/>
            <a:ext cx="185170" cy="82705"/>
          </a:xfrm>
          <a:prstGeom prst="rect">
            <a:avLst/>
          </a:prstGeom>
          <a:solidFill>
            <a:srgbClr val="FCE3C8"/>
          </a:solidFill>
          <a:ln>
            <a:solidFill>
              <a:srgbClr val="FCE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3" name="Rectangle 172"/>
          <p:cNvSpPr/>
          <p:nvPr/>
        </p:nvSpPr>
        <p:spPr>
          <a:xfrm>
            <a:off x="21957474" y="9821565"/>
            <a:ext cx="376007" cy="369332"/>
          </a:xfrm>
          <a:prstGeom prst="rect">
            <a:avLst/>
          </a:prstGeom>
        </p:spPr>
        <p:txBody>
          <a:bodyPr wrap="square">
            <a:spAutoFit/>
          </a:bodyPr>
          <a:lstStyle/>
          <a:p>
            <a:r>
              <a:rPr lang="en-US" dirty="0" smtClean="0">
                <a:solidFill>
                  <a:schemeClr val="bg1"/>
                </a:solidFill>
              </a:rPr>
              <a:t>™</a:t>
            </a:r>
            <a:endParaRPr lang="en-US" b="0" dirty="0" smtClean="0">
              <a:solidFill>
                <a:schemeClr val="bg1"/>
              </a:solidFill>
            </a:endParaRPr>
          </a:p>
        </p:txBody>
      </p:sp>
      <p:sp>
        <p:nvSpPr>
          <p:cNvPr id="175" name="Rectangle 174"/>
          <p:cNvSpPr/>
          <p:nvPr/>
        </p:nvSpPr>
        <p:spPr>
          <a:xfrm rot="4500000" flipH="1">
            <a:off x="14783520" y="5833686"/>
            <a:ext cx="3586144" cy="835998"/>
          </a:xfrm>
          <a:prstGeom prst="rect">
            <a:avLst/>
          </a:prstGeom>
          <a:ln>
            <a:noFill/>
          </a:ln>
        </p:spPr>
        <p:txBody>
          <a:bodyPr wrap="none">
            <a:prstTxWarp prst="textArchUp">
              <a:avLst/>
            </a:prstTxWarp>
            <a:spAutoFit/>
          </a:bodyPr>
          <a:lstStyle/>
          <a:p>
            <a:endParaRPr lang="en-US" sz="4654" dirty="0"/>
          </a:p>
        </p:txBody>
      </p:sp>
      <p:pic>
        <p:nvPicPr>
          <p:cNvPr id="225" name="Picture 2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12279" y="10105431"/>
            <a:ext cx="2834640" cy="2802532"/>
          </a:xfrm>
          <a:prstGeom prst="rect">
            <a:avLst/>
          </a:prstGeom>
        </p:spPr>
      </p:pic>
      <p:sp>
        <p:nvSpPr>
          <p:cNvPr id="495" name="Rectangle 494"/>
          <p:cNvSpPr/>
          <p:nvPr/>
        </p:nvSpPr>
        <p:spPr>
          <a:xfrm rot="20580000">
            <a:off x="16045158" y="4398696"/>
            <a:ext cx="3079458" cy="370230"/>
          </a:xfrm>
          <a:prstGeom prst="rect">
            <a:avLst/>
          </a:prstGeom>
        </p:spPr>
        <p:txBody>
          <a:bodyPr wrap="square">
            <a:spAutoFit/>
          </a:bodyPr>
          <a:lstStyle/>
          <a:p>
            <a:pPr>
              <a:lnSpc>
                <a:spcPts val="1862"/>
              </a:lnSpc>
            </a:pPr>
            <a:r>
              <a:rPr lang="fr-CA" sz="2900" dirty="0">
                <a:solidFill>
                  <a:schemeClr val="bg1"/>
                </a:solidFill>
                <a:latin typeface="Arial Black" panose="020B0A04020102020204" pitchFamily="34" charset="0"/>
                <a:cs typeface="Times New Roman" pitchFamily="18" charset="0"/>
              </a:rPr>
              <a:t>incl. Habitus  </a:t>
            </a:r>
            <a:endParaRPr lang="en-US" sz="2900" dirty="0">
              <a:solidFill>
                <a:schemeClr val="bg1"/>
              </a:solidFill>
            </a:endParaRPr>
          </a:p>
        </p:txBody>
      </p:sp>
      <p:sp>
        <p:nvSpPr>
          <p:cNvPr id="497" name="Rectangle 496"/>
          <p:cNvSpPr/>
          <p:nvPr/>
        </p:nvSpPr>
        <p:spPr>
          <a:xfrm rot="20820000">
            <a:off x="15562336" y="4213710"/>
            <a:ext cx="2380665" cy="462563"/>
          </a:xfrm>
          <a:prstGeom prst="rect">
            <a:avLst/>
          </a:prstGeom>
        </p:spPr>
        <p:txBody>
          <a:bodyPr wrap="square">
            <a:spAutoFit/>
          </a:bodyPr>
          <a:lstStyle/>
          <a:p>
            <a:r>
              <a:rPr lang="en-US" sz="2406" dirty="0">
                <a:latin typeface="Arial Black" panose="020B0A04020102020204" pitchFamily="34" charset="0"/>
                <a:cs typeface="Times New Roman" pitchFamily="18" charset="0"/>
              </a:rPr>
              <a:t>      </a:t>
            </a:r>
            <a:endParaRPr lang="en-US" sz="1750" dirty="0"/>
          </a:p>
        </p:txBody>
      </p:sp>
      <p:sp>
        <p:nvSpPr>
          <p:cNvPr id="498" name="Rectangle 497"/>
          <p:cNvSpPr/>
          <p:nvPr/>
        </p:nvSpPr>
        <p:spPr>
          <a:xfrm rot="19800000">
            <a:off x="15203910" y="2820048"/>
            <a:ext cx="2759483" cy="399725"/>
          </a:xfrm>
          <a:prstGeom prst="rect">
            <a:avLst/>
          </a:prstGeom>
        </p:spPr>
        <p:txBody>
          <a:bodyPr wrap="square">
            <a:spAutoFit/>
          </a:bodyPr>
          <a:lstStyle/>
          <a:p>
            <a:pPr>
              <a:lnSpc>
                <a:spcPts val="1862"/>
              </a:lnSpc>
            </a:pPr>
            <a:r>
              <a:rPr lang="en-US" sz="1396" dirty="0">
                <a:solidFill>
                  <a:schemeClr val="bg1"/>
                </a:solidFill>
                <a:latin typeface="Arial Black" panose="020B0A04020102020204" pitchFamily="34" charset="0"/>
                <a:cs typeface="Times New Roman" pitchFamily="18" charset="0"/>
              </a:rPr>
              <a:t> </a:t>
            </a:r>
            <a:r>
              <a:rPr lang="en-US" sz="3800" dirty="0">
                <a:solidFill>
                  <a:schemeClr val="bg1"/>
                </a:solidFill>
                <a:latin typeface="Arial Black" panose="020B0A04020102020204" pitchFamily="34" charset="0"/>
                <a:cs typeface="Times New Roman" pitchFamily="18" charset="0"/>
              </a:rPr>
              <a:t>Habitats</a:t>
            </a:r>
            <a:endParaRPr lang="en-US" sz="3800" dirty="0">
              <a:solidFill>
                <a:schemeClr val="bg1"/>
              </a:solidFill>
            </a:endParaRPr>
          </a:p>
        </p:txBody>
      </p:sp>
      <p:sp>
        <p:nvSpPr>
          <p:cNvPr id="499" name="Rectangle 498"/>
          <p:cNvSpPr/>
          <p:nvPr/>
        </p:nvSpPr>
        <p:spPr>
          <a:xfrm rot="20307616">
            <a:off x="15770838" y="3837658"/>
            <a:ext cx="2805907" cy="638445"/>
          </a:xfrm>
          <a:prstGeom prst="rect">
            <a:avLst/>
          </a:prstGeom>
        </p:spPr>
        <p:txBody>
          <a:bodyPr wrap="square">
            <a:spAutoFit/>
          </a:bodyPr>
          <a:lstStyle/>
          <a:p>
            <a:pPr>
              <a:lnSpc>
                <a:spcPts val="1862"/>
              </a:lnSpc>
            </a:pPr>
            <a:r>
              <a:rPr lang="en-US" sz="3025" dirty="0">
                <a:solidFill>
                  <a:schemeClr val="bg1"/>
                </a:solidFill>
                <a:latin typeface="Arial Black" panose="020B0A04020102020204" pitchFamily="34" charset="0"/>
                <a:cs typeface="Times New Roman" pitchFamily="18" charset="0"/>
              </a:rPr>
              <a:t> </a:t>
            </a:r>
            <a:r>
              <a:rPr lang="en-US" sz="3650" dirty="0" smtClean="0">
                <a:solidFill>
                  <a:schemeClr val="bg1"/>
                </a:solidFill>
                <a:latin typeface="Arial Black" panose="020B0A04020102020204" pitchFamily="34" charset="0"/>
                <a:cs typeface="Times New Roman" pitchFamily="18" charset="0"/>
              </a:rPr>
              <a:t>Culture(s</a:t>
            </a:r>
            <a:r>
              <a:rPr lang="en-US" sz="3650" dirty="0">
                <a:solidFill>
                  <a:schemeClr val="bg1"/>
                </a:solidFill>
                <a:latin typeface="Arial Black" panose="020B0A04020102020204" pitchFamily="34" charset="0"/>
                <a:cs typeface="Times New Roman" pitchFamily="18" charset="0"/>
              </a:rPr>
              <a:t>)</a:t>
            </a:r>
            <a:endParaRPr lang="en-US" sz="3650" dirty="0">
              <a:solidFill>
                <a:schemeClr val="bg1"/>
              </a:solidFill>
            </a:endParaRPr>
          </a:p>
        </p:txBody>
      </p:sp>
      <p:sp>
        <p:nvSpPr>
          <p:cNvPr id="500" name="Rectangle 499"/>
          <p:cNvSpPr/>
          <p:nvPr/>
        </p:nvSpPr>
        <p:spPr>
          <a:xfrm rot="20820000">
            <a:off x="15505067" y="4254842"/>
            <a:ext cx="2547249" cy="486287"/>
          </a:xfrm>
          <a:prstGeom prst="rect">
            <a:avLst/>
          </a:prstGeom>
        </p:spPr>
        <p:txBody>
          <a:bodyPr wrap="square">
            <a:spAutoFit/>
          </a:bodyPr>
          <a:lstStyle/>
          <a:p>
            <a:r>
              <a:rPr lang="en-US" sz="2560" dirty="0">
                <a:latin typeface="Arial Black" panose="020B0A04020102020204" pitchFamily="34" charset="0"/>
                <a:cs typeface="Times New Roman" pitchFamily="18" charset="0"/>
              </a:rPr>
              <a:t>      </a:t>
            </a:r>
            <a:endParaRPr lang="en-US" sz="1862" dirty="0"/>
          </a:p>
        </p:txBody>
      </p:sp>
      <p:sp>
        <p:nvSpPr>
          <p:cNvPr id="501" name="Rectangle 500"/>
          <p:cNvSpPr/>
          <p:nvPr/>
        </p:nvSpPr>
        <p:spPr>
          <a:xfrm rot="20940000">
            <a:off x="15907998" y="5357062"/>
            <a:ext cx="3146201" cy="415435"/>
          </a:xfrm>
          <a:prstGeom prst="rect">
            <a:avLst/>
          </a:prstGeom>
        </p:spPr>
        <p:txBody>
          <a:bodyPr wrap="square">
            <a:spAutoFit/>
          </a:bodyPr>
          <a:lstStyle/>
          <a:p>
            <a:pPr>
              <a:lnSpc>
                <a:spcPts val="2211"/>
              </a:lnSpc>
            </a:pPr>
            <a:r>
              <a:rPr lang="en-US" sz="3400" dirty="0">
                <a:solidFill>
                  <a:schemeClr val="bg1"/>
                </a:solidFill>
                <a:latin typeface="Arial Black" panose="020B0A04020102020204" pitchFamily="34" charset="0"/>
                <a:cs typeface="Times New Roman" pitchFamily="18" charset="0"/>
              </a:rPr>
              <a:t>Governance</a:t>
            </a:r>
            <a:endParaRPr lang="en-US" sz="3400" dirty="0">
              <a:solidFill>
                <a:schemeClr val="bg1"/>
              </a:solidFill>
            </a:endParaRPr>
          </a:p>
        </p:txBody>
      </p:sp>
      <p:sp>
        <p:nvSpPr>
          <p:cNvPr id="502" name="Rectangle 501"/>
          <p:cNvSpPr/>
          <p:nvPr/>
        </p:nvSpPr>
        <p:spPr>
          <a:xfrm rot="21119537">
            <a:off x="15935430" y="5797230"/>
            <a:ext cx="3201517" cy="374461"/>
          </a:xfrm>
          <a:prstGeom prst="rect">
            <a:avLst/>
          </a:prstGeom>
        </p:spPr>
        <p:txBody>
          <a:bodyPr wrap="none">
            <a:spAutoFit/>
          </a:bodyPr>
          <a:lstStyle/>
          <a:p>
            <a:pPr>
              <a:lnSpc>
                <a:spcPts val="2211"/>
              </a:lnSpc>
            </a:pPr>
            <a:r>
              <a:rPr lang="en-US" sz="1862" dirty="0">
                <a:solidFill>
                  <a:schemeClr val="bg1"/>
                </a:solidFill>
                <a:latin typeface="Arial Black" panose="020B0A04020102020204" pitchFamily="34" charset="0"/>
                <a:cs typeface="Times New Roman" pitchFamily="18" charset="0"/>
              </a:rPr>
              <a:t>  </a:t>
            </a:r>
            <a:r>
              <a:rPr lang="en-US" sz="3000" dirty="0">
                <a:solidFill>
                  <a:schemeClr val="bg1"/>
                </a:solidFill>
                <a:latin typeface="Arial Black" panose="020B0A04020102020204" pitchFamily="34" charset="0"/>
                <a:cs typeface="Times New Roman" pitchFamily="18" charset="0"/>
              </a:rPr>
              <a:t>&amp;</a:t>
            </a:r>
            <a:r>
              <a:rPr lang="en-US" sz="2300" dirty="0">
                <a:solidFill>
                  <a:schemeClr val="bg1"/>
                </a:solidFill>
                <a:latin typeface="Arial Black" panose="020B0A04020102020204" pitchFamily="34" charset="0"/>
                <a:cs typeface="Times New Roman" pitchFamily="18" charset="0"/>
              </a:rPr>
              <a:t> </a:t>
            </a:r>
            <a:r>
              <a:rPr lang="en-US" sz="3000" dirty="0">
                <a:solidFill>
                  <a:schemeClr val="bg1"/>
                </a:solidFill>
                <a:latin typeface="Arial Black" panose="020B0A04020102020204" pitchFamily="34" charset="0"/>
                <a:cs typeface="Times New Roman" pitchFamily="18" charset="0"/>
              </a:rPr>
              <a:t>Institutions</a:t>
            </a:r>
            <a:endParaRPr lang="en-US" sz="3000" dirty="0">
              <a:solidFill>
                <a:schemeClr val="bg1"/>
              </a:solidFill>
            </a:endParaRPr>
          </a:p>
        </p:txBody>
      </p:sp>
      <p:sp>
        <p:nvSpPr>
          <p:cNvPr id="503" name="Rectangle 502"/>
          <p:cNvSpPr/>
          <p:nvPr/>
        </p:nvSpPr>
        <p:spPr>
          <a:xfrm rot="19980000">
            <a:off x="16034616" y="3012773"/>
            <a:ext cx="2126027" cy="373436"/>
          </a:xfrm>
          <a:prstGeom prst="rect">
            <a:avLst/>
          </a:prstGeom>
        </p:spPr>
        <p:txBody>
          <a:bodyPr wrap="square">
            <a:spAutoFit/>
          </a:bodyPr>
          <a:lstStyle/>
          <a:p>
            <a:pPr>
              <a:lnSpc>
                <a:spcPts val="1862"/>
              </a:lnSpc>
            </a:pPr>
            <a:r>
              <a:rPr lang="fr-CA" sz="3000" dirty="0">
                <a:solidFill>
                  <a:schemeClr val="bg1"/>
                </a:solidFill>
                <a:latin typeface="Arial Black" panose="020B0A04020102020204" pitchFamily="34" charset="0"/>
                <a:cs typeface="Times New Roman" pitchFamily="18" charset="0"/>
              </a:rPr>
              <a:t>(Terrain)</a:t>
            </a:r>
            <a:endParaRPr lang="en-US" sz="3000" dirty="0">
              <a:solidFill>
                <a:schemeClr val="bg1"/>
              </a:solidFill>
            </a:endParaRPr>
          </a:p>
        </p:txBody>
      </p:sp>
      <p:sp>
        <p:nvSpPr>
          <p:cNvPr id="505" name="Rectangle 504"/>
          <p:cNvSpPr/>
          <p:nvPr/>
        </p:nvSpPr>
        <p:spPr>
          <a:xfrm rot="240000">
            <a:off x="15817994" y="7717536"/>
            <a:ext cx="3209687" cy="403444"/>
          </a:xfrm>
          <a:prstGeom prst="rect">
            <a:avLst/>
          </a:prstGeom>
        </p:spPr>
        <p:txBody>
          <a:bodyPr wrap="square">
            <a:spAutoFit/>
          </a:bodyPr>
          <a:lstStyle/>
          <a:p>
            <a:pPr algn="r">
              <a:lnSpc>
                <a:spcPts val="1862"/>
              </a:lnSpc>
            </a:pPr>
            <a:r>
              <a:rPr lang="en-US" sz="3800" dirty="0" smtClean="0">
                <a:solidFill>
                  <a:schemeClr val="bg1"/>
                </a:solidFill>
                <a:latin typeface="Arial Black" panose="020B0A04020102020204" pitchFamily="34" charset="0"/>
                <a:cs typeface="Times New Roman" pitchFamily="18" charset="0"/>
              </a:rPr>
              <a:t>Resources</a:t>
            </a:r>
            <a:endParaRPr lang="fr-CA" sz="3800" dirty="0">
              <a:solidFill>
                <a:schemeClr val="bg1"/>
              </a:solidFill>
              <a:latin typeface="Arial Black" panose="020B0A04020102020204" pitchFamily="34" charset="0"/>
              <a:cs typeface="Times New Roman" pitchFamily="18" charset="0"/>
            </a:endParaRPr>
          </a:p>
        </p:txBody>
      </p:sp>
      <p:sp>
        <p:nvSpPr>
          <p:cNvPr id="506" name="Rectangle 505"/>
          <p:cNvSpPr/>
          <p:nvPr/>
        </p:nvSpPr>
        <p:spPr>
          <a:xfrm rot="21540000">
            <a:off x="15291265" y="6577448"/>
            <a:ext cx="3944670" cy="348813"/>
          </a:xfrm>
          <a:prstGeom prst="rect">
            <a:avLst/>
          </a:prstGeom>
        </p:spPr>
        <p:txBody>
          <a:bodyPr wrap="none">
            <a:spAutoFit/>
          </a:bodyPr>
          <a:lstStyle/>
          <a:p>
            <a:pPr>
              <a:lnSpc>
                <a:spcPts val="1978"/>
              </a:lnSpc>
            </a:pPr>
            <a:r>
              <a:rPr lang="en-US" sz="2676" dirty="0">
                <a:solidFill>
                  <a:schemeClr val="bg1"/>
                </a:solidFill>
                <a:latin typeface="Arial Black" panose="020B0A04020102020204" pitchFamily="34" charset="0"/>
                <a:cs typeface="Times New Roman" pitchFamily="18" charset="0"/>
              </a:rPr>
              <a:t>  </a:t>
            </a:r>
            <a:r>
              <a:rPr lang="en-US" sz="2676" dirty="0" smtClean="0">
                <a:solidFill>
                  <a:schemeClr val="bg1"/>
                </a:solidFill>
                <a:latin typeface="Arial Black" panose="020B0A04020102020204" pitchFamily="34" charset="0"/>
                <a:cs typeface="Times New Roman" pitchFamily="18" charset="0"/>
              </a:rPr>
              <a:t>     </a:t>
            </a:r>
            <a:r>
              <a:rPr lang="en-US" sz="3200" dirty="0" smtClean="0">
                <a:solidFill>
                  <a:schemeClr val="bg1"/>
                </a:solidFill>
                <a:latin typeface="Arial Black" panose="020B0A04020102020204" pitchFamily="34" charset="0"/>
                <a:cs typeface="Times New Roman" pitchFamily="18" charset="0"/>
              </a:rPr>
              <a:t>Stakeholders</a:t>
            </a:r>
            <a:endParaRPr lang="en-US" sz="3200" dirty="0">
              <a:solidFill>
                <a:schemeClr val="bg1"/>
              </a:solidFill>
            </a:endParaRPr>
          </a:p>
        </p:txBody>
      </p:sp>
      <p:sp>
        <p:nvSpPr>
          <p:cNvPr id="509" name="Rectangle 508"/>
          <p:cNvSpPr/>
          <p:nvPr/>
        </p:nvSpPr>
        <p:spPr>
          <a:xfrm rot="1411224">
            <a:off x="14804527" y="9802261"/>
            <a:ext cx="3375457" cy="489878"/>
          </a:xfrm>
          <a:prstGeom prst="rect">
            <a:avLst/>
          </a:prstGeom>
        </p:spPr>
        <p:txBody>
          <a:bodyPr wrap="square">
            <a:spAutoFit/>
          </a:bodyPr>
          <a:lstStyle/>
          <a:p>
            <a:pPr>
              <a:lnSpc>
                <a:spcPts val="3064"/>
              </a:lnSpc>
            </a:pPr>
            <a:r>
              <a:rPr lang="en-US" sz="3800" dirty="0">
                <a:solidFill>
                  <a:schemeClr val="bg1"/>
                </a:solidFill>
                <a:latin typeface="Arial Black" panose="020B0A04020102020204" pitchFamily="34" charset="0"/>
                <a:cs typeface="Times New Roman" pitchFamily="18" charset="0"/>
              </a:rPr>
              <a:t>Unknowns</a:t>
            </a:r>
            <a:endParaRPr lang="en-US" sz="3800" dirty="0">
              <a:solidFill>
                <a:schemeClr val="bg1"/>
              </a:solidFill>
            </a:endParaRPr>
          </a:p>
        </p:txBody>
      </p:sp>
      <p:sp>
        <p:nvSpPr>
          <p:cNvPr id="532" name="Rectangle 531"/>
          <p:cNvSpPr/>
          <p:nvPr/>
        </p:nvSpPr>
        <p:spPr>
          <a:xfrm rot="3290836" flipH="1">
            <a:off x="6613538" y="4112292"/>
            <a:ext cx="1920240" cy="446276"/>
          </a:xfrm>
          <a:prstGeom prst="rect">
            <a:avLst/>
          </a:prstGeom>
        </p:spPr>
        <p:txBody>
          <a:bodyPr wrap="square">
            <a:spAutoFit/>
          </a:bodyPr>
          <a:lstStyle/>
          <a:p>
            <a:r>
              <a:rPr lang="en-US" sz="2300" dirty="0">
                <a:solidFill>
                  <a:schemeClr val="bg1"/>
                </a:solidFill>
                <a:latin typeface="Arial Black" panose="020B0A04020102020204" pitchFamily="34" charset="0"/>
                <a:cs typeface="Times New Roman" pitchFamily="18" charset="0"/>
              </a:rPr>
              <a:t>Equations</a:t>
            </a:r>
            <a:endParaRPr lang="en-US" sz="2300" dirty="0">
              <a:solidFill>
                <a:schemeClr val="bg1"/>
              </a:solidFill>
            </a:endParaRPr>
          </a:p>
        </p:txBody>
      </p:sp>
      <p:sp>
        <p:nvSpPr>
          <p:cNvPr id="533" name="Rectangle 532"/>
          <p:cNvSpPr/>
          <p:nvPr/>
        </p:nvSpPr>
        <p:spPr>
          <a:xfrm rot="3780000" flipH="1">
            <a:off x="7152096" y="3978194"/>
            <a:ext cx="2082521" cy="446276"/>
          </a:xfrm>
          <a:prstGeom prst="rect">
            <a:avLst/>
          </a:prstGeom>
        </p:spPr>
        <p:txBody>
          <a:bodyPr wrap="square">
            <a:spAutoFit/>
          </a:bodyPr>
          <a:lstStyle/>
          <a:p>
            <a:r>
              <a:rPr lang="en-US" sz="2200" dirty="0">
                <a:solidFill>
                  <a:schemeClr val="bg1"/>
                </a:solidFill>
                <a:latin typeface="Arial Black" panose="020B0A04020102020204" pitchFamily="34" charset="0"/>
                <a:cs typeface="Times New Roman" pitchFamily="18" charset="0"/>
              </a:rPr>
              <a:t>Algorithms</a:t>
            </a:r>
          </a:p>
        </p:txBody>
      </p:sp>
      <p:sp>
        <p:nvSpPr>
          <p:cNvPr id="534" name="Rectangle 533"/>
          <p:cNvSpPr/>
          <p:nvPr/>
        </p:nvSpPr>
        <p:spPr>
          <a:xfrm rot="2401382">
            <a:off x="5329813" y="4506968"/>
            <a:ext cx="2186600" cy="446276"/>
          </a:xfrm>
          <a:prstGeom prst="rect">
            <a:avLst/>
          </a:prstGeom>
        </p:spPr>
        <p:txBody>
          <a:bodyPr wrap="square">
            <a:spAutoFit/>
          </a:bodyPr>
          <a:lstStyle/>
          <a:p>
            <a:endParaRPr lang="en-US" sz="2300" dirty="0">
              <a:solidFill>
                <a:schemeClr val="bg1"/>
              </a:solidFill>
            </a:endParaRPr>
          </a:p>
        </p:txBody>
      </p:sp>
      <p:sp>
        <p:nvSpPr>
          <p:cNvPr id="75" name="Rectangle 74"/>
          <p:cNvSpPr/>
          <p:nvPr/>
        </p:nvSpPr>
        <p:spPr>
          <a:xfrm rot="20460000">
            <a:off x="10316777" y="9780574"/>
            <a:ext cx="3691285" cy="923146"/>
          </a:xfrm>
          <a:prstGeom prst="rect">
            <a:avLst/>
          </a:prstGeom>
        </p:spPr>
        <p:txBody>
          <a:bodyPr wrap="none">
            <a:prstTxWarp prst="textArchDown">
              <a:avLst>
                <a:gd name="adj" fmla="val 992695"/>
              </a:avLst>
            </a:prstTxWarp>
            <a:spAutoFit/>
          </a:bodyPr>
          <a:lstStyle/>
          <a:p>
            <a:r>
              <a:rPr lang="en-US" sz="1600" b="0" dirty="0" smtClean="0">
                <a:solidFill>
                  <a:schemeClr val="bg1"/>
                </a:solidFill>
                <a:ea typeface="Calibri" panose="020F0502020204030204" pitchFamily="34" charset="0"/>
                <a:cs typeface="Arial" panose="020B0604020202020204" pitchFamily="34" charset="0"/>
              </a:rPr>
              <a:t>          © </a:t>
            </a:r>
            <a:r>
              <a:rPr lang="en-US" sz="1600" b="0" dirty="0">
                <a:solidFill>
                  <a:schemeClr val="bg1"/>
                </a:solidFill>
                <a:ea typeface="Calibri" panose="020F0502020204030204" pitchFamily="34" charset="0"/>
                <a:cs typeface="Arial" panose="020B0604020202020204" pitchFamily="34" charset="0"/>
              </a:rPr>
              <a:t>Alain Paul Martin, </a:t>
            </a:r>
            <a:r>
              <a:rPr lang="en-US" sz="1600" b="0" dirty="0" smtClean="0">
                <a:solidFill>
                  <a:schemeClr val="bg1"/>
                </a:solidFill>
                <a:ea typeface="Calibri" panose="020F0502020204030204" pitchFamily="34" charset="0"/>
                <a:cs typeface="Arial" panose="020B0604020202020204" pitchFamily="34" charset="0"/>
              </a:rPr>
              <a:t>2022</a:t>
            </a:r>
            <a:endParaRPr lang="en-US" sz="1600" dirty="0">
              <a:solidFill>
                <a:schemeClr val="bg1"/>
              </a:solidFill>
            </a:endParaRPr>
          </a:p>
        </p:txBody>
      </p:sp>
      <p:sp>
        <p:nvSpPr>
          <p:cNvPr id="90" name="Rectangle 89"/>
          <p:cNvSpPr/>
          <p:nvPr/>
        </p:nvSpPr>
        <p:spPr>
          <a:xfrm rot="1740000">
            <a:off x="14864741" y="10051698"/>
            <a:ext cx="2741361" cy="446276"/>
          </a:xfrm>
          <a:prstGeom prst="rect">
            <a:avLst/>
          </a:prstGeom>
        </p:spPr>
        <p:txBody>
          <a:bodyPr wrap="square">
            <a:spAutoFit/>
          </a:bodyPr>
          <a:lstStyle/>
          <a:p>
            <a:pPr>
              <a:lnSpc>
                <a:spcPts val="3064"/>
              </a:lnSpc>
            </a:pPr>
            <a:r>
              <a:rPr lang="en-US" sz="1700" dirty="0" smtClean="0">
                <a:solidFill>
                  <a:schemeClr val="bg1"/>
                </a:solidFill>
                <a:latin typeface="Arial Black" panose="020B0A04020102020204" pitchFamily="34" charset="0"/>
                <a:cs typeface="Times New Roman" pitchFamily="18" charset="0"/>
              </a:rPr>
              <a:t>Known </a:t>
            </a:r>
            <a:r>
              <a:rPr lang="en-US" sz="1700" dirty="0">
                <a:solidFill>
                  <a:schemeClr val="bg1"/>
                </a:solidFill>
                <a:latin typeface="Arial Black" panose="020B0A04020102020204" pitchFamily="34" charset="0"/>
                <a:cs typeface="Times New Roman" pitchFamily="18" charset="0"/>
              </a:rPr>
              <a:t>Unknowns</a:t>
            </a:r>
            <a:endParaRPr lang="en-US" sz="1700" dirty="0">
              <a:solidFill>
                <a:schemeClr val="bg1"/>
              </a:solidFill>
            </a:endParaRPr>
          </a:p>
        </p:txBody>
      </p:sp>
      <p:sp>
        <p:nvSpPr>
          <p:cNvPr id="92" name="Rectangle 91"/>
          <p:cNvSpPr/>
          <p:nvPr/>
        </p:nvSpPr>
        <p:spPr>
          <a:xfrm rot="1965334">
            <a:off x="14335389" y="10086582"/>
            <a:ext cx="2790694" cy="446276"/>
          </a:xfrm>
          <a:prstGeom prst="rect">
            <a:avLst/>
          </a:prstGeom>
        </p:spPr>
        <p:txBody>
          <a:bodyPr wrap="square">
            <a:spAutoFit/>
          </a:bodyPr>
          <a:lstStyle/>
          <a:p>
            <a:pPr>
              <a:lnSpc>
                <a:spcPts val="3064"/>
              </a:lnSpc>
            </a:pPr>
            <a:r>
              <a:rPr lang="en-US" sz="1700" dirty="0" smtClean="0">
                <a:solidFill>
                  <a:schemeClr val="bg1"/>
                </a:solidFill>
                <a:latin typeface="Arial Black" panose="020B0A04020102020204" pitchFamily="34" charset="0"/>
                <a:cs typeface="Times New Roman" pitchFamily="18" charset="0"/>
              </a:rPr>
              <a:t>Unknow </a:t>
            </a:r>
            <a:r>
              <a:rPr lang="en-US" sz="1700" dirty="0">
                <a:solidFill>
                  <a:schemeClr val="bg1"/>
                </a:solidFill>
                <a:latin typeface="Arial Black" panose="020B0A04020102020204" pitchFamily="34" charset="0"/>
                <a:cs typeface="Times New Roman" pitchFamily="18" charset="0"/>
              </a:rPr>
              <a:t>Unknowns</a:t>
            </a:r>
            <a:endParaRPr lang="en-US" sz="1700" dirty="0">
              <a:solidFill>
                <a:schemeClr val="bg1"/>
              </a:solidFill>
            </a:endParaRPr>
          </a:p>
        </p:txBody>
      </p:sp>
      <p:sp>
        <p:nvSpPr>
          <p:cNvPr id="103" name="Rectangle 102"/>
          <p:cNvSpPr/>
          <p:nvPr/>
        </p:nvSpPr>
        <p:spPr>
          <a:xfrm rot="1680000">
            <a:off x="4563749" y="5050388"/>
            <a:ext cx="2561655" cy="484748"/>
          </a:xfrm>
          <a:prstGeom prst="rect">
            <a:avLst/>
          </a:prstGeom>
        </p:spPr>
        <p:txBody>
          <a:bodyPr wrap="square">
            <a:spAutoFit/>
          </a:bodyPr>
          <a:lstStyle/>
          <a:p>
            <a:r>
              <a:rPr lang="en-US" sz="2550" dirty="0" smtClean="0">
                <a:solidFill>
                  <a:schemeClr val="bg1"/>
                </a:solidFill>
                <a:latin typeface="Arial Black" panose="020B0A04020102020204" pitchFamily="34" charset="0"/>
                <a:cs typeface="Times New Roman" pitchFamily="18" charset="0"/>
              </a:rPr>
              <a:t>Intelligence</a:t>
            </a:r>
            <a:endParaRPr lang="en-US" sz="2550" dirty="0">
              <a:solidFill>
                <a:schemeClr val="bg1"/>
              </a:solidFill>
            </a:endParaRPr>
          </a:p>
        </p:txBody>
      </p:sp>
      <p:sp>
        <p:nvSpPr>
          <p:cNvPr id="7" name="Rectangle 6"/>
          <p:cNvSpPr/>
          <p:nvPr/>
        </p:nvSpPr>
        <p:spPr>
          <a:xfrm>
            <a:off x="7968932" y="10442869"/>
            <a:ext cx="2991396" cy="1215717"/>
          </a:xfrm>
          <a:prstGeom prst="rect">
            <a:avLst/>
          </a:prstGeom>
        </p:spPr>
        <p:txBody>
          <a:bodyPr wrap="none">
            <a:spAutoFit/>
          </a:bodyPr>
          <a:lstStyle/>
          <a:p>
            <a:r>
              <a:rPr lang="en-US" sz="7300" dirty="0" smtClean="0">
                <a:latin typeface="Arial Black" panose="020B0A04020102020204" pitchFamily="34" charset="0"/>
              </a:rPr>
              <a:t>Team</a:t>
            </a:r>
            <a:endParaRPr lang="en-US" sz="7300" dirty="0">
              <a:latin typeface="Arial Black" panose="020B0A04020102020204" pitchFamily="34" charset="0"/>
            </a:endParaRPr>
          </a:p>
        </p:txBody>
      </p:sp>
      <p:sp>
        <p:nvSpPr>
          <p:cNvPr id="94" name="Rectangle 93"/>
          <p:cNvSpPr/>
          <p:nvPr/>
        </p:nvSpPr>
        <p:spPr>
          <a:xfrm rot="4140000">
            <a:off x="7564829" y="3940225"/>
            <a:ext cx="1907152" cy="430887"/>
          </a:xfrm>
          <a:prstGeom prst="rect">
            <a:avLst/>
          </a:prstGeom>
        </p:spPr>
        <p:txBody>
          <a:bodyPr wrap="square">
            <a:spAutoFit/>
          </a:bodyPr>
          <a:lstStyle/>
          <a:p>
            <a:r>
              <a:rPr lang="en-US" sz="2200" dirty="0" smtClean="0">
                <a:solidFill>
                  <a:schemeClr val="bg1"/>
                </a:solidFill>
                <a:latin typeface="Arial Black" panose="020B0A04020102020204" pitchFamily="34" charset="0"/>
                <a:cs typeface="Times New Roman" pitchFamily="18" charset="0"/>
              </a:rPr>
              <a:t>Checklists</a:t>
            </a:r>
            <a:endParaRPr lang="en-US" sz="2200" dirty="0">
              <a:solidFill>
                <a:schemeClr val="bg1"/>
              </a:solidFill>
            </a:endParaRPr>
          </a:p>
        </p:txBody>
      </p:sp>
      <p:sp>
        <p:nvSpPr>
          <p:cNvPr id="100" name="Rectangle 99"/>
          <p:cNvSpPr/>
          <p:nvPr/>
        </p:nvSpPr>
        <p:spPr>
          <a:xfrm rot="2240725" flipH="1">
            <a:off x="5296037" y="4708871"/>
            <a:ext cx="2399531" cy="461665"/>
          </a:xfrm>
          <a:prstGeom prst="rect">
            <a:avLst/>
          </a:prstGeom>
        </p:spPr>
        <p:txBody>
          <a:bodyPr wrap="square">
            <a:spAutoFit/>
          </a:bodyPr>
          <a:lstStyle/>
          <a:p>
            <a:r>
              <a:rPr lang="en-US" sz="2400" dirty="0">
                <a:solidFill>
                  <a:schemeClr val="bg1"/>
                </a:solidFill>
                <a:latin typeface="Arial Black" panose="020B0A04020102020204" pitchFamily="34" charset="0"/>
                <a:cs typeface="Times New Roman" pitchFamily="18" charset="0"/>
              </a:rPr>
              <a:t>Practices</a:t>
            </a:r>
            <a:endParaRPr lang="en-US" sz="2400" dirty="0">
              <a:solidFill>
                <a:schemeClr val="bg1"/>
              </a:solidFill>
            </a:endParaRPr>
          </a:p>
        </p:txBody>
      </p:sp>
      <p:sp>
        <p:nvSpPr>
          <p:cNvPr id="101" name="Rectangle 100"/>
          <p:cNvSpPr/>
          <p:nvPr/>
        </p:nvSpPr>
        <p:spPr>
          <a:xfrm rot="2420725">
            <a:off x="5647518" y="4442205"/>
            <a:ext cx="2186600" cy="477054"/>
          </a:xfrm>
          <a:prstGeom prst="rect">
            <a:avLst/>
          </a:prstGeom>
        </p:spPr>
        <p:txBody>
          <a:bodyPr wrap="square">
            <a:spAutoFit/>
          </a:bodyPr>
          <a:lstStyle/>
          <a:p>
            <a:r>
              <a:rPr lang="en-US" sz="2400" dirty="0" smtClean="0">
                <a:solidFill>
                  <a:schemeClr val="bg1"/>
                </a:solidFill>
                <a:latin typeface="Arial Black" panose="020B0A04020102020204" pitchFamily="34" charset="0"/>
                <a:cs typeface="Times New Roman" pitchFamily="18" charset="0"/>
              </a:rPr>
              <a:t>Framework</a:t>
            </a:r>
            <a:endParaRPr lang="en-US" sz="2300" dirty="0">
              <a:solidFill>
                <a:schemeClr val="bg1"/>
              </a:solidFill>
            </a:endParaRPr>
          </a:p>
        </p:txBody>
      </p:sp>
      <p:sp>
        <p:nvSpPr>
          <p:cNvPr id="104" name="Rectangle 103"/>
          <p:cNvSpPr/>
          <p:nvPr/>
        </p:nvSpPr>
        <p:spPr>
          <a:xfrm rot="3148654">
            <a:off x="6248614" y="4210757"/>
            <a:ext cx="1907152" cy="446276"/>
          </a:xfrm>
          <a:prstGeom prst="rect">
            <a:avLst/>
          </a:prstGeom>
        </p:spPr>
        <p:txBody>
          <a:bodyPr wrap="square">
            <a:spAutoFit/>
          </a:bodyPr>
          <a:lstStyle/>
          <a:p>
            <a:r>
              <a:rPr lang="en-US" sz="2200" dirty="0" smtClean="0">
                <a:solidFill>
                  <a:schemeClr val="bg1"/>
                </a:solidFill>
                <a:latin typeface="Arial Black" panose="020B0A04020102020204" pitchFamily="34" charset="0"/>
                <a:cs typeface="Times New Roman" pitchFamily="18" charset="0"/>
              </a:rPr>
              <a:t>Templates</a:t>
            </a:r>
            <a:endParaRPr lang="en-US" sz="2200" dirty="0">
              <a:solidFill>
                <a:schemeClr val="bg1"/>
              </a:solidFill>
            </a:endParaRPr>
          </a:p>
        </p:txBody>
      </p:sp>
      <p:sp>
        <p:nvSpPr>
          <p:cNvPr id="115" name="Rectangle 114"/>
          <p:cNvSpPr/>
          <p:nvPr/>
        </p:nvSpPr>
        <p:spPr>
          <a:xfrm>
            <a:off x="976050" y="9657595"/>
            <a:ext cx="3651819" cy="964367"/>
          </a:xfrm>
          <a:prstGeom prst="rect">
            <a:avLst/>
          </a:prstGeom>
        </p:spPr>
        <p:txBody>
          <a:bodyPr wrap="square">
            <a:spAutoFit/>
          </a:bodyPr>
          <a:lstStyle/>
          <a:p>
            <a:pPr>
              <a:lnSpc>
                <a:spcPts val="1700"/>
              </a:lnSpc>
              <a:spcAft>
                <a:spcPts val="0"/>
              </a:spcAft>
              <a:tabLst>
                <a:tab pos="341313" algn="l"/>
              </a:tabLst>
            </a:pPr>
            <a:r>
              <a:rPr lang="en-US" sz="1600" dirty="0" smtClean="0">
                <a:solidFill>
                  <a:schemeClr val="bg1"/>
                </a:solidFill>
                <a:cs typeface="Arial" panose="020B0604020202020204" pitchFamily="34" charset="0"/>
              </a:rPr>
              <a:t>Innovation matters</a:t>
            </a:r>
            <a:br>
              <a:rPr lang="en-US" sz="1600" dirty="0" smtClean="0">
                <a:solidFill>
                  <a:schemeClr val="bg1"/>
                </a:solidFill>
                <a:cs typeface="Arial" panose="020B0604020202020204" pitchFamily="34" charset="0"/>
              </a:rPr>
            </a:br>
            <a:r>
              <a:rPr lang="en-US" sz="1600" dirty="0" smtClean="0">
                <a:solidFill>
                  <a:schemeClr val="bg1"/>
                </a:solidFill>
                <a:cs typeface="Arial" panose="020B0604020202020204" pitchFamily="34" charset="0"/>
              </a:rPr>
              <a:t>to everyone in your team. </a:t>
            </a:r>
            <a:r>
              <a:rPr lang="en-US" sz="1600" dirty="0">
                <a:solidFill>
                  <a:schemeClr val="bg1"/>
                </a:solidFill>
                <a:cs typeface="Arial" panose="020B0604020202020204" pitchFamily="34" charset="0"/>
              </a:rPr>
              <a:t/>
            </a:r>
            <a:br>
              <a:rPr lang="en-US" sz="1600" dirty="0">
                <a:solidFill>
                  <a:schemeClr val="bg1"/>
                </a:solidFill>
                <a:cs typeface="Arial" panose="020B0604020202020204" pitchFamily="34" charset="0"/>
              </a:rPr>
            </a:br>
            <a:r>
              <a:rPr lang="en-US" sz="1600" dirty="0" smtClean="0">
                <a:solidFill>
                  <a:schemeClr val="bg1"/>
                </a:solidFill>
                <a:cs typeface="Arial" panose="020B0604020202020204" pitchFamily="34" charset="0"/>
              </a:rPr>
              <a:t>Selected themes of this Roadmap </a:t>
            </a:r>
          </a:p>
          <a:p>
            <a:pPr>
              <a:lnSpc>
                <a:spcPts val="1700"/>
              </a:lnSpc>
              <a:spcAft>
                <a:spcPts val="0"/>
              </a:spcAft>
              <a:tabLst>
                <a:tab pos="341313" algn="l"/>
              </a:tabLst>
            </a:pPr>
            <a:r>
              <a:rPr lang="en-US" sz="1600" dirty="0" smtClean="0">
                <a:solidFill>
                  <a:schemeClr val="bg1"/>
                </a:solidFill>
                <a:cs typeface="Arial" panose="020B0604020202020204" pitchFamily="34" charset="0"/>
              </a:rPr>
              <a:t>are the subject of our webinar:</a:t>
            </a:r>
            <a:endParaRPr lang="en-US" sz="1600" dirty="0">
              <a:solidFill>
                <a:schemeClr val="bg1"/>
              </a:solidFill>
              <a:cs typeface="Arial" panose="020B0604020202020204" pitchFamily="34" charset="0"/>
            </a:endParaRPr>
          </a:p>
        </p:txBody>
      </p:sp>
      <p:sp>
        <p:nvSpPr>
          <p:cNvPr id="119" name="Rectangle 118"/>
          <p:cNvSpPr/>
          <p:nvPr/>
        </p:nvSpPr>
        <p:spPr>
          <a:xfrm>
            <a:off x="976049" y="10665112"/>
            <a:ext cx="5347009" cy="528350"/>
          </a:xfrm>
          <a:prstGeom prst="rect">
            <a:avLst/>
          </a:prstGeom>
        </p:spPr>
        <p:txBody>
          <a:bodyPr wrap="square">
            <a:spAutoFit/>
          </a:bodyPr>
          <a:lstStyle/>
          <a:p>
            <a:pPr>
              <a:lnSpc>
                <a:spcPts val="1700"/>
              </a:lnSpc>
              <a:spcAft>
                <a:spcPts val="0"/>
              </a:spcAft>
            </a:pPr>
            <a:r>
              <a:rPr lang="en-US" sz="1700" dirty="0" smtClean="0">
                <a:solidFill>
                  <a:schemeClr val="bg1"/>
                </a:solidFill>
                <a:latin typeface="Arial Black" panose="020B0A04020102020204" pitchFamily="34" charset="0"/>
                <a:cs typeface="Arial" panose="020B0604020202020204" pitchFamily="34" charset="0"/>
              </a:rPr>
              <a:t>Advanced Innovation Skills for Teams</a:t>
            </a:r>
            <a:br>
              <a:rPr lang="en-US" sz="1700" dirty="0" smtClean="0">
                <a:solidFill>
                  <a:schemeClr val="bg1"/>
                </a:solidFill>
                <a:latin typeface="Arial Black" panose="020B0A04020102020204" pitchFamily="34" charset="0"/>
                <a:cs typeface="Arial" panose="020B0604020202020204" pitchFamily="34" charset="0"/>
              </a:rPr>
            </a:br>
            <a:r>
              <a:rPr lang="en-US" sz="1700" dirty="0" smtClean="0">
                <a:solidFill>
                  <a:schemeClr val="bg1"/>
                </a:solidFill>
                <a:latin typeface="Arial Black" panose="020B0A04020102020204" pitchFamily="34" charset="0"/>
                <a:cs typeface="Arial" panose="020B0604020202020204" pitchFamily="34" charset="0"/>
              </a:rPr>
              <a:t>&amp; Harvard </a:t>
            </a:r>
            <a:r>
              <a:rPr lang="en-US" sz="1700" dirty="0">
                <a:solidFill>
                  <a:schemeClr val="bg1"/>
                </a:solidFill>
                <a:latin typeface="Arial Black" panose="020B0A04020102020204" pitchFamily="34" charset="0"/>
                <a:cs typeface="Arial" panose="020B0604020202020204" pitchFamily="34" charset="0"/>
              </a:rPr>
              <a:t>University Global </a:t>
            </a:r>
            <a:r>
              <a:rPr lang="en-US" sz="1700" dirty="0" smtClean="0">
                <a:solidFill>
                  <a:schemeClr val="bg1"/>
                </a:solidFill>
                <a:latin typeface="Arial Black" panose="020B0A04020102020204" pitchFamily="34" charset="0"/>
                <a:cs typeface="Arial" panose="020B0604020202020204" pitchFamily="34" charset="0"/>
              </a:rPr>
              <a:t>System’s Tools</a:t>
            </a:r>
            <a:endParaRPr lang="en-US" sz="1700" dirty="0">
              <a:solidFill>
                <a:schemeClr val="bg1"/>
              </a:solidFill>
              <a:cs typeface="Arial" panose="020B0604020202020204" pitchFamily="34" charset="0"/>
            </a:endParaRPr>
          </a:p>
        </p:txBody>
      </p:sp>
      <p:sp>
        <p:nvSpPr>
          <p:cNvPr id="120" name="Rectangle 119"/>
          <p:cNvSpPr/>
          <p:nvPr/>
        </p:nvSpPr>
        <p:spPr>
          <a:xfrm>
            <a:off x="962572" y="11171003"/>
            <a:ext cx="6267570" cy="784830"/>
          </a:xfrm>
          <a:prstGeom prst="rect">
            <a:avLst/>
          </a:prstGeom>
        </p:spPr>
        <p:txBody>
          <a:bodyPr wrap="square">
            <a:spAutoFit/>
          </a:bodyPr>
          <a:lstStyle/>
          <a:p>
            <a:pPr>
              <a:lnSpc>
                <a:spcPts val="1800"/>
              </a:lnSpc>
              <a:spcAft>
                <a:spcPts val="0"/>
              </a:spcAft>
            </a:pPr>
            <a:r>
              <a:rPr lang="en-US" sz="1650" dirty="0" smtClean="0">
                <a:solidFill>
                  <a:schemeClr val="bg1"/>
                </a:solidFill>
                <a:cs typeface="Arial" panose="020B0604020202020204" pitchFamily="34" charset="0"/>
              </a:rPr>
              <a:t>Focusing on cutting-edge competencies and practical tools for breakthrough innovations for leaders and team members. Details and registration at </a:t>
            </a:r>
            <a:r>
              <a:rPr lang="en-US" sz="1650" u="sng" dirty="0" smtClean="0">
                <a:solidFill>
                  <a:srgbClr val="0000B8"/>
                </a:solidFill>
                <a:latin typeface="Arial Black" panose="020B0A04020102020204" pitchFamily="34" charset="0"/>
                <a:cs typeface="Arial" panose="020B0604020202020204" pitchFamily="34" charset="0"/>
              </a:rPr>
              <a:t>www.</a:t>
            </a:r>
            <a:r>
              <a:rPr lang="fr-CA" sz="1650" u="sng" dirty="0" smtClean="0">
                <a:solidFill>
                  <a:srgbClr val="0000B8"/>
                </a:solidFill>
                <a:latin typeface="Arial Black" panose="020B0A04020102020204" pitchFamily="34" charset="0"/>
              </a:rPr>
              <a:t>eharvard.org</a:t>
            </a:r>
            <a:r>
              <a:rPr lang="fr-CA" sz="1650" dirty="0" smtClean="0">
                <a:solidFill>
                  <a:schemeClr val="bg1"/>
                </a:solidFill>
              </a:rPr>
              <a:t> </a:t>
            </a:r>
            <a:endParaRPr lang="en-US" sz="1650" dirty="0">
              <a:solidFill>
                <a:schemeClr val="bg1"/>
              </a:solidFill>
              <a:cs typeface="Arial" panose="020B0604020202020204" pitchFamily="34" charset="0"/>
            </a:endParaRPr>
          </a:p>
        </p:txBody>
      </p:sp>
      <p:sp>
        <p:nvSpPr>
          <p:cNvPr id="122" name="Rectangle 121"/>
          <p:cNvSpPr/>
          <p:nvPr/>
        </p:nvSpPr>
        <p:spPr>
          <a:xfrm rot="5460000">
            <a:off x="9251745" y="4095992"/>
            <a:ext cx="1907152" cy="430887"/>
          </a:xfrm>
          <a:prstGeom prst="rect">
            <a:avLst/>
          </a:prstGeom>
        </p:spPr>
        <p:txBody>
          <a:bodyPr wrap="square">
            <a:spAutoFit/>
          </a:bodyPr>
          <a:lstStyle/>
          <a:p>
            <a:r>
              <a:rPr lang="en-US" sz="2200" spc="-80" dirty="0" smtClean="0">
                <a:solidFill>
                  <a:schemeClr val="bg1"/>
                </a:solidFill>
                <a:latin typeface="Arial Black" panose="020B0A04020102020204" pitchFamily="34" charset="0"/>
                <a:cs typeface="Times New Roman" pitchFamily="18" charset="0"/>
              </a:rPr>
              <a:t>Roadmaps</a:t>
            </a:r>
            <a:endParaRPr lang="en-US" sz="2200" spc="-80" dirty="0">
              <a:solidFill>
                <a:schemeClr val="bg1"/>
              </a:solidFill>
            </a:endParaRPr>
          </a:p>
        </p:txBody>
      </p:sp>
      <p:grpSp>
        <p:nvGrpSpPr>
          <p:cNvPr id="247" name="Group 246"/>
          <p:cNvGrpSpPr/>
          <p:nvPr/>
        </p:nvGrpSpPr>
        <p:grpSpPr>
          <a:xfrm>
            <a:off x="536087" y="1180861"/>
            <a:ext cx="21514921" cy="11727102"/>
            <a:chOff x="536087" y="1180861"/>
            <a:chExt cx="21514921" cy="11727102"/>
          </a:xfrm>
        </p:grpSpPr>
        <p:grpSp>
          <p:nvGrpSpPr>
            <p:cNvPr id="242" name="Group 241"/>
            <p:cNvGrpSpPr/>
            <p:nvPr/>
          </p:nvGrpSpPr>
          <p:grpSpPr>
            <a:xfrm>
              <a:off x="1047603" y="2269740"/>
              <a:ext cx="5203466" cy="1530103"/>
              <a:chOff x="1047603" y="2269740"/>
              <a:chExt cx="5203466" cy="1530103"/>
            </a:xfrm>
          </p:grpSpPr>
          <p:sp>
            <p:nvSpPr>
              <p:cNvPr id="171" name="Rectangle 170"/>
              <p:cNvSpPr/>
              <p:nvPr/>
            </p:nvSpPr>
            <p:spPr>
              <a:xfrm rot="19260000">
                <a:off x="1047603" y="2269740"/>
                <a:ext cx="4065345" cy="1251263"/>
              </a:xfrm>
              <a:prstGeom prst="rect">
                <a:avLst/>
              </a:prstGeom>
            </p:spPr>
            <p:txBody>
              <a:bodyPr wrap="square">
                <a:prstTxWarp prst="textArchUp">
                  <a:avLst/>
                </a:prstTxWarp>
                <a:spAutoFit/>
              </a:bodyPr>
              <a:lstStyle/>
              <a:p>
                <a:pPr>
                  <a:lnSpc>
                    <a:spcPts val="1750"/>
                  </a:lnSpc>
                </a:pPr>
                <a:r>
                  <a:rPr lang="en-US" sz="1313" dirty="0">
                    <a:solidFill>
                      <a:srgbClr val="C00000"/>
                    </a:solidFill>
                    <a:latin typeface="Arial Black" panose="020B0A04020102020204" pitchFamily="34" charset="0"/>
                    <a:cs typeface="Times New Roman" pitchFamily="18" charset="0"/>
                  </a:rPr>
                  <a:t>        </a:t>
                </a:r>
                <a:r>
                  <a:rPr lang="en-US" sz="3064" dirty="0">
                    <a:solidFill>
                      <a:srgbClr val="C00000"/>
                    </a:solidFill>
                    <a:latin typeface="Arial Black" panose="020B0A04020102020204" pitchFamily="34" charset="0"/>
                    <a:cs typeface="Times New Roman" pitchFamily="18" charset="0"/>
                  </a:rPr>
                  <a:t>    </a:t>
                </a:r>
                <a:r>
                  <a:rPr lang="en-US" sz="3501" dirty="0">
                    <a:solidFill>
                      <a:srgbClr val="C00000"/>
                    </a:solidFill>
                    <a:latin typeface="Arial Black" panose="020B0A04020102020204" pitchFamily="34" charset="0"/>
                    <a:cs typeface="Times New Roman" pitchFamily="18" charset="0"/>
                  </a:rPr>
                  <a:t>  </a:t>
                </a:r>
                <a:r>
                  <a:rPr lang="en-US" sz="4400" dirty="0">
                    <a:solidFill>
                      <a:srgbClr val="FF1515"/>
                    </a:solidFill>
                    <a:latin typeface="Arial Black" panose="020B0A04020102020204" pitchFamily="34" charset="0"/>
                    <a:cs typeface="Times New Roman" pitchFamily="18" charset="0"/>
                  </a:rPr>
                  <a:t>Strategic</a:t>
                </a:r>
                <a:endParaRPr lang="en-US" sz="4400" dirty="0">
                  <a:solidFill>
                    <a:srgbClr val="FF1515"/>
                  </a:solidFill>
                </a:endParaRPr>
              </a:p>
            </p:txBody>
          </p:sp>
          <p:sp>
            <p:nvSpPr>
              <p:cNvPr id="172" name="Rectangle 171"/>
              <p:cNvSpPr/>
              <p:nvPr/>
            </p:nvSpPr>
            <p:spPr>
              <a:xfrm rot="19560000">
                <a:off x="1738328" y="2630870"/>
                <a:ext cx="4512741" cy="1168973"/>
              </a:xfrm>
              <a:prstGeom prst="rect">
                <a:avLst/>
              </a:prstGeom>
            </p:spPr>
            <p:txBody>
              <a:bodyPr wrap="square">
                <a:prstTxWarp prst="textArchUp">
                  <a:avLst/>
                </a:prstTxWarp>
                <a:spAutoFit/>
              </a:bodyPr>
              <a:lstStyle/>
              <a:p>
                <a:pPr>
                  <a:lnSpc>
                    <a:spcPts val="1750"/>
                  </a:lnSpc>
                </a:pPr>
                <a:r>
                  <a:rPr lang="en-US" dirty="0">
                    <a:latin typeface="Arial Black" panose="020B0A04020102020204" pitchFamily="34" charset="0"/>
                    <a:cs typeface="Times New Roman" pitchFamily="18" charset="0"/>
                  </a:rPr>
                  <a:t>      </a:t>
                </a:r>
                <a:r>
                  <a:rPr lang="en-US" sz="4800" dirty="0">
                    <a:solidFill>
                      <a:srgbClr val="FF1515"/>
                    </a:solidFill>
                    <a:latin typeface="Arial Black" panose="020B0A04020102020204" pitchFamily="34" charset="0"/>
                    <a:cs typeface="Times New Roman" pitchFamily="18" charset="0"/>
                  </a:rPr>
                  <a:t>Ecosystems</a:t>
                </a:r>
                <a:endParaRPr lang="en-US" sz="4800" dirty="0">
                  <a:solidFill>
                    <a:srgbClr val="FF1515"/>
                  </a:solidFill>
                </a:endParaRPr>
              </a:p>
            </p:txBody>
          </p:sp>
        </p:grpSp>
        <p:grpSp>
          <p:nvGrpSpPr>
            <p:cNvPr id="230" name="Group 229"/>
            <p:cNvGrpSpPr/>
            <p:nvPr/>
          </p:nvGrpSpPr>
          <p:grpSpPr>
            <a:xfrm>
              <a:off x="536087" y="11920508"/>
              <a:ext cx="1414157" cy="987455"/>
              <a:chOff x="536087" y="11920508"/>
              <a:chExt cx="1414157" cy="987455"/>
            </a:xfrm>
          </p:grpSpPr>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727" y="12083352"/>
                <a:ext cx="818117" cy="824611"/>
              </a:xfrm>
              <a:prstGeom prst="rect">
                <a:avLst/>
              </a:prstGeom>
            </p:spPr>
          </p:pic>
          <p:sp>
            <p:nvSpPr>
              <p:cNvPr id="164" name="Isosceles Triangle 86"/>
              <p:cNvSpPr/>
              <p:nvPr/>
            </p:nvSpPr>
            <p:spPr>
              <a:xfrm rot="18900000">
                <a:off x="536087" y="12054908"/>
                <a:ext cx="50017" cy="30011"/>
              </a:xfrm>
              <a:prstGeom prst="rect">
                <a:avLst/>
              </a:prstGeom>
              <a:solidFill>
                <a:srgbClr val="FBE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4" name="Rectangle 173"/>
              <p:cNvSpPr/>
              <p:nvPr/>
            </p:nvSpPr>
            <p:spPr>
              <a:xfrm>
                <a:off x="1574237" y="11920508"/>
                <a:ext cx="376007" cy="289310"/>
              </a:xfrm>
              <a:prstGeom prst="rect">
                <a:avLst/>
              </a:prstGeom>
            </p:spPr>
            <p:txBody>
              <a:bodyPr wrap="square">
                <a:spAutoFit/>
              </a:bodyPr>
              <a:lstStyle/>
              <a:p>
                <a:r>
                  <a:rPr lang="en-US" sz="1280" dirty="0">
                    <a:solidFill>
                      <a:schemeClr val="bg1"/>
                    </a:solidFill>
                  </a:rPr>
                  <a:t>™</a:t>
                </a:r>
                <a:endParaRPr lang="en-US" sz="1280" b="0" dirty="0">
                  <a:solidFill>
                    <a:schemeClr val="bg1"/>
                  </a:solidFill>
                </a:endParaRPr>
              </a:p>
            </p:txBody>
          </p:sp>
        </p:grpSp>
        <p:grpSp>
          <p:nvGrpSpPr>
            <p:cNvPr id="227" name="Group 226"/>
            <p:cNvGrpSpPr/>
            <p:nvPr/>
          </p:nvGrpSpPr>
          <p:grpSpPr>
            <a:xfrm>
              <a:off x="8000291" y="11947407"/>
              <a:ext cx="9878183" cy="954107"/>
              <a:chOff x="8000291" y="11947407"/>
              <a:chExt cx="9878183" cy="954107"/>
            </a:xfrm>
          </p:grpSpPr>
          <p:sp>
            <p:nvSpPr>
              <p:cNvPr id="153" name="Rectangle 152"/>
              <p:cNvSpPr/>
              <p:nvPr/>
            </p:nvSpPr>
            <p:spPr>
              <a:xfrm>
                <a:off x="8000291" y="11947407"/>
                <a:ext cx="9878183" cy="954107"/>
              </a:xfrm>
              <a:prstGeom prst="rect">
                <a:avLst/>
              </a:prstGeom>
            </p:spPr>
            <p:txBody>
              <a:bodyPr wrap="square">
                <a:spAutoFit/>
              </a:bodyPr>
              <a:lstStyle/>
              <a:p>
                <a:pPr algn="just"/>
                <a:r>
                  <a:rPr lang="en-US" sz="1400" b="0" dirty="0" smtClean="0">
                    <a:solidFill>
                      <a:schemeClr val="bg1"/>
                    </a:solidFill>
                    <a:ea typeface="Calibri" panose="020F0502020204030204" pitchFamily="34" charset="0"/>
                    <a:cs typeface="Arial" panose="020B0604020202020204" pitchFamily="34" charset="0"/>
                  </a:rPr>
                  <a:t>©   Alain </a:t>
                </a:r>
                <a:r>
                  <a:rPr lang="en-US" sz="1400" b="0" dirty="0">
                    <a:solidFill>
                      <a:schemeClr val="bg1"/>
                    </a:solidFill>
                    <a:ea typeface="Calibri" panose="020F0502020204030204" pitchFamily="34" charset="0"/>
                    <a:cs typeface="Arial" panose="020B0604020202020204" pitchFamily="34" charset="0"/>
                  </a:rPr>
                  <a:t>Paul Martin, </a:t>
                </a:r>
                <a:r>
                  <a:rPr lang="en-US" sz="1400" b="0" dirty="0" smtClean="0">
                    <a:solidFill>
                      <a:schemeClr val="bg1"/>
                    </a:solidFill>
                    <a:ea typeface="Calibri" panose="020F0502020204030204" pitchFamily="34" charset="0"/>
                    <a:cs typeface="Arial" panose="020B0604020202020204" pitchFamily="34" charset="0"/>
                  </a:rPr>
                  <a:t>2023. All rights </a:t>
                </a:r>
                <a:r>
                  <a:rPr lang="en-US" sz="1400" b="0" dirty="0">
                    <a:solidFill>
                      <a:schemeClr val="bg1"/>
                    </a:solidFill>
                    <a:ea typeface="Calibri" panose="020F0502020204030204" pitchFamily="34" charset="0"/>
                    <a:cs typeface="Arial" panose="020B0604020202020204" pitchFamily="34" charset="0"/>
                  </a:rPr>
                  <a:t>reserved. </a:t>
                </a:r>
                <a:r>
                  <a:rPr lang="en-US" sz="1400" b="0" dirty="0" smtClean="0">
                    <a:solidFill>
                      <a:schemeClr val="bg1"/>
                    </a:solidFill>
                    <a:ea typeface="Calibri" panose="020F0502020204030204" pitchFamily="34" charset="0"/>
                    <a:cs typeface="Arial" panose="020B0604020202020204" pitchFamily="34" charset="0"/>
                  </a:rPr>
                  <a:t>D</a:t>
                </a:r>
                <a:r>
                  <a:rPr lang="en-US" sz="1400" b="0" dirty="0" smtClean="0">
                    <a:solidFill>
                      <a:schemeClr val="bg1"/>
                    </a:solidFill>
                  </a:rPr>
                  <a:t>esign </a:t>
                </a:r>
                <a:r>
                  <a:rPr lang="en-US" sz="1400" b="0" dirty="0">
                    <a:solidFill>
                      <a:schemeClr val="bg1"/>
                    </a:solidFill>
                  </a:rPr>
                  <a:t>by Svetlana </a:t>
                </a:r>
                <a:r>
                  <a:rPr lang="en-US" sz="1400" b="0" dirty="0" smtClean="0">
                    <a:solidFill>
                      <a:schemeClr val="bg1"/>
                    </a:solidFill>
                  </a:rPr>
                  <a:t>Yarosh </a:t>
                </a:r>
                <a:r>
                  <a:rPr lang="en-US" sz="1400" b="0" dirty="0">
                    <a:solidFill>
                      <a:schemeClr val="bg1"/>
                    </a:solidFill>
                  </a:rPr>
                  <a:t>and Alain Paul Martin. </a:t>
                </a:r>
                <a:endParaRPr lang="en-US" sz="1400" b="0" dirty="0" smtClean="0">
                  <a:solidFill>
                    <a:schemeClr val="bg1"/>
                  </a:solidFill>
                </a:endParaRPr>
              </a:p>
              <a:p>
                <a:pPr algn="just"/>
                <a:r>
                  <a:rPr lang="en-US" sz="1400" b="0" dirty="0" smtClean="0">
                    <a:solidFill>
                      <a:schemeClr val="bg1"/>
                    </a:solidFill>
                  </a:rPr>
                  <a:t>     Hand-created artwork by Svetlana Yarosh </a:t>
                </a:r>
                <a:r>
                  <a:rPr lang="en-US" sz="1400" b="0" dirty="0">
                    <a:solidFill>
                      <a:schemeClr val="bg1"/>
                    </a:solidFill>
                  </a:rPr>
                  <a:t>(</a:t>
                </a:r>
                <a:r>
                  <a:rPr lang="en-US" sz="1400" b="0" dirty="0" smtClean="0">
                    <a:solidFill>
                      <a:schemeClr val="bg1"/>
                    </a:solidFill>
                  </a:rPr>
                  <a:t>source photo</a:t>
                </a:r>
                <a:r>
                  <a:rPr lang="en-US" sz="1400" b="0" dirty="0">
                    <a:solidFill>
                      <a:schemeClr val="bg1"/>
                    </a:solidFill>
                  </a:rPr>
                  <a:t>: Anja </a:t>
                </a:r>
                <a:r>
                  <a:rPr lang="en-US" sz="1400" b="0" dirty="0" err="1">
                    <a:solidFill>
                      <a:schemeClr val="bg1"/>
                    </a:solidFill>
                  </a:rPr>
                  <a:t>Pietsch</a:t>
                </a:r>
                <a:r>
                  <a:rPr lang="en-US" sz="1400" b="0" dirty="0">
                    <a:solidFill>
                      <a:schemeClr val="bg1"/>
                    </a:solidFill>
                  </a:rPr>
                  <a:t> 28239840938.jpg</a:t>
                </a:r>
                <a:r>
                  <a:rPr lang="en-US" sz="1400" b="0" dirty="0" smtClean="0">
                    <a:solidFill>
                      <a:schemeClr val="bg1"/>
                    </a:solidFill>
                  </a:rPr>
                  <a:t>. Wikimedia.org</a:t>
                </a:r>
                <a:r>
                  <a:rPr lang="en-US" sz="1400" b="0" dirty="0">
                    <a:solidFill>
                      <a:schemeClr val="bg1"/>
                    </a:solidFill>
                  </a:rPr>
                  <a:t>).</a:t>
                </a:r>
                <a:r>
                  <a:rPr lang="en-US" sz="1400" b="0" dirty="0">
                    <a:solidFill>
                      <a:schemeClr val="bg1"/>
                    </a:solidFill>
                    <a:latin typeface="Arial Black" panose="020B0A04020102020204" pitchFamily="34" charset="0"/>
                    <a:ea typeface="Calibri" panose="020F0502020204030204" pitchFamily="34" charset="0"/>
                    <a:cs typeface="Arial" panose="020B0604020202020204" pitchFamily="34" charset="0"/>
                  </a:rPr>
                  <a:t> </a:t>
                </a:r>
                <a:endParaRPr lang="en-US" sz="1400" b="0" dirty="0" smtClean="0">
                  <a:solidFill>
                    <a:schemeClr val="bg1"/>
                  </a:solidFill>
                  <a:latin typeface="Arial Black" panose="020B0A04020102020204" pitchFamily="34" charset="0"/>
                  <a:ea typeface="Calibri" panose="020F0502020204030204" pitchFamily="34" charset="0"/>
                  <a:cs typeface="Arial" panose="020B0604020202020204" pitchFamily="34" charset="0"/>
                </a:endParaRPr>
              </a:p>
              <a:p>
                <a:pPr algn="just"/>
                <a:r>
                  <a:rPr lang="en-US" sz="1400" b="0" dirty="0" smtClean="0">
                    <a:solidFill>
                      <a:schemeClr val="bg1"/>
                    </a:solidFill>
                  </a:rPr>
                  <a:t>™ </a:t>
                </a:r>
                <a:r>
                  <a:rPr lang="en-US" sz="1400" b="0" dirty="0">
                    <a:solidFill>
                      <a:schemeClr val="bg1"/>
                    </a:solidFill>
                  </a:rPr>
                  <a:t>Harvard University Global </a:t>
                </a:r>
                <a:r>
                  <a:rPr lang="en-US" sz="1400" b="0" dirty="0" smtClean="0">
                    <a:solidFill>
                      <a:schemeClr val="bg1"/>
                    </a:solidFill>
                  </a:rPr>
                  <a:t>System</a:t>
                </a:r>
                <a:r>
                  <a:rPr lang="en-US" sz="1400" b="0" dirty="0" smtClean="0">
                    <a:solidFill>
                      <a:schemeClr val="bg1"/>
                    </a:solidFill>
                    <a:latin typeface="Arial Black" panose="020B0A04020102020204" pitchFamily="34" charset="0"/>
                    <a:cs typeface="Times New Roman" pitchFamily="18" charset="0"/>
                  </a:rPr>
                  <a:t>™</a:t>
                </a:r>
                <a:r>
                  <a:rPr lang="en-US" sz="1400" b="0" dirty="0" smtClean="0">
                    <a:solidFill>
                      <a:schemeClr val="bg1"/>
                    </a:solidFill>
                  </a:rPr>
                  <a:t> </a:t>
                </a:r>
                <a:r>
                  <a:rPr lang="en-US" sz="1400" b="0" dirty="0">
                    <a:solidFill>
                      <a:schemeClr val="bg1"/>
                    </a:solidFill>
                  </a:rPr>
                  <a:t>was created independently of Harvard </a:t>
                </a:r>
                <a:r>
                  <a:rPr lang="en-US" sz="1400" b="0" dirty="0" smtClean="0">
                    <a:solidFill>
                      <a:schemeClr val="bg1"/>
                    </a:solidFill>
                  </a:rPr>
                  <a:t>University and </a:t>
                </a:r>
                <a:r>
                  <a:rPr lang="en-US" sz="1400" b="0" dirty="0">
                    <a:solidFill>
                      <a:schemeClr val="bg1"/>
                    </a:solidFill>
                  </a:rPr>
                  <a:t>is under trademark license. </a:t>
                </a:r>
                <a:endParaRPr lang="en-US" sz="1400" b="0" dirty="0" smtClean="0">
                  <a:solidFill>
                    <a:schemeClr val="bg1"/>
                  </a:solidFill>
                </a:endParaRPr>
              </a:p>
              <a:p>
                <a:pPr algn="just"/>
                <a:r>
                  <a:rPr lang="en-US" sz="1400" b="0" dirty="0" smtClean="0">
                    <a:solidFill>
                      <a:schemeClr val="bg1"/>
                    </a:solidFill>
                  </a:rPr>
                  <a:t>®  Harvard</a:t>
                </a:r>
                <a:r>
                  <a:rPr lang="en-US" sz="1400" b="0" dirty="0" smtClean="0">
                    <a:solidFill>
                      <a:schemeClr val="bg1"/>
                    </a:solidFill>
                    <a:ea typeface="Calibri" panose="020F0502020204030204" pitchFamily="34" charset="0"/>
                    <a:cs typeface="Arial" panose="020B0604020202020204" pitchFamily="34" charset="0"/>
                  </a:rPr>
                  <a:t> </a:t>
                </a:r>
                <a:r>
                  <a:rPr lang="en-US" sz="1400" b="0" dirty="0">
                    <a:solidFill>
                      <a:schemeClr val="bg1"/>
                    </a:solidFill>
                    <a:ea typeface="Calibri" panose="020F0502020204030204" pitchFamily="34" charset="0"/>
                    <a:cs typeface="Arial" panose="020B0604020202020204" pitchFamily="34" charset="0"/>
                  </a:rPr>
                  <a:t>and Harvard University are trademarks of </a:t>
                </a:r>
                <a:r>
                  <a:rPr lang="en-US" sz="1400" b="0" dirty="0" smtClean="0">
                    <a:solidFill>
                      <a:schemeClr val="bg1"/>
                    </a:solidFill>
                    <a:ea typeface="Calibri" panose="020F0502020204030204" pitchFamily="34" charset="0"/>
                    <a:cs typeface="Arial" panose="020B0604020202020204" pitchFamily="34" charset="0"/>
                  </a:rPr>
                  <a:t>The </a:t>
                </a:r>
                <a:r>
                  <a:rPr lang="en-US" sz="1400" b="0" dirty="0">
                    <a:solidFill>
                      <a:schemeClr val="bg1"/>
                    </a:solidFill>
                    <a:ea typeface="Calibri" panose="020F0502020204030204" pitchFamily="34" charset="0"/>
                    <a:cs typeface="Arial" panose="020B0604020202020204" pitchFamily="34" charset="0"/>
                  </a:rPr>
                  <a:t>President and Fellows of Harvard College.</a:t>
                </a:r>
                <a:endParaRPr lang="en-US" sz="1400" b="0" dirty="0">
                  <a:solidFill>
                    <a:schemeClr val="bg1"/>
                  </a:solidFill>
                  <a:latin typeface="Arial Black" panose="020B0A04020102020204" pitchFamily="34" charset="0"/>
                  <a:ea typeface="Calibri" panose="020F0502020204030204" pitchFamily="34" charset="0"/>
                  <a:cs typeface="Arial" panose="020B0604020202020204" pitchFamily="34" charset="0"/>
                </a:endParaRPr>
              </a:p>
            </p:txBody>
          </p:sp>
          <p:sp>
            <p:nvSpPr>
              <p:cNvPr id="206" name="Rectangle 205"/>
              <p:cNvSpPr/>
              <p:nvPr/>
            </p:nvSpPr>
            <p:spPr>
              <a:xfrm>
                <a:off x="16141070" y="12609160"/>
                <a:ext cx="1551004" cy="289310"/>
              </a:xfrm>
              <a:prstGeom prst="rect">
                <a:avLst/>
              </a:prstGeom>
            </p:spPr>
            <p:txBody>
              <a:bodyPr wrap="none">
                <a:spAutoFit/>
              </a:bodyPr>
              <a:lstStyle/>
              <a:p>
                <a:r>
                  <a:rPr lang="en-US" sz="1280" dirty="0">
                    <a:solidFill>
                      <a:schemeClr val="bg1"/>
                    </a:solidFill>
                    <a:ea typeface="Calibri" panose="020F0502020204030204" pitchFamily="34" charset="0"/>
                    <a:cs typeface="Arial" panose="020B0604020202020204" pitchFamily="34" charset="0"/>
                  </a:rPr>
                  <a:t>Order Code: </a:t>
                </a:r>
                <a:r>
                  <a:rPr lang="en-US" sz="1280" dirty="0" smtClean="0">
                    <a:solidFill>
                      <a:schemeClr val="bg1"/>
                    </a:solidFill>
                    <a:ea typeface="Calibri" panose="020F0502020204030204" pitchFamily="34" charset="0"/>
                    <a:cs typeface="Arial" panose="020B0604020202020204" pitchFamily="34" charset="0"/>
                  </a:rPr>
                  <a:t>X1A</a:t>
                </a:r>
                <a:endParaRPr lang="en-US" sz="1280" dirty="0">
                  <a:solidFill>
                    <a:schemeClr val="bg1"/>
                  </a:solidFill>
                </a:endParaRPr>
              </a:p>
            </p:txBody>
          </p:sp>
        </p:grpSp>
        <p:grpSp>
          <p:nvGrpSpPr>
            <p:cNvPr id="238" name="Group 237"/>
            <p:cNvGrpSpPr/>
            <p:nvPr/>
          </p:nvGrpSpPr>
          <p:grpSpPr>
            <a:xfrm>
              <a:off x="15426264" y="8010144"/>
              <a:ext cx="4249827" cy="574510"/>
              <a:chOff x="15426264" y="8010144"/>
              <a:chExt cx="4249827" cy="574510"/>
            </a:xfrm>
          </p:grpSpPr>
          <p:sp>
            <p:nvSpPr>
              <p:cNvPr id="504" name="Rectangle 503"/>
              <p:cNvSpPr/>
              <p:nvPr/>
            </p:nvSpPr>
            <p:spPr>
              <a:xfrm rot="480000">
                <a:off x="15426264" y="8010144"/>
                <a:ext cx="4249827" cy="335989"/>
              </a:xfrm>
              <a:prstGeom prst="rect">
                <a:avLst/>
              </a:prstGeom>
            </p:spPr>
            <p:txBody>
              <a:bodyPr wrap="square">
                <a:spAutoFit/>
              </a:bodyPr>
              <a:lstStyle/>
              <a:p>
                <a:pPr>
                  <a:lnSpc>
                    <a:spcPts val="1862"/>
                  </a:lnSpc>
                </a:pPr>
                <a:r>
                  <a:rPr lang="en-US" sz="1600" dirty="0" smtClean="0">
                    <a:solidFill>
                      <a:schemeClr val="bg1"/>
                    </a:solidFill>
                    <a:latin typeface="Arial Black" panose="020B0A04020102020204" pitchFamily="34" charset="0"/>
                    <a:cs typeface="Times New Roman" pitchFamily="18" charset="0"/>
                  </a:rPr>
                  <a:t> </a:t>
                </a:r>
                <a:r>
                  <a:rPr lang="en-US" sz="1700" dirty="0" smtClean="0">
                    <a:solidFill>
                      <a:schemeClr val="bg1"/>
                    </a:solidFill>
                    <a:latin typeface="Arial Black" panose="020B0A04020102020204" pitchFamily="34" charset="0"/>
                    <a:cs typeface="Times New Roman" pitchFamily="18" charset="0"/>
                  </a:rPr>
                  <a:t>Collaboration,</a:t>
                </a:r>
                <a:r>
                  <a:rPr lang="en-US" sz="1300" dirty="0" smtClean="0">
                    <a:solidFill>
                      <a:schemeClr val="bg1"/>
                    </a:solidFill>
                    <a:latin typeface="Arial Black" panose="020B0A04020102020204" pitchFamily="34" charset="0"/>
                    <a:cs typeface="Times New Roman" pitchFamily="18" charset="0"/>
                  </a:rPr>
                  <a:t> </a:t>
                </a:r>
                <a:r>
                  <a:rPr lang="en-US" sz="1700" dirty="0" smtClean="0">
                    <a:solidFill>
                      <a:schemeClr val="bg1"/>
                    </a:solidFill>
                    <a:latin typeface="Arial Black" panose="020B0A04020102020204" pitchFamily="34" charset="0"/>
                    <a:cs typeface="Times New Roman" pitchFamily="18" charset="0"/>
                  </a:rPr>
                  <a:t>Competition</a:t>
                </a:r>
                <a:r>
                  <a:rPr lang="en-US" sz="1600" dirty="0" smtClean="0">
                    <a:solidFill>
                      <a:schemeClr val="bg1"/>
                    </a:solidFill>
                    <a:latin typeface="Arial Black" panose="020B0A04020102020204" pitchFamily="34" charset="0"/>
                    <a:cs typeface="Times New Roman" pitchFamily="18" charset="0"/>
                  </a:rPr>
                  <a:t>…</a:t>
                </a:r>
                <a:endParaRPr lang="fr-CA" sz="1600" dirty="0">
                  <a:solidFill>
                    <a:schemeClr val="bg1"/>
                  </a:solidFill>
                  <a:latin typeface="Arial Black" panose="020B0A04020102020204" pitchFamily="34" charset="0"/>
                  <a:cs typeface="Times New Roman" pitchFamily="18" charset="0"/>
                </a:endParaRPr>
              </a:p>
            </p:txBody>
          </p:sp>
          <p:sp>
            <p:nvSpPr>
              <p:cNvPr id="508" name="Rectangle 507"/>
              <p:cNvSpPr/>
              <p:nvPr/>
            </p:nvSpPr>
            <p:spPr>
              <a:xfrm rot="605875">
                <a:off x="15651966" y="8248665"/>
                <a:ext cx="3379948" cy="335989"/>
              </a:xfrm>
              <a:prstGeom prst="rect">
                <a:avLst/>
              </a:prstGeom>
            </p:spPr>
            <p:txBody>
              <a:bodyPr wrap="square">
                <a:spAutoFit/>
              </a:bodyPr>
              <a:lstStyle/>
              <a:p>
                <a:pPr algn="r">
                  <a:lnSpc>
                    <a:spcPts val="1862"/>
                  </a:lnSpc>
                </a:pPr>
                <a:r>
                  <a:rPr lang="en-US" sz="1700" dirty="0">
                    <a:solidFill>
                      <a:schemeClr val="bg1"/>
                    </a:solidFill>
                    <a:latin typeface="Arial Black" panose="020B0A04020102020204" pitchFamily="34" charset="0"/>
                    <a:cs typeface="Times New Roman" pitchFamily="18" charset="0"/>
                  </a:rPr>
                  <a:t>f</a:t>
                </a:r>
                <a:r>
                  <a:rPr lang="en-US" sz="1700" dirty="0" smtClean="0">
                    <a:solidFill>
                      <a:schemeClr val="bg1"/>
                    </a:solidFill>
                    <a:latin typeface="Arial Black" panose="020B0A04020102020204" pitchFamily="34" charset="0"/>
                    <a:cs typeface="Times New Roman" pitchFamily="18" charset="0"/>
                  </a:rPr>
                  <a:t>or</a:t>
                </a:r>
                <a:r>
                  <a:rPr lang="en-US" sz="1400" dirty="0" smtClean="0">
                    <a:solidFill>
                      <a:schemeClr val="bg1"/>
                    </a:solidFill>
                    <a:latin typeface="Arial Black" panose="020B0A04020102020204" pitchFamily="34" charset="0"/>
                    <a:cs typeface="Times New Roman" pitchFamily="18" charset="0"/>
                  </a:rPr>
                  <a:t> </a:t>
                </a:r>
                <a:r>
                  <a:rPr lang="en-US" sz="1700" dirty="0" smtClean="0">
                    <a:solidFill>
                      <a:schemeClr val="bg1"/>
                    </a:solidFill>
                    <a:latin typeface="Arial Black" panose="020B0A04020102020204" pitchFamily="34" charset="0"/>
                    <a:cs typeface="Times New Roman" pitchFamily="18" charset="0"/>
                  </a:rPr>
                  <a:t>Talent</a:t>
                </a:r>
                <a:r>
                  <a:rPr lang="en-US" sz="1400" dirty="0" smtClean="0">
                    <a:solidFill>
                      <a:schemeClr val="bg1"/>
                    </a:solidFill>
                    <a:latin typeface="Arial Black" panose="020B0A04020102020204" pitchFamily="34" charset="0"/>
                    <a:cs typeface="Times New Roman" pitchFamily="18" charset="0"/>
                  </a:rPr>
                  <a:t> </a:t>
                </a:r>
                <a:r>
                  <a:rPr lang="en-US" sz="1700" dirty="0">
                    <a:solidFill>
                      <a:schemeClr val="bg1"/>
                    </a:solidFill>
                    <a:latin typeface="Arial Black" panose="020B0A04020102020204" pitchFamily="34" charset="0"/>
                    <a:cs typeface="Times New Roman" pitchFamily="18" charset="0"/>
                  </a:rPr>
                  <a:t>Pool,</a:t>
                </a:r>
                <a:r>
                  <a:rPr lang="en-US" sz="1300" dirty="0">
                    <a:solidFill>
                      <a:schemeClr val="bg1"/>
                    </a:solidFill>
                    <a:latin typeface="Arial Black" panose="020B0A04020102020204" pitchFamily="34" charset="0"/>
                    <a:cs typeface="Times New Roman" pitchFamily="18" charset="0"/>
                  </a:rPr>
                  <a:t> </a:t>
                </a:r>
                <a:r>
                  <a:rPr lang="en-US" sz="1700" dirty="0" smtClean="0">
                    <a:solidFill>
                      <a:schemeClr val="bg1"/>
                    </a:solidFill>
                    <a:latin typeface="Arial Black" panose="020B0A04020102020204" pitchFamily="34" charset="0"/>
                    <a:cs typeface="Times New Roman" pitchFamily="18" charset="0"/>
                  </a:rPr>
                  <a:t>Artifacts…</a:t>
                </a:r>
                <a:endParaRPr lang="fr-CA" sz="1700" dirty="0">
                  <a:solidFill>
                    <a:schemeClr val="bg1"/>
                  </a:solidFill>
                  <a:latin typeface="Arial Black" panose="020B0A04020102020204" pitchFamily="34" charset="0"/>
                  <a:cs typeface="Times New Roman" pitchFamily="18" charset="0"/>
                </a:endParaRPr>
              </a:p>
            </p:txBody>
          </p:sp>
        </p:grpSp>
        <p:grpSp>
          <p:nvGrpSpPr>
            <p:cNvPr id="232" name="Group 231"/>
            <p:cNvGrpSpPr/>
            <p:nvPr/>
          </p:nvGrpSpPr>
          <p:grpSpPr>
            <a:xfrm>
              <a:off x="4143699" y="9178550"/>
              <a:ext cx="2285495" cy="853070"/>
              <a:chOff x="4143699" y="9178550"/>
              <a:chExt cx="2285495" cy="853070"/>
            </a:xfrm>
          </p:grpSpPr>
          <p:sp>
            <p:nvSpPr>
              <p:cNvPr id="514" name="Rectangle 513"/>
              <p:cNvSpPr/>
              <p:nvPr/>
            </p:nvSpPr>
            <p:spPr>
              <a:xfrm rot="19980000" flipH="1">
                <a:off x="4143699" y="9178550"/>
                <a:ext cx="2277997" cy="553998"/>
              </a:xfrm>
              <a:prstGeom prst="rect">
                <a:avLst/>
              </a:prstGeom>
            </p:spPr>
            <p:txBody>
              <a:bodyPr wrap="square">
                <a:spAutoFit/>
              </a:bodyPr>
              <a:lstStyle/>
              <a:p>
                <a:r>
                  <a:rPr lang="en-US" sz="3000" dirty="0">
                    <a:solidFill>
                      <a:schemeClr val="bg1"/>
                    </a:solidFill>
                    <a:latin typeface="Arial Black" panose="020B0A04020102020204" pitchFamily="34" charset="0"/>
                    <a:cs typeface="Times New Roman" pitchFamily="18" charset="0"/>
                  </a:rPr>
                  <a:t>Principles</a:t>
                </a:r>
                <a:endParaRPr lang="en-US" sz="3000" dirty="0">
                  <a:solidFill>
                    <a:schemeClr val="bg1"/>
                  </a:solidFill>
                </a:endParaRPr>
              </a:p>
            </p:txBody>
          </p:sp>
          <p:sp>
            <p:nvSpPr>
              <p:cNvPr id="515" name="Rectangle 514"/>
              <p:cNvSpPr/>
              <p:nvPr/>
            </p:nvSpPr>
            <p:spPr>
              <a:xfrm rot="19620000" flipH="1">
                <a:off x="4542274" y="9477622"/>
                <a:ext cx="1886920" cy="553998"/>
              </a:xfrm>
              <a:prstGeom prst="rect">
                <a:avLst/>
              </a:prstGeom>
            </p:spPr>
            <p:txBody>
              <a:bodyPr wrap="square">
                <a:spAutoFit/>
              </a:bodyPr>
              <a:lstStyle/>
              <a:p>
                <a:r>
                  <a:rPr lang="en-US" sz="3000" dirty="0">
                    <a:solidFill>
                      <a:schemeClr val="bg1"/>
                    </a:solidFill>
                    <a:latin typeface="Arial Black" panose="020B0A04020102020204" pitchFamily="34" charset="0"/>
                    <a:cs typeface="Times New Roman" pitchFamily="18" charset="0"/>
                  </a:rPr>
                  <a:t>Values</a:t>
                </a:r>
                <a:endParaRPr lang="en-US" sz="3000" dirty="0">
                  <a:solidFill>
                    <a:schemeClr val="bg1"/>
                  </a:solidFill>
                </a:endParaRPr>
              </a:p>
            </p:txBody>
          </p:sp>
        </p:grpSp>
        <p:grpSp>
          <p:nvGrpSpPr>
            <p:cNvPr id="233" name="Group 232"/>
            <p:cNvGrpSpPr/>
            <p:nvPr/>
          </p:nvGrpSpPr>
          <p:grpSpPr>
            <a:xfrm>
              <a:off x="3226361" y="8630186"/>
              <a:ext cx="2097150" cy="986575"/>
              <a:chOff x="3226361" y="8630186"/>
              <a:chExt cx="2097150" cy="986575"/>
            </a:xfrm>
          </p:grpSpPr>
          <p:sp>
            <p:nvSpPr>
              <p:cNvPr id="513" name="Rectangle 512"/>
              <p:cNvSpPr/>
              <p:nvPr/>
            </p:nvSpPr>
            <p:spPr>
              <a:xfrm rot="20520000" flipH="1">
                <a:off x="3226361" y="8630186"/>
                <a:ext cx="2097150" cy="630942"/>
              </a:xfrm>
              <a:prstGeom prst="rect">
                <a:avLst/>
              </a:prstGeom>
            </p:spPr>
            <p:txBody>
              <a:bodyPr wrap="square">
                <a:spAutoFit/>
              </a:bodyPr>
              <a:lstStyle/>
              <a:p>
                <a:r>
                  <a:rPr lang="en-US" sz="3500" dirty="0">
                    <a:solidFill>
                      <a:schemeClr val="bg1"/>
                    </a:solidFill>
                    <a:latin typeface="Arial Black" panose="020B0A04020102020204" pitchFamily="34" charset="0"/>
                    <a:cs typeface="Times New Roman" pitchFamily="18" charset="0"/>
                  </a:rPr>
                  <a:t>Mission</a:t>
                </a:r>
                <a:endParaRPr lang="en-US" sz="3500" dirty="0">
                  <a:solidFill>
                    <a:schemeClr val="bg1"/>
                  </a:solidFill>
                </a:endParaRPr>
              </a:p>
            </p:txBody>
          </p:sp>
          <p:sp>
            <p:nvSpPr>
              <p:cNvPr id="516" name="Rectangle 515"/>
              <p:cNvSpPr/>
              <p:nvPr/>
            </p:nvSpPr>
            <p:spPr>
              <a:xfrm rot="20220000" flipH="1">
                <a:off x="3570085" y="8985819"/>
                <a:ext cx="1703741" cy="630942"/>
              </a:xfrm>
              <a:prstGeom prst="rect">
                <a:avLst/>
              </a:prstGeom>
            </p:spPr>
            <p:txBody>
              <a:bodyPr wrap="square">
                <a:spAutoFit/>
              </a:bodyPr>
              <a:lstStyle/>
              <a:p>
                <a:r>
                  <a:rPr lang="en-US" sz="3500" dirty="0">
                    <a:solidFill>
                      <a:schemeClr val="bg1"/>
                    </a:solidFill>
                    <a:latin typeface="Arial Black" panose="020B0A04020102020204" pitchFamily="34" charset="0"/>
                    <a:cs typeface="Times New Roman" pitchFamily="18" charset="0"/>
                  </a:rPr>
                  <a:t>Vision</a:t>
                </a:r>
                <a:endParaRPr lang="en-US" sz="3500" dirty="0">
                  <a:solidFill>
                    <a:schemeClr val="bg1"/>
                  </a:solidFill>
                </a:endParaRPr>
              </a:p>
            </p:txBody>
          </p:sp>
        </p:grpSp>
        <p:grpSp>
          <p:nvGrpSpPr>
            <p:cNvPr id="234" name="Group 233"/>
            <p:cNvGrpSpPr/>
            <p:nvPr/>
          </p:nvGrpSpPr>
          <p:grpSpPr>
            <a:xfrm>
              <a:off x="2506595" y="8028432"/>
              <a:ext cx="3578075" cy="557229"/>
              <a:chOff x="2506595" y="8028432"/>
              <a:chExt cx="3578075" cy="557229"/>
            </a:xfrm>
          </p:grpSpPr>
          <p:sp>
            <p:nvSpPr>
              <p:cNvPr id="517" name="Rectangle 516"/>
              <p:cNvSpPr/>
              <p:nvPr/>
            </p:nvSpPr>
            <p:spPr>
              <a:xfrm rot="21060000" flipH="1">
                <a:off x="2506595" y="8028432"/>
                <a:ext cx="2849627" cy="310341"/>
              </a:xfrm>
              <a:prstGeom prst="rect">
                <a:avLst/>
              </a:prstGeom>
            </p:spPr>
            <p:txBody>
              <a:bodyPr wrap="square">
                <a:spAutoFit/>
              </a:bodyPr>
              <a:lstStyle/>
              <a:p>
                <a:pPr>
                  <a:lnSpc>
                    <a:spcPts val="1700"/>
                  </a:lnSpc>
                </a:pPr>
                <a:r>
                  <a:rPr lang="en-US" sz="3200" dirty="0" smtClean="0">
                    <a:solidFill>
                      <a:schemeClr val="bg1"/>
                    </a:solidFill>
                    <a:latin typeface="Arial Black" panose="020B0A04020102020204" pitchFamily="34" charset="0"/>
                    <a:cs typeface="Times New Roman" pitchFamily="18" charset="0"/>
                  </a:rPr>
                  <a:t>Governance</a:t>
                </a:r>
                <a:endParaRPr lang="en-US" sz="3200" dirty="0">
                  <a:solidFill>
                    <a:schemeClr val="bg1"/>
                  </a:solidFill>
                </a:endParaRPr>
              </a:p>
            </p:txBody>
          </p:sp>
          <p:sp>
            <p:nvSpPr>
              <p:cNvPr id="518" name="Rectangle 517"/>
              <p:cNvSpPr/>
              <p:nvPr/>
            </p:nvSpPr>
            <p:spPr>
              <a:xfrm rot="20820000" flipH="1">
                <a:off x="2685590" y="8275320"/>
                <a:ext cx="3399080" cy="310341"/>
              </a:xfrm>
              <a:prstGeom prst="rect">
                <a:avLst/>
              </a:prstGeom>
            </p:spPr>
            <p:txBody>
              <a:bodyPr wrap="square">
                <a:spAutoFit/>
              </a:bodyPr>
              <a:lstStyle/>
              <a:p>
                <a:pPr>
                  <a:lnSpc>
                    <a:spcPts val="1700"/>
                  </a:lnSpc>
                </a:pPr>
                <a:r>
                  <a:rPr lang="en-US" sz="2450" dirty="0" smtClean="0">
                    <a:solidFill>
                      <a:schemeClr val="bg1"/>
                    </a:solidFill>
                    <a:latin typeface="Arial Black" panose="020B0A04020102020204" pitchFamily="34" charset="0"/>
                    <a:cs typeface="Times New Roman" pitchFamily="18" charset="0"/>
                  </a:rPr>
                  <a:t>Strategic Policies</a:t>
                </a:r>
                <a:endParaRPr lang="en-US" sz="2450" dirty="0">
                  <a:solidFill>
                    <a:schemeClr val="bg1"/>
                  </a:solidFill>
                </a:endParaRPr>
              </a:p>
            </p:txBody>
          </p:sp>
        </p:grpSp>
        <p:grpSp>
          <p:nvGrpSpPr>
            <p:cNvPr id="235" name="Group 234"/>
            <p:cNvGrpSpPr/>
            <p:nvPr/>
          </p:nvGrpSpPr>
          <p:grpSpPr>
            <a:xfrm>
              <a:off x="2687112" y="6961693"/>
              <a:ext cx="4372356" cy="839070"/>
              <a:chOff x="2687112" y="6961693"/>
              <a:chExt cx="4372356" cy="839070"/>
            </a:xfrm>
          </p:grpSpPr>
          <p:sp>
            <p:nvSpPr>
              <p:cNvPr id="520" name="Rectangle 519"/>
              <p:cNvSpPr/>
              <p:nvPr/>
            </p:nvSpPr>
            <p:spPr>
              <a:xfrm rot="21480000" flipH="1">
                <a:off x="2687112" y="7308320"/>
                <a:ext cx="2974475" cy="492443"/>
              </a:xfrm>
              <a:prstGeom prst="rect">
                <a:avLst/>
              </a:prstGeom>
            </p:spPr>
            <p:txBody>
              <a:bodyPr wrap="square">
                <a:spAutoFit/>
              </a:bodyPr>
              <a:lstStyle/>
              <a:p>
                <a:r>
                  <a:rPr lang="en-US" sz="2500" dirty="0" smtClean="0">
                    <a:solidFill>
                      <a:schemeClr val="bg1"/>
                    </a:solidFill>
                    <a:latin typeface="Arial Black" panose="020B0A04020102020204" pitchFamily="34" charset="0"/>
                    <a:cs typeface="Times New Roman" pitchFamily="18" charset="0"/>
                  </a:rPr>
                  <a:t>Decarburization</a:t>
                </a:r>
                <a:endParaRPr lang="en-US" sz="2500" dirty="0">
                  <a:solidFill>
                    <a:schemeClr val="bg1"/>
                  </a:solidFill>
                </a:endParaRPr>
              </a:p>
            </p:txBody>
          </p:sp>
          <p:sp>
            <p:nvSpPr>
              <p:cNvPr id="521" name="Rectangle 520"/>
              <p:cNvSpPr/>
              <p:nvPr/>
            </p:nvSpPr>
            <p:spPr>
              <a:xfrm rot="60000" flipH="1">
                <a:off x="2757676" y="6961693"/>
                <a:ext cx="4301792" cy="492443"/>
              </a:xfrm>
              <a:prstGeom prst="rect">
                <a:avLst/>
              </a:prstGeom>
            </p:spPr>
            <p:txBody>
              <a:bodyPr wrap="square">
                <a:spAutoFit/>
              </a:bodyPr>
              <a:lstStyle/>
              <a:p>
                <a:r>
                  <a:rPr lang="en-US" sz="2600" dirty="0" smtClean="0">
                    <a:solidFill>
                      <a:schemeClr val="bg1"/>
                    </a:solidFill>
                    <a:latin typeface="Arial Black" panose="020B0A04020102020204" pitchFamily="34" charset="0"/>
                    <a:cs typeface="Times New Roman" pitchFamily="18" charset="0"/>
                  </a:rPr>
                  <a:t>E</a:t>
                </a:r>
                <a:r>
                  <a:rPr lang="en-US" sz="2500" dirty="0" smtClean="0">
                    <a:solidFill>
                      <a:schemeClr val="bg1"/>
                    </a:solidFill>
                    <a:latin typeface="Arial Black" panose="020B0A04020102020204" pitchFamily="34" charset="0"/>
                    <a:cs typeface="Times New Roman" pitchFamily="18" charset="0"/>
                  </a:rPr>
                  <a:t>c</a:t>
                </a:r>
                <a:r>
                  <a:rPr lang="en-US" sz="2400" dirty="0" smtClean="0">
                    <a:solidFill>
                      <a:schemeClr val="bg1"/>
                    </a:solidFill>
                    <a:latin typeface="Arial Black" panose="020B0A04020102020204" pitchFamily="34" charset="0"/>
                    <a:cs typeface="Times New Roman" pitchFamily="18" charset="0"/>
                  </a:rPr>
                  <a:t>o</a:t>
                </a:r>
                <a:r>
                  <a:rPr lang="en-US" sz="2300" dirty="0" smtClean="0">
                    <a:solidFill>
                      <a:schemeClr val="bg1"/>
                    </a:solidFill>
                    <a:latin typeface="Arial Black" panose="020B0A04020102020204" pitchFamily="34" charset="0"/>
                    <a:cs typeface="Times New Roman" pitchFamily="18" charset="0"/>
                  </a:rPr>
                  <a:t>-Re</a:t>
                </a:r>
                <a:r>
                  <a:rPr lang="en-US" sz="2250" dirty="0" smtClean="0">
                    <a:solidFill>
                      <a:schemeClr val="bg1"/>
                    </a:solidFill>
                    <a:latin typeface="Arial Black" panose="020B0A04020102020204" pitchFamily="34" charset="0"/>
                    <a:cs typeface="Times New Roman" pitchFamily="18" charset="0"/>
                  </a:rPr>
                  <a:t>sp</a:t>
                </a:r>
                <a:r>
                  <a:rPr lang="en-US" sz="2200" dirty="0" smtClean="0">
                    <a:solidFill>
                      <a:schemeClr val="bg1"/>
                    </a:solidFill>
                    <a:latin typeface="Arial Black" panose="020B0A04020102020204" pitchFamily="34" charset="0"/>
                    <a:cs typeface="Times New Roman" pitchFamily="18" charset="0"/>
                  </a:rPr>
                  <a:t>onsib</a:t>
                </a:r>
                <a:r>
                  <a:rPr lang="en-US" sz="2150" dirty="0" smtClean="0">
                    <a:solidFill>
                      <a:schemeClr val="bg1"/>
                    </a:solidFill>
                    <a:latin typeface="Arial Black" panose="020B0A04020102020204" pitchFamily="34" charset="0"/>
                    <a:cs typeface="Times New Roman" pitchFamily="18" charset="0"/>
                  </a:rPr>
                  <a:t>ili</a:t>
                </a:r>
                <a:r>
                  <a:rPr lang="en-US" sz="2100" dirty="0" smtClean="0">
                    <a:solidFill>
                      <a:schemeClr val="bg1"/>
                    </a:solidFill>
                    <a:latin typeface="Arial Black" panose="020B0A04020102020204" pitchFamily="34" charset="0"/>
                    <a:cs typeface="Times New Roman" pitchFamily="18" charset="0"/>
                  </a:rPr>
                  <a:t>ty</a:t>
                </a:r>
                <a:endParaRPr lang="en-US" sz="2100" dirty="0">
                  <a:solidFill>
                    <a:schemeClr val="bg1"/>
                  </a:solidFill>
                </a:endParaRPr>
              </a:p>
            </p:txBody>
          </p:sp>
        </p:grpSp>
        <p:grpSp>
          <p:nvGrpSpPr>
            <p:cNvPr id="236" name="Group 235"/>
            <p:cNvGrpSpPr/>
            <p:nvPr/>
          </p:nvGrpSpPr>
          <p:grpSpPr>
            <a:xfrm>
              <a:off x="3159835" y="6280360"/>
              <a:ext cx="2371754" cy="576905"/>
              <a:chOff x="3159835" y="6280360"/>
              <a:chExt cx="2371754" cy="576905"/>
            </a:xfrm>
          </p:grpSpPr>
          <p:sp>
            <p:nvSpPr>
              <p:cNvPr id="523" name="Rectangle 522"/>
              <p:cNvSpPr/>
              <p:nvPr/>
            </p:nvSpPr>
            <p:spPr>
              <a:xfrm rot="480000" flipH="1">
                <a:off x="3249559" y="6280360"/>
                <a:ext cx="2282030" cy="363818"/>
              </a:xfrm>
              <a:prstGeom prst="rect">
                <a:avLst/>
              </a:prstGeom>
            </p:spPr>
            <p:txBody>
              <a:bodyPr wrap="square">
                <a:spAutoFit/>
              </a:bodyPr>
              <a:lstStyle/>
              <a:p>
                <a:pPr>
                  <a:lnSpc>
                    <a:spcPts val="1800"/>
                  </a:lnSpc>
                </a:pPr>
                <a:r>
                  <a:rPr lang="en-US" sz="2800" dirty="0" smtClean="0">
                    <a:solidFill>
                      <a:schemeClr val="bg1"/>
                    </a:solidFill>
                    <a:latin typeface="Arial Black" panose="020B0A04020102020204" pitchFamily="34" charset="0"/>
                    <a:cs typeface="Times New Roman" pitchFamily="18" charset="0"/>
                  </a:rPr>
                  <a:t>Strategic</a:t>
                </a:r>
                <a:endParaRPr lang="en-US" sz="2800" dirty="0">
                  <a:solidFill>
                    <a:schemeClr val="bg1"/>
                  </a:solidFill>
                </a:endParaRPr>
              </a:p>
            </p:txBody>
          </p:sp>
          <p:sp>
            <p:nvSpPr>
              <p:cNvPr id="524" name="Rectangle 523"/>
              <p:cNvSpPr/>
              <p:nvPr/>
            </p:nvSpPr>
            <p:spPr>
              <a:xfrm rot="360000" flipH="1">
                <a:off x="3159835" y="6519672"/>
                <a:ext cx="1793706" cy="337593"/>
              </a:xfrm>
              <a:prstGeom prst="rect">
                <a:avLst/>
              </a:prstGeom>
            </p:spPr>
            <p:txBody>
              <a:bodyPr wrap="square">
                <a:spAutoFit/>
              </a:bodyPr>
              <a:lstStyle/>
              <a:p>
                <a:pPr>
                  <a:lnSpc>
                    <a:spcPts val="1800"/>
                  </a:lnSpc>
                </a:pPr>
                <a:r>
                  <a:rPr lang="en-US" sz="2200" dirty="0" smtClean="0">
                    <a:solidFill>
                      <a:schemeClr val="bg1"/>
                    </a:solidFill>
                    <a:latin typeface="Arial Black" panose="020B0A04020102020204" pitchFamily="34" charset="0"/>
                    <a:cs typeface="Times New Roman" pitchFamily="18" charset="0"/>
                  </a:rPr>
                  <a:t>Portfolio</a:t>
                </a:r>
                <a:endParaRPr lang="en-US" sz="2200" dirty="0">
                  <a:solidFill>
                    <a:schemeClr val="bg1"/>
                  </a:solidFill>
                </a:endParaRPr>
              </a:p>
            </p:txBody>
          </p:sp>
        </p:grpSp>
        <p:grpSp>
          <p:nvGrpSpPr>
            <p:cNvPr id="237" name="Group 236"/>
            <p:cNvGrpSpPr/>
            <p:nvPr/>
          </p:nvGrpSpPr>
          <p:grpSpPr>
            <a:xfrm>
              <a:off x="3735509" y="5637356"/>
              <a:ext cx="2732255" cy="435188"/>
              <a:chOff x="3735509" y="5637356"/>
              <a:chExt cx="2732255" cy="435188"/>
            </a:xfrm>
          </p:grpSpPr>
          <p:sp>
            <p:nvSpPr>
              <p:cNvPr id="522" name="Rectangle 521"/>
              <p:cNvSpPr/>
              <p:nvPr/>
            </p:nvSpPr>
            <p:spPr>
              <a:xfrm rot="1261990" flipH="1">
                <a:off x="3897492" y="5637356"/>
                <a:ext cx="2570272" cy="323165"/>
              </a:xfrm>
              <a:prstGeom prst="rect">
                <a:avLst/>
              </a:prstGeom>
            </p:spPr>
            <p:txBody>
              <a:bodyPr wrap="square">
                <a:spAutoFit/>
              </a:bodyPr>
              <a:lstStyle/>
              <a:p>
                <a:pPr>
                  <a:lnSpc>
                    <a:spcPts val="1800"/>
                  </a:lnSpc>
                </a:pPr>
                <a:r>
                  <a:rPr lang="en-US" sz="2800" dirty="0" smtClean="0">
                    <a:solidFill>
                      <a:schemeClr val="bg1"/>
                    </a:solidFill>
                    <a:latin typeface="Arial Black" panose="020B0A04020102020204" pitchFamily="34" charset="0"/>
                    <a:cs typeface="Times New Roman" pitchFamily="18" charset="0"/>
                  </a:rPr>
                  <a:t>Innovation</a:t>
                </a:r>
                <a:endParaRPr lang="en-US" sz="2800" dirty="0">
                  <a:solidFill>
                    <a:schemeClr val="bg1"/>
                  </a:solidFill>
                </a:endParaRPr>
              </a:p>
            </p:txBody>
          </p:sp>
          <p:sp>
            <p:nvSpPr>
              <p:cNvPr id="525" name="Rectangle 524"/>
              <p:cNvSpPr/>
              <p:nvPr/>
            </p:nvSpPr>
            <p:spPr>
              <a:xfrm rot="1039786" flipH="1">
                <a:off x="3735509" y="5734951"/>
                <a:ext cx="1917164" cy="337593"/>
              </a:xfrm>
              <a:prstGeom prst="rect">
                <a:avLst/>
              </a:prstGeom>
            </p:spPr>
            <p:txBody>
              <a:bodyPr wrap="square">
                <a:spAutoFit/>
              </a:bodyPr>
              <a:lstStyle/>
              <a:p>
                <a:pPr>
                  <a:lnSpc>
                    <a:spcPts val="1800"/>
                  </a:lnSpc>
                </a:pPr>
                <a:r>
                  <a:rPr lang="en-US" sz="2200" dirty="0" smtClean="0">
                    <a:solidFill>
                      <a:schemeClr val="bg1"/>
                    </a:solidFill>
                    <a:latin typeface="Arial Black" panose="020B0A04020102020204" pitchFamily="34" charset="0"/>
                    <a:cs typeface="Times New Roman" pitchFamily="18" charset="0"/>
                  </a:rPr>
                  <a:t>Portfolio</a:t>
                </a:r>
                <a:endParaRPr lang="en-US" sz="2200" dirty="0">
                  <a:solidFill>
                    <a:schemeClr val="bg1"/>
                  </a:solidFill>
                </a:endParaRPr>
              </a:p>
            </p:txBody>
          </p:sp>
        </p:grpSp>
        <p:grpSp>
          <p:nvGrpSpPr>
            <p:cNvPr id="229" name="Group 228"/>
            <p:cNvGrpSpPr/>
            <p:nvPr/>
          </p:nvGrpSpPr>
          <p:grpSpPr>
            <a:xfrm>
              <a:off x="14681394" y="8778240"/>
              <a:ext cx="4326771" cy="898759"/>
              <a:chOff x="14681394" y="8778240"/>
              <a:chExt cx="4326771" cy="898759"/>
            </a:xfrm>
          </p:grpSpPr>
          <p:sp>
            <p:nvSpPr>
              <p:cNvPr id="510" name="Rectangle 509"/>
              <p:cNvSpPr/>
              <p:nvPr/>
            </p:nvSpPr>
            <p:spPr>
              <a:xfrm rot="840000">
                <a:off x="14764998" y="8778240"/>
                <a:ext cx="4107547" cy="335989"/>
              </a:xfrm>
              <a:prstGeom prst="rect">
                <a:avLst/>
              </a:prstGeom>
            </p:spPr>
            <p:txBody>
              <a:bodyPr wrap="square">
                <a:spAutoFit/>
              </a:bodyPr>
              <a:lstStyle/>
              <a:p>
                <a:pPr>
                  <a:lnSpc>
                    <a:spcPts val="1862"/>
                  </a:lnSpc>
                </a:pPr>
                <a:r>
                  <a:rPr lang="en-US" sz="3400" dirty="0" smtClean="0">
                    <a:solidFill>
                      <a:schemeClr val="bg1"/>
                    </a:solidFill>
                    <a:latin typeface="Arial Black" panose="020B0A04020102020204" pitchFamily="34" charset="0"/>
                    <a:cs typeface="Times New Roman" pitchFamily="18" charset="0"/>
                  </a:rPr>
                  <a:t>    </a:t>
                </a:r>
                <a:r>
                  <a:rPr lang="en-US" sz="3200" dirty="0" smtClean="0">
                    <a:solidFill>
                      <a:schemeClr val="bg1"/>
                    </a:solidFill>
                    <a:latin typeface="Arial Black" panose="020B0A04020102020204" pitchFamily="34" charset="0"/>
                    <a:cs typeface="Times New Roman" pitchFamily="18" charset="0"/>
                  </a:rPr>
                  <a:t> </a:t>
                </a:r>
                <a:r>
                  <a:rPr lang="en-US" sz="3800" dirty="0" smtClean="0">
                    <a:solidFill>
                      <a:schemeClr val="bg1"/>
                    </a:solidFill>
                    <a:latin typeface="Arial Black" panose="020B0A04020102020204" pitchFamily="34" charset="0"/>
                    <a:cs typeface="Times New Roman" pitchFamily="18" charset="0"/>
                  </a:rPr>
                  <a:t>Intelligence</a:t>
                </a:r>
                <a:endParaRPr lang="en-US" sz="3800" dirty="0">
                  <a:solidFill>
                    <a:schemeClr val="bg1"/>
                  </a:solidFill>
                </a:endParaRPr>
              </a:p>
            </p:txBody>
          </p:sp>
          <p:sp>
            <p:nvSpPr>
              <p:cNvPr id="83" name="Rectangle 82"/>
              <p:cNvSpPr/>
              <p:nvPr/>
            </p:nvSpPr>
            <p:spPr>
              <a:xfrm rot="1038693">
                <a:off x="14758338" y="9087458"/>
                <a:ext cx="4249827" cy="335989"/>
              </a:xfrm>
              <a:prstGeom prst="rect">
                <a:avLst/>
              </a:prstGeom>
            </p:spPr>
            <p:txBody>
              <a:bodyPr wrap="square">
                <a:spAutoFit/>
              </a:bodyPr>
              <a:lstStyle/>
              <a:p>
                <a:pPr>
                  <a:lnSpc>
                    <a:spcPts val="1862"/>
                  </a:lnSpc>
                </a:pPr>
                <a:r>
                  <a:rPr lang="en-US" sz="1600" dirty="0" smtClean="0">
                    <a:solidFill>
                      <a:schemeClr val="bg1"/>
                    </a:solidFill>
                    <a:latin typeface="Arial Black" panose="020B0A04020102020204" pitchFamily="34" charset="0"/>
                    <a:cs typeface="Times New Roman" pitchFamily="18" charset="0"/>
                  </a:rPr>
                  <a:t> Resources, Stakeholders, Events,</a:t>
                </a:r>
                <a:endParaRPr lang="fr-CA" sz="1600" dirty="0">
                  <a:solidFill>
                    <a:schemeClr val="bg1"/>
                  </a:solidFill>
                  <a:latin typeface="Arial Black" panose="020B0A04020102020204" pitchFamily="34" charset="0"/>
                  <a:cs typeface="Times New Roman" pitchFamily="18" charset="0"/>
                </a:endParaRPr>
              </a:p>
            </p:txBody>
          </p:sp>
          <p:sp>
            <p:nvSpPr>
              <p:cNvPr id="81" name="Rectangle 80"/>
              <p:cNvSpPr/>
              <p:nvPr/>
            </p:nvSpPr>
            <p:spPr>
              <a:xfrm rot="1200000">
                <a:off x="14681394" y="9341010"/>
                <a:ext cx="4044429" cy="335989"/>
              </a:xfrm>
              <a:prstGeom prst="rect">
                <a:avLst/>
              </a:prstGeom>
            </p:spPr>
            <p:txBody>
              <a:bodyPr wrap="square">
                <a:spAutoFit/>
              </a:bodyPr>
              <a:lstStyle/>
              <a:p>
                <a:pPr>
                  <a:lnSpc>
                    <a:spcPts val="1862"/>
                  </a:lnSpc>
                </a:pPr>
                <a:r>
                  <a:rPr lang="en-US" sz="1600" dirty="0" smtClean="0">
                    <a:solidFill>
                      <a:schemeClr val="bg1"/>
                    </a:solidFill>
                    <a:latin typeface="Arial Black" panose="020B0A04020102020204" pitchFamily="34" charset="0"/>
                    <a:cs typeface="Times New Roman" pitchFamily="18" charset="0"/>
                  </a:rPr>
                  <a:t>       Opportunities, Threats, </a:t>
                </a:r>
                <a:r>
                  <a:rPr lang="en-US" sz="1600" dirty="0">
                    <a:solidFill>
                      <a:schemeClr val="bg1"/>
                    </a:solidFill>
                    <a:latin typeface="Arial Black" panose="020B0A04020102020204" pitchFamily="34" charset="0"/>
                    <a:cs typeface="Times New Roman" pitchFamily="18" charset="0"/>
                  </a:rPr>
                  <a:t>R</a:t>
                </a:r>
                <a:r>
                  <a:rPr lang="en-US" sz="1600" dirty="0" smtClean="0">
                    <a:solidFill>
                      <a:schemeClr val="bg1"/>
                    </a:solidFill>
                    <a:latin typeface="Arial Black" panose="020B0A04020102020204" pitchFamily="34" charset="0"/>
                    <a:cs typeface="Times New Roman" pitchFamily="18" charset="0"/>
                  </a:rPr>
                  <a:t>isks</a:t>
                </a:r>
                <a:endParaRPr lang="fr-CA" sz="1600" dirty="0">
                  <a:solidFill>
                    <a:schemeClr val="bg1"/>
                  </a:solidFill>
                  <a:latin typeface="Arial Black" panose="020B0A04020102020204" pitchFamily="34" charset="0"/>
                  <a:cs typeface="Times New Roman" pitchFamily="18" charset="0"/>
                </a:endParaRPr>
              </a:p>
            </p:txBody>
          </p:sp>
        </p:grpSp>
        <p:grpSp>
          <p:nvGrpSpPr>
            <p:cNvPr id="228" name="Group 227"/>
            <p:cNvGrpSpPr/>
            <p:nvPr/>
          </p:nvGrpSpPr>
          <p:grpSpPr>
            <a:xfrm>
              <a:off x="9045126" y="3256246"/>
              <a:ext cx="648574" cy="1798843"/>
              <a:chOff x="9045126" y="3256246"/>
              <a:chExt cx="648574" cy="1798843"/>
            </a:xfrm>
          </p:grpSpPr>
          <p:sp>
            <p:nvSpPr>
              <p:cNvPr id="89" name="Rectangle 88"/>
              <p:cNvSpPr/>
              <p:nvPr/>
            </p:nvSpPr>
            <p:spPr>
              <a:xfrm rot="4920000" flipH="1">
                <a:off x="8555751" y="3917141"/>
                <a:ext cx="1798843" cy="477054"/>
              </a:xfrm>
              <a:prstGeom prst="rect">
                <a:avLst/>
              </a:prstGeom>
            </p:spPr>
            <p:txBody>
              <a:bodyPr wrap="square">
                <a:spAutoFit/>
              </a:bodyPr>
              <a:lstStyle/>
              <a:p>
                <a:r>
                  <a:rPr lang="en-US" sz="2500" dirty="0" smtClean="0">
                    <a:solidFill>
                      <a:schemeClr val="bg1"/>
                    </a:solidFill>
                    <a:latin typeface="Arial Black" panose="020B0A04020102020204" pitchFamily="34" charset="0"/>
                    <a:cs typeface="Times New Roman" pitchFamily="18" charset="0"/>
                  </a:rPr>
                  <a:t>Lessons</a:t>
                </a:r>
                <a:endParaRPr lang="en-US" sz="2500" dirty="0">
                  <a:solidFill>
                    <a:schemeClr val="bg1"/>
                  </a:solidFill>
                </a:endParaRPr>
              </a:p>
            </p:txBody>
          </p:sp>
          <p:sp>
            <p:nvSpPr>
              <p:cNvPr id="91" name="Rectangle 90"/>
              <p:cNvSpPr/>
              <p:nvPr/>
            </p:nvSpPr>
            <p:spPr>
              <a:xfrm rot="4746391" flipH="1">
                <a:off x="8383345" y="3986391"/>
                <a:ext cx="1662116" cy="338554"/>
              </a:xfrm>
              <a:prstGeom prst="rect">
                <a:avLst/>
              </a:prstGeom>
            </p:spPr>
            <p:txBody>
              <a:bodyPr wrap="square">
                <a:spAutoFit/>
              </a:bodyPr>
              <a:lstStyle/>
              <a:p>
                <a:r>
                  <a:rPr lang="en-US" sz="1600" dirty="0" smtClean="0">
                    <a:solidFill>
                      <a:schemeClr val="bg1"/>
                    </a:solidFill>
                    <a:latin typeface="Arial Black" panose="020B0A04020102020204" pitchFamily="34" charset="0"/>
                    <a:cs typeface="Times New Roman" pitchFamily="18" charset="0"/>
                  </a:rPr>
                  <a:t>Learned</a:t>
                </a:r>
                <a:endParaRPr lang="en-US" sz="1600" dirty="0">
                  <a:solidFill>
                    <a:schemeClr val="bg1"/>
                  </a:solidFill>
                </a:endParaRPr>
              </a:p>
            </p:txBody>
          </p:sp>
        </p:grpSp>
        <p:grpSp>
          <p:nvGrpSpPr>
            <p:cNvPr id="240" name="Group 239"/>
            <p:cNvGrpSpPr/>
            <p:nvPr/>
          </p:nvGrpSpPr>
          <p:grpSpPr>
            <a:xfrm>
              <a:off x="2011680" y="2990088"/>
              <a:ext cx="15403670" cy="7269401"/>
              <a:chOff x="2011680" y="2990088"/>
              <a:chExt cx="15403670" cy="7269401"/>
            </a:xfrm>
          </p:grpSpPr>
          <p:sp>
            <p:nvSpPr>
              <p:cNvPr id="98" name="Rectangle 97"/>
              <p:cNvSpPr/>
              <p:nvPr/>
            </p:nvSpPr>
            <p:spPr>
              <a:xfrm rot="20340000">
                <a:off x="2629501" y="3118104"/>
                <a:ext cx="10278832" cy="5637477"/>
              </a:xfrm>
              <a:prstGeom prst="rect">
                <a:avLst/>
              </a:prstGeom>
            </p:spPr>
            <p:txBody>
              <a:bodyPr wrap="none">
                <a:prstTxWarp prst="textArchUp">
                  <a:avLst>
                    <a:gd name="adj" fmla="val 11919802"/>
                  </a:avLst>
                </a:prstTxWarp>
                <a:spAutoFit/>
              </a:bodyPr>
              <a:lstStyle/>
              <a:p>
                <a:pPr>
                  <a:lnSpc>
                    <a:spcPts val="3939"/>
                  </a:lnSpc>
                </a:pPr>
                <a:r>
                  <a:rPr lang="en-US" sz="8753" dirty="0">
                    <a:solidFill>
                      <a:srgbClr val="C00000"/>
                    </a:solidFill>
                    <a:latin typeface="Arial Black" panose="020B0A04020102020204" pitchFamily="34" charset="0"/>
                    <a:cs typeface="Times New Roman" pitchFamily="18" charset="0"/>
                  </a:rPr>
                  <a:t/>
                </a:r>
                <a:br>
                  <a:rPr lang="en-US" sz="8753" dirty="0">
                    <a:solidFill>
                      <a:srgbClr val="C00000"/>
                    </a:solidFill>
                    <a:latin typeface="Arial Black" panose="020B0A04020102020204" pitchFamily="34" charset="0"/>
                    <a:cs typeface="Times New Roman" pitchFamily="18" charset="0"/>
                  </a:rPr>
                </a:br>
                <a:r>
                  <a:rPr lang="en-US" sz="8753" dirty="0" smtClean="0">
                    <a:solidFill>
                      <a:srgbClr val="C00000"/>
                    </a:solidFill>
                    <a:latin typeface="Arial Black" panose="020B0A04020102020204" pitchFamily="34" charset="0"/>
                    <a:cs typeface="Times New Roman" pitchFamily="18" charset="0"/>
                  </a:rPr>
                  <a:t> </a:t>
                </a:r>
                <a:r>
                  <a:rPr lang="en-US" sz="9800" dirty="0" smtClean="0">
                    <a:solidFill>
                      <a:srgbClr val="C00000"/>
                    </a:solidFill>
                    <a:latin typeface="Arial Black" panose="020B0A04020102020204" pitchFamily="34" charset="0"/>
                    <a:cs typeface="Times New Roman" pitchFamily="18" charset="0"/>
                  </a:rPr>
                  <a:t> </a:t>
                </a:r>
                <a:r>
                  <a:rPr lang="en-US" sz="2000" dirty="0" smtClean="0">
                    <a:solidFill>
                      <a:srgbClr val="C00000"/>
                    </a:solidFill>
                    <a:latin typeface="Arial Black" panose="020B0A04020102020204" pitchFamily="34" charset="0"/>
                    <a:cs typeface="Times New Roman" pitchFamily="18" charset="0"/>
                  </a:rPr>
                  <a:t> </a:t>
                </a:r>
                <a:r>
                  <a:rPr lang="en-US" sz="11500" dirty="0" smtClean="0">
                    <a:solidFill>
                      <a:schemeClr val="bg1"/>
                    </a:solidFill>
                    <a:latin typeface="Arial Black" panose="020B0A04020102020204" pitchFamily="34" charset="0"/>
                    <a:cs typeface="Times New Roman" pitchFamily="18" charset="0"/>
                  </a:rPr>
                  <a:t>n</a:t>
                </a:r>
                <a:endParaRPr lang="en-US" sz="11500" dirty="0">
                  <a:solidFill>
                    <a:schemeClr val="bg1"/>
                  </a:solidFill>
                </a:endParaRPr>
              </a:p>
            </p:txBody>
          </p:sp>
          <p:sp>
            <p:nvSpPr>
              <p:cNvPr id="99" name="Rectangle 98"/>
              <p:cNvSpPr/>
              <p:nvPr/>
            </p:nvSpPr>
            <p:spPr>
              <a:xfrm rot="21120000">
                <a:off x="3214717" y="3236976"/>
                <a:ext cx="9801649" cy="5971031"/>
              </a:xfrm>
              <a:prstGeom prst="rect">
                <a:avLst/>
              </a:prstGeom>
            </p:spPr>
            <p:txBody>
              <a:bodyPr wrap="none">
                <a:prstTxWarp prst="textArchUp">
                  <a:avLst>
                    <a:gd name="adj" fmla="val 11919802"/>
                  </a:avLst>
                </a:prstTxWarp>
                <a:spAutoFit/>
              </a:bodyPr>
              <a:lstStyle/>
              <a:p>
                <a:pPr>
                  <a:lnSpc>
                    <a:spcPts val="3939"/>
                  </a:lnSpc>
                </a:pPr>
                <a:r>
                  <a:rPr lang="en-US" sz="9000" dirty="0">
                    <a:solidFill>
                      <a:schemeClr val="bg1"/>
                    </a:solidFill>
                    <a:latin typeface="Arial Black" panose="020B0A04020102020204" pitchFamily="34" charset="0"/>
                    <a:cs typeface="Times New Roman" pitchFamily="18" charset="0"/>
                  </a:rPr>
                  <a:t/>
                </a:r>
                <a:br>
                  <a:rPr lang="en-US" sz="9000" dirty="0">
                    <a:solidFill>
                      <a:schemeClr val="bg1"/>
                    </a:solidFill>
                    <a:latin typeface="Arial Black" panose="020B0A04020102020204" pitchFamily="34" charset="0"/>
                    <a:cs typeface="Times New Roman" pitchFamily="18" charset="0"/>
                  </a:rPr>
                </a:br>
                <a:r>
                  <a:rPr lang="en-US" sz="9000" dirty="0" smtClean="0">
                    <a:solidFill>
                      <a:schemeClr val="bg1"/>
                    </a:solidFill>
                    <a:latin typeface="Arial Black" panose="020B0A04020102020204" pitchFamily="34" charset="0"/>
                    <a:cs typeface="Times New Roman" pitchFamily="18" charset="0"/>
                  </a:rPr>
                  <a:t> </a:t>
                </a:r>
                <a:r>
                  <a:rPr lang="en-US" sz="9800" dirty="0" smtClean="0">
                    <a:solidFill>
                      <a:schemeClr val="bg1"/>
                    </a:solidFill>
                    <a:latin typeface="Arial Black" panose="020B0A04020102020204" pitchFamily="34" charset="0"/>
                    <a:cs typeface="Times New Roman" pitchFamily="18" charset="0"/>
                  </a:rPr>
                  <a:t> </a:t>
                </a:r>
                <a:r>
                  <a:rPr lang="en-US" sz="2000" dirty="0">
                    <a:solidFill>
                      <a:schemeClr val="bg1"/>
                    </a:solidFill>
                    <a:latin typeface="Arial Black" panose="020B0A04020102020204" pitchFamily="34" charset="0"/>
                    <a:cs typeface="Times New Roman" pitchFamily="18" charset="0"/>
                  </a:rPr>
                  <a:t> </a:t>
                </a:r>
                <a:r>
                  <a:rPr lang="en-US" sz="2000" dirty="0" smtClean="0">
                    <a:solidFill>
                      <a:schemeClr val="bg1"/>
                    </a:solidFill>
                    <a:latin typeface="Arial Black" panose="020B0A04020102020204" pitchFamily="34" charset="0"/>
                    <a:cs typeface="Times New Roman" pitchFamily="18" charset="0"/>
                  </a:rPr>
                  <a:t>                  </a:t>
                </a:r>
                <a:r>
                  <a:rPr lang="en-US" sz="9500" dirty="0" smtClean="0">
                    <a:solidFill>
                      <a:schemeClr val="bg1"/>
                    </a:solidFill>
                    <a:latin typeface="Arial Black" panose="020B0A04020102020204" pitchFamily="34" charset="0"/>
                    <a:cs typeface="Times New Roman" pitchFamily="18" charset="0"/>
                  </a:rPr>
                  <a:t>v</a:t>
                </a:r>
                <a:endParaRPr lang="en-US" sz="9500" dirty="0">
                  <a:solidFill>
                    <a:schemeClr val="bg1"/>
                  </a:solidFill>
                </a:endParaRPr>
              </a:p>
            </p:txBody>
          </p:sp>
          <p:sp>
            <p:nvSpPr>
              <p:cNvPr id="102" name="Rectangle 101"/>
              <p:cNvSpPr/>
              <p:nvPr/>
            </p:nvSpPr>
            <p:spPr>
              <a:xfrm rot="2460000">
                <a:off x="6268813" y="4340138"/>
                <a:ext cx="10698480" cy="5832854"/>
              </a:xfrm>
              <a:prstGeom prst="rect">
                <a:avLst/>
              </a:prstGeom>
            </p:spPr>
            <p:txBody>
              <a:bodyPr wrap="none">
                <a:prstTxWarp prst="textArchUp">
                  <a:avLst>
                    <a:gd name="adj" fmla="val 12415900"/>
                  </a:avLst>
                </a:prstTxWarp>
                <a:spAutoFit/>
              </a:bodyPr>
              <a:lstStyle/>
              <a:p>
                <a:pPr>
                  <a:lnSpc>
                    <a:spcPts val="3939"/>
                  </a:lnSpc>
                </a:pPr>
                <a:r>
                  <a:rPr lang="en-US" sz="7200" dirty="0" smtClean="0">
                    <a:solidFill>
                      <a:schemeClr val="bg1"/>
                    </a:solidFill>
                    <a:latin typeface="Arial Black" panose="020B0A04020102020204" pitchFamily="34" charset="0"/>
                    <a:cs typeface="Times New Roman" pitchFamily="18" charset="0"/>
                  </a:rPr>
                  <a:t>F</a:t>
                </a:r>
                <a:endParaRPr lang="en-US" sz="7200" dirty="0">
                  <a:solidFill>
                    <a:schemeClr val="bg1"/>
                  </a:solidFill>
                </a:endParaRPr>
              </a:p>
            </p:txBody>
          </p:sp>
          <p:sp>
            <p:nvSpPr>
              <p:cNvPr id="105" name="Rounded Rectangle 104"/>
              <p:cNvSpPr/>
              <p:nvPr/>
            </p:nvSpPr>
            <p:spPr>
              <a:xfrm rot="1800000">
                <a:off x="2011680" y="5849060"/>
                <a:ext cx="1106424" cy="3566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6" name="Rectangle 105"/>
              <p:cNvSpPr/>
              <p:nvPr/>
            </p:nvSpPr>
            <p:spPr>
              <a:xfrm rot="2460000">
                <a:off x="6268814" y="4340137"/>
                <a:ext cx="10698480" cy="5832854"/>
              </a:xfrm>
              <a:prstGeom prst="rect">
                <a:avLst/>
              </a:prstGeom>
            </p:spPr>
            <p:txBody>
              <a:bodyPr wrap="none">
                <a:prstTxWarp prst="textArchUp">
                  <a:avLst>
                    <a:gd name="adj" fmla="val 12415900"/>
                  </a:avLst>
                </a:prstTxWarp>
                <a:spAutoFit/>
              </a:bodyPr>
              <a:lstStyle/>
              <a:p>
                <a:pPr>
                  <a:lnSpc>
                    <a:spcPts val="3939"/>
                  </a:lnSpc>
                </a:pPr>
                <a:r>
                  <a:rPr lang="en-US" sz="7200" dirty="0" smtClean="0">
                    <a:solidFill>
                      <a:schemeClr val="bg1"/>
                    </a:solidFill>
                    <a:latin typeface="Arial Black" panose="020B0A04020102020204" pitchFamily="34" charset="0"/>
                    <a:cs typeface="Times New Roman" pitchFamily="18" charset="0"/>
                  </a:rPr>
                  <a:t>F</a:t>
                </a:r>
                <a:endParaRPr lang="en-US" sz="7200" dirty="0">
                  <a:solidFill>
                    <a:schemeClr val="bg1"/>
                  </a:solidFill>
                </a:endParaRPr>
              </a:p>
            </p:txBody>
          </p:sp>
          <p:sp>
            <p:nvSpPr>
              <p:cNvPr id="107" name="Rectangle 106"/>
              <p:cNvSpPr/>
              <p:nvPr/>
            </p:nvSpPr>
            <p:spPr>
              <a:xfrm rot="2582016">
                <a:off x="6716869" y="4426635"/>
                <a:ext cx="10698480" cy="5832854"/>
              </a:xfrm>
              <a:prstGeom prst="rect">
                <a:avLst/>
              </a:prstGeom>
            </p:spPr>
            <p:txBody>
              <a:bodyPr wrap="none">
                <a:prstTxWarp prst="textArchUp">
                  <a:avLst>
                    <a:gd name="adj" fmla="val 12415900"/>
                  </a:avLst>
                </a:prstTxWarp>
                <a:spAutoFit/>
              </a:bodyPr>
              <a:lstStyle/>
              <a:p>
                <a:pPr>
                  <a:lnSpc>
                    <a:spcPts val="3939"/>
                  </a:lnSpc>
                </a:pPr>
                <a:r>
                  <a:rPr lang="en-US" sz="7200" dirty="0" smtClean="0">
                    <a:solidFill>
                      <a:schemeClr val="bg1"/>
                    </a:solidFill>
                    <a:latin typeface="Arial Black" panose="020B0A04020102020204" pitchFamily="34" charset="0"/>
                    <a:cs typeface="Times New Roman" pitchFamily="18" charset="0"/>
                  </a:rPr>
                  <a:t>u</a:t>
                </a:r>
                <a:r>
                  <a:rPr lang="en-US" sz="6900" dirty="0" smtClean="0">
                    <a:solidFill>
                      <a:schemeClr val="bg1"/>
                    </a:solidFill>
                    <a:latin typeface="Arial Black" panose="020B0A04020102020204" pitchFamily="34" charset="0"/>
                    <a:cs typeface="Times New Roman" pitchFamily="18" charset="0"/>
                  </a:rPr>
                  <a:t>n</a:t>
                </a:r>
                <a:r>
                  <a:rPr lang="en-US" sz="6600" dirty="0" smtClean="0">
                    <a:solidFill>
                      <a:schemeClr val="bg1"/>
                    </a:solidFill>
                    <a:latin typeface="Arial Black" panose="020B0A04020102020204" pitchFamily="34" charset="0"/>
                    <a:cs typeface="Times New Roman" pitchFamily="18" charset="0"/>
                  </a:rPr>
                  <a:t>n</a:t>
                </a:r>
                <a:r>
                  <a:rPr lang="en-US" sz="6200" dirty="0" smtClean="0">
                    <a:solidFill>
                      <a:schemeClr val="bg1"/>
                    </a:solidFill>
                    <a:latin typeface="Arial Black" panose="020B0A04020102020204" pitchFamily="34" charset="0"/>
                    <a:cs typeface="Times New Roman" pitchFamily="18" charset="0"/>
                  </a:rPr>
                  <a:t>e</a:t>
                </a:r>
                <a:r>
                  <a:rPr lang="en-US" sz="6000" dirty="0" smtClean="0">
                    <a:solidFill>
                      <a:schemeClr val="bg1"/>
                    </a:solidFill>
                    <a:latin typeface="Arial Black" panose="020B0A04020102020204" pitchFamily="34" charset="0"/>
                    <a:cs typeface="Times New Roman" pitchFamily="18" charset="0"/>
                  </a:rPr>
                  <a:t>l</a:t>
                </a:r>
                <a:endParaRPr lang="en-US" sz="6000" dirty="0">
                  <a:solidFill>
                    <a:schemeClr val="bg1"/>
                  </a:solidFill>
                </a:endParaRPr>
              </a:p>
            </p:txBody>
          </p:sp>
          <p:sp>
            <p:nvSpPr>
              <p:cNvPr id="108" name="Rectangle 107"/>
              <p:cNvSpPr/>
              <p:nvPr/>
            </p:nvSpPr>
            <p:spPr>
              <a:xfrm rot="2582016">
                <a:off x="6716870" y="4426634"/>
                <a:ext cx="10698480" cy="5832854"/>
              </a:xfrm>
              <a:prstGeom prst="rect">
                <a:avLst/>
              </a:prstGeom>
            </p:spPr>
            <p:txBody>
              <a:bodyPr wrap="none">
                <a:prstTxWarp prst="textArchUp">
                  <a:avLst>
                    <a:gd name="adj" fmla="val 12415900"/>
                  </a:avLst>
                </a:prstTxWarp>
                <a:spAutoFit/>
              </a:bodyPr>
              <a:lstStyle/>
              <a:p>
                <a:pPr>
                  <a:lnSpc>
                    <a:spcPts val="3939"/>
                  </a:lnSpc>
                </a:pPr>
                <a:r>
                  <a:rPr lang="en-US" sz="7200" dirty="0" smtClean="0">
                    <a:solidFill>
                      <a:schemeClr val="bg1"/>
                    </a:solidFill>
                    <a:latin typeface="Arial Black" panose="020B0A04020102020204" pitchFamily="34" charset="0"/>
                    <a:cs typeface="Times New Roman" pitchFamily="18" charset="0"/>
                  </a:rPr>
                  <a:t>u</a:t>
                </a:r>
                <a:r>
                  <a:rPr lang="en-US" sz="6900" dirty="0" smtClean="0">
                    <a:solidFill>
                      <a:schemeClr val="bg1"/>
                    </a:solidFill>
                    <a:latin typeface="Arial Black" panose="020B0A04020102020204" pitchFamily="34" charset="0"/>
                    <a:cs typeface="Times New Roman" pitchFamily="18" charset="0"/>
                  </a:rPr>
                  <a:t>n</a:t>
                </a:r>
                <a:r>
                  <a:rPr lang="en-US" sz="6600" dirty="0" smtClean="0">
                    <a:solidFill>
                      <a:schemeClr val="bg1"/>
                    </a:solidFill>
                    <a:latin typeface="Arial Black" panose="020B0A04020102020204" pitchFamily="34" charset="0"/>
                    <a:cs typeface="Times New Roman" pitchFamily="18" charset="0"/>
                  </a:rPr>
                  <a:t>n</a:t>
                </a:r>
                <a:r>
                  <a:rPr lang="en-US" sz="6200" dirty="0" smtClean="0">
                    <a:solidFill>
                      <a:schemeClr val="bg1"/>
                    </a:solidFill>
                    <a:latin typeface="Arial Black" panose="020B0A04020102020204" pitchFamily="34" charset="0"/>
                    <a:cs typeface="Times New Roman" pitchFamily="18" charset="0"/>
                  </a:rPr>
                  <a:t>e</a:t>
                </a:r>
                <a:r>
                  <a:rPr lang="en-US" sz="6000" dirty="0" smtClean="0">
                    <a:solidFill>
                      <a:schemeClr val="bg1"/>
                    </a:solidFill>
                    <a:latin typeface="Arial Black" panose="020B0A04020102020204" pitchFamily="34" charset="0"/>
                    <a:cs typeface="Times New Roman" pitchFamily="18" charset="0"/>
                  </a:rPr>
                  <a:t>l</a:t>
                </a:r>
                <a:endParaRPr lang="en-US" sz="6000" dirty="0">
                  <a:solidFill>
                    <a:schemeClr val="bg1"/>
                  </a:solidFill>
                </a:endParaRPr>
              </a:p>
            </p:txBody>
          </p:sp>
          <p:sp>
            <p:nvSpPr>
              <p:cNvPr id="110" name="Rectangle 109"/>
              <p:cNvSpPr/>
              <p:nvPr/>
            </p:nvSpPr>
            <p:spPr>
              <a:xfrm rot="21540000">
                <a:off x="3543901" y="3270454"/>
                <a:ext cx="9801649" cy="5971031"/>
              </a:xfrm>
              <a:prstGeom prst="rect">
                <a:avLst/>
              </a:prstGeom>
            </p:spPr>
            <p:txBody>
              <a:bodyPr wrap="none">
                <a:prstTxWarp prst="textArchUp">
                  <a:avLst>
                    <a:gd name="adj" fmla="val 11919802"/>
                  </a:avLst>
                </a:prstTxWarp>
                <a:spAutoFit/>
              </a:bodyPr>
              <a:lstStyle/>
              <a:p>
                <a:pPr>
                  <a:lnSpc>
                    <a:spcPts val="3939"/>
                  </a:lnSpc>
                </a:pPr>
                <a:r>
                  <a:rPr lang="en-US" sz="8753" dirty="0">
                    <a:solidFill>
                      <a:schemeClr val="bg1"/>
                    </a:solidFill>
                    <a:latin typeface="Arial Black" panose="020B0A04020102020204" pitchFamily="34" charset="0"/>
                    <a:cs typeface="Times New Roman" pitchFamily="18" charset="0"/>
                  </a:rPr>
                  <a:t/>
                </a:r>
                <a:br>
                  <a:rPr lang="en-US" sz="8753" dirty="0">
                    <a:solidFill>
                      <a:schemeClr val="bg1"/>
                    </a:solidFill>
                    <a:latin typeface="Arial Black" panose="020B0A04020102020204" pitchFamily="34" charset="0"/>
                    <a:cs typeface="Times New Roman" pitchFamily="18" charset="0"/>
                  </a:rPr>
                </a:br>
                <a:r>
                  <a:rPr lang="en-US" sz="8753" dirty="0" smtClean="0">
                    <a:solidFill>
                      <a:schemeClr val="bg1"/>
                    </a:solidFill>
                    <a:latin typeface="Arial Black" panose="020B0A04020102020204" pitchFamily="34" charset="0"/>
                    <a:cs typeface="Times New Roman" pitchFamily="18" charset="0"/>
                  </a:rPr>
                  <a:t> </a:t>
                </a:r>
                <a:r>
                  <a:rPr lang="en-US" sz="9800" dirty="0" smtClean="0">
                    <a:solidFill>
                      <a:schemeClr val="bg1"/>
                    </a:solidFill>
                    <a:latin typeface="Arial Black" panose="020B0A04020102020204" pitchFamily="34" charset="0"/>
                    <a:cs typeface="Times New Roman" pitchFamily="18" charset="0"/>
                  </a:rPr>
                  <a:t> </a:t>
                </a:r>
                <a:r>
                  <a:rPr lang="en-US" sz="2000" dirty="0">
                    <a:solidFill>
                      <a:schemeClr val="bg1"/>
                    </a:solidFill>
                    <a:latin typeface="Arial Black" panose="020B0A04020102020204" pitchFamily="34" charset="0"/>
                    <a:cs typeface="Times New Roman" pitchFamily="18" charset="0"/>
                  </a:rPr>
                  <a:t> </a:t>
                </a:r>
                <a:r>
                  <a:rPr lang="en-US" sz="2000" dirty="0" smtClean="0">
                    <a:solidFill>
                      <a:schemeClr val="bg1"/>
                    </a:solidFill>
                    <a:latin typeface="Arial Black" panose="020B0A04020102020204" pitchFamily="34" charset="0"/>
                    <a:cs typeface="Times New Roman" pitchFamily="18" charset="0"/>
                  </a:rPr>
                  <a:t>                  </a:t>
                </a:r>
                <a:r>
                  <a:rPr lang="en-US" sz="9400" dirty="0" smtClean="0">
                    <a:solidFill>
                      <a:schemeClr val="bg1"/>
                    </a:solidFill>
                    <a:latin typeface="Arial Black" panose="020B0A04020102020204" pitchFamily="34" charset="0"/>
                    <a:cs typeface="Times New Roman" pitchFamily="18" charset="0"/>
                  </a:rPr>
                  <a:t>a</a:t>
                </a:r>
                <a:endParaRPr lang="en-US" sz="7800" dirty="0">
                  <a:solidFill>
                    <a:schemeClr val="bg1"/>
                  </a:solidFill>
                </a:endParaRPr>
              </a:p>
            </p:txBody>
          </p:sp>
          <p:sp>
            <p:nvSpPr>
              <p:cNvPr id="111" name="Rectangle 110"/>
              <p:cNvSpPr/>
              <p:nvPr/>
            </p:nvSpPr>
            <p:spPr>
              <a:xfrm rot="21540000">
                <a:off x="4029400" y="3069289"/>
                <a:ext cx="9801649" cy="5971031"/>
              </a:xfrm>
              <a:prstGeom prst="rect">
                <a:avLst/>
              </a:prstGeom>
            </p:spPr>
            <p:txBody>
              <a:bodyPr wrap="none">
                <a:prstTxWarp prst="textArchUp">
                  <a:avLst>
                    <a:gd name="adj" fmla="val 11919802"/>
                  </a:avLst>
                </a:prstTxWarp>
                <a:spAutoFit/>
              </a:bodyPr>
              <a:lstStyle/>
              <a:p>
                <a:pPr>
                  <a:lnSpc>
                    <a:spcPts val="3939"/>
                  </a:lnSpc>
                </a:pPr>
                <a:r>
                  <a:rPr lang="en-US" sz="8753" dirty="0">
                    <a:solidFill>
                      <a:schemeClr val="bg1"/>
                    </a:solidFill>
                    <a:latin typeface="Arial Black" panose="020B0A04020102020204" pitchFamily="34" charset="0"/>
                    <a:cs typeface="Times New Roman" pitchFamily="18" charset="0"/>
                  </a:rPr>
                  <a:t/>
                </a:r>
                <a:br>
                  <a:rPr lang="en-US" sz="8753" dirty="0">
                    <a:solidFill>
                      <a:schemeClr val="bg1"/>
                    </a:solidFill>
                    <a:latin typeface="Arial Black" panose="020B0A04020102020204" pitchFamily="34" charset="0"/>
                    <a:cs typeface="Times New Roman" pitchFamily="18" charset="0"/>
                  </a:rPr>
                </a:br>
                <a:r>
                  <a:rPr lang="en-US" sz="8753" dirty="0" smtClean="0">
                    <a:solidFill>
                      <a:schemeClr val="bg1"/>
                    </a:solidFill>
                    <a:latin typeface="Arial Black" panose="020B0A04020102020204" pitchFamily="34" charset="0"/>
                    <a:cs typeface="Times New Roman" pitchFamily="18" charset="0"/>
                  </a:rPr>
                  <a:t>       </a:t>
                </a:r>
                <a:r>
                  <a:rPr lang="en-US" sz="9100" dirty="0" smtClean="0">
                    <a:solidFill>
                      <a:schemeClr val="bg1"/>
                    </a:solidFill>
                    <a:latin typeface="Arial Black" panose="020B0A04020102020204" pitchFamily="34" charset="0"/>
                    <a:cs typeface="Times New Roman" pitchFamily="18" charset="0"/>
                  </a:rPr>
                  <a:t>t</a:t>
                </a:r>
                <a:r>
                  <a:rPr lang="en-US" sz="8900" dirty="0" smtClean="0">
                    <a:solidFill>
                      <a:schemeClr val="bg1"/>
                    </a:solidFill>
                    <a:latin typeface="Arial Black" panose="020B0A04020102020204" pitchFamily="34" charset="0"/>
                    <a:cs typeface="Times New Roman" pitchFamily="18" charset="0"/>
                  </a:rPr>
                  <a:t>i</a:t>
                </a:r>
                <a:r>
                  <a:rPr lang="en-US" sz="8400" dirty="0" smtClean="0">
                    <a:solidFill>
                      <a:schemeClr val="bg1"/>
                    </a:solidFill>
                    <a:latin typeface="Arial Black" panose="020B0A04020102020204" pitchFamily="34" charset="0"/>
                    <a:cs typeface="Times New Roman" pitchFamily="18" charset="0"/>
                  </a:rPr>
                  <a:t>o</a:t>
                </a:r>
                <a:r>
                  <a:rPr lang="en-US" sz="7800" dirty="0" smtClean="0">
                    <a:solidFill>
                      <a:schemeClr val="bg1"/>
                    </a:solidFill>
                    <a:latin typeface="Arial Black" panose="020B0A04020102020204" pitchFamily="34" charset="0"/>
                    <a:cs typeface="Times New Roman" pitchFamily="18" charset="0"/>
                  </a:rPr>
                  <a:t>n</a:t>
                </a:r>
                <a:endParaRPr lang="en-US" sz="7800" dirty="0">
                  <a:solidFill>
                    <a:schemeClr val="bg1"/>
                  </a:solidFill>
                </a:endParaRPr>
              </a:p>
            </p:txBody>
          </p:sp>
          <p:sp>
            <p:nvSpPr>
              <p:cNvPr id="112" name="Rectangle 111"/>
              <p:cNvSpPr/>
              <p:nvPr/>
            </p:nvSpPr>
            <p:spPr>
              <a:xfrm rot="20880000">
                <a:off x="3168997" y="3108960"/>
                <a:ext cx="10278832" cy="5637477"/>
              </a:xfrm>
              <a:prstGeom prst="rect">
                <a:avLst/>
              </a:prstGeom>
            </p:spPr>
            <p:txBody>
              <a:bodyPr wrap="none">
                <a:prstTxWarp prst="textArchUp">
                  <a:avLst>
                    <a:gd name="adj" fmla="val 11919802"/>
                  </a:avLst>
                </a:prstTxWarp>
                <a:spAutoFit/>
              </a:bodyPr>
              <a:lstStyle/>
              <a:p>
                <a:pPr>
                  <a:lnSpc>
                    <a:spcPts val="3939"/>
                  </a:lnSpc>
                </a:pPr>
                <a:r>
                  <a:rPr lang="en-US" sz="8753" dirty="0">
                    <a:solidFill>
                      <a:srgbClr val="C00000"/>
                    </a:solidFill>
                    <a:latin typeface="Arial Black" panose="020B0A04020102020204" pitchFamily="34" charset="0"/>
                    <a:cs typeface="Times New Roman" pitchFamily="18" charset="0"/>
                  </a:rPr>
                  <a:t/>
                </a:r>
                <a:br>
                  <a:rPr lang="en-US" sz="8753" dirty="0">
                    <a:solidFill>
                      <a:srgbClr val="C00000"/>
                    </a:solidFill>
                    <a:latin typeface="Arial Black" panose="020B0A04020102020204" pitchFamily="34" charset="0"/>
                    <a:cs typeface="Times New Roman" pitchFamily="18" charset="0"/>
                  </a:rPr>
                </a:br>
                <a:r>
                  <a:rPr lang="en-US" sz="8753" dirty="0" smtClean="0">
                    <a:solidFill>
                      <a:srgbClr val="C00000"/>
                    </a:solidFill>
                    <a:latin typeface="Arial Black" panose="020B0A04020102020204" pitchFamily="34" charset="0"/>
                    <a:cs typeface="Times New Roman" pitchFamily="18" charset="0"/>
                  </a:rPr>
                  <a:t> </a:t>
                </a:r>
                <a:r>
                  <a:rPr lang="en-US" sz="9800" dirty="0" smtClean="0">
                    <a:solidFill>
                      <a:srgbClr val="C00000"/>
                    </a:solidFill>
                    <a:latin typeface="Arial Black" panose="020B0A04020102020204" pitchFamily="34" charset="0"/>
                    <a:cs typeface="Times New Roman" pitchFamily="18" charset="0"/>
                  </a:rPr>
                  <a:t> </a:t>
                </a:r>
                <a:r>
                  <a:rPr lang="en-US" sz="2000" dirty="0" smtClean="0">
                    <a:solidFill>
                      <a:srgbClr val="C00000"/>
                    </a:solidFill>
                    <a:latin typeface="Arial Black" panose="020B0A04020102020204" pitchFamily="34" charset="0"/>
                    <a:cs typeface="Times New Roman" pitchFamily="18" charset="0"/>
                  </a:rPr>
                  <a:t> </a:t>
                </a:r>
                <a:r>
                  <a:rPr lang="en-US" sz="10500" dirty="0" smtClean="0">
                    <a:solidFill>
                      <a:schemeClr val="bg1"/>
                    </a:solidFill>
                    <a:latin typeface="Arial Black" panose="020B0A04020102020204" pitchFamily="34" charset="0"/>
                    <a:cs typeface="Times New Roman" pitchFamily="18" charset="0"/>
                  </a:rPr>
                  <a:t>n</a:t>
                </a:r>
                <a:endParaRPr lang="en-US" sz="5500" dirty="0">
                  <a:solidFill>
                    <a:schemeClr val="bg1"/>
                  </a:solidFill>
                </a:endParaRPr>
              </a:p>
            </p:txBody>
          </p:sp>
          <p:sp>
            <p:nvSpPr>
              <p:cNvPr id="113" name="Rectangle 112"/>
              <p:cNvSpPr/>
              <p:nvPr/>
            </p:nvSpPr>
            <p:spPr>
              <a:xfrm rot="120000">
                <a:off x="4183981" y="2990088"/>
                <a:ext cx="10278832" cy="5637477"/>
              </a:xfrm>
              <a:prstGeom prst="rect">
                <a:avLst/>
              </a:prstGeom>
            </p:spPr>
            <p:txBody>
              <a:bodyPr wrap="none">
                <a:prstTxWarp prst="textArchUp">
                  <a:avLst>
                    <a:gd name="adj" fmla="val 11919802"/>
                  </a:avLst>
                </a:prstTxWarp>
                <a:spAutoFit/>
              </a:bodyPr>
              <a:lstStyle/>
              <a:p>
                <a:pPr>
                  <a:lnSpc>
                    <a:spcPts val="3939"/>
                  </a:lnSpc>
                </a:pPr>
                <a:r>
                  <a:rPr lang="en-US" sz="10500" dirty="0" smtClean="0">
                    <a:solidFill>
                      <a:schemeClr val="bg1"/>
                    </a:solidFill>
                    <a:latin typeface="Arial Black" panose="020B0A04020102020204" pitchFamily="34" charset="0"/>
                    <a:cs typeface="Times New Roman" pitchFamily="18" charset="0"/>
                  </a:rPr>
                  <a:t>o</a:t>
                </a:r>
                <a:endParaRPr lang="en-US" sz="5500" dirty="0">
                  <a:solidFill>
                    <a:schemeClr val="bg1"/>
                  </a:solidFill>
                </a:endParaRPr>
              </a:p>
            </p:txBody>
          </p:sp>
        </p:grpSp>
        <p:grpSp>
          <p:nvGrpSpPr>
            <p:cNvPr id="239" name="Group 238"/>
            <p:cNvGrpSpPr/>
            <p:nvPr/>
          </p:nvGrpSpPr>
          <p:grpSpPr>
            <a:xfrm>
              <a:off x="17465783" y="1692895"/>
              <a:ext cx="4585225" cy="2147838"/>
              <a:chOff x="17465783" y="1692895"/>
              <a:chExt cx="4585225" cy="2147838"/>
            </a:xfrm>
          </p:grpSpPr>
          <p:sp>
            <p:nvSpPr>
              <p:cNvPr id="96" name="Rectangle 95"/>
              <p:cNvSpPr/>
              <p:nvPr/>
            </p:nvSpPr>
            <p:spPr>
              <a:xfrm rot="2056779">
                <a:off x="17985663" y="1692895"/>
                <a:ext cx="4065345" cy="1457032"/>
              </a:xfrm>
              <a:prstGeom prst="rect">
                <a:avLst/>
              </a:prstGeom>
            </p:spPr>
            <p:txBody>
              <a:bodyPr wrap="square">
                <a:prstTxWarp prst="textArchUp">
                  <a:avLst/>
                </a:prstTxWarp>
                <a:spAutoFit/>
              </a:bodyPr>
              <a:lstStyle/>
              <a:p>
                <a:pPr>
                  <a:lnSpc>
                    <a:spcPts val="1750"/>
                  </a:lnSpc>
                </a:pPr>
                <a:r>
                  <a:rPr lang="en-US" sz="1313" dirty="0">
                    <a:solidFill>
                      <a:srgbClr val="C00000"/>
                    </a:solidFill>
                    <a:latin typeface="Arial Black" panose="020B0A04020102020204" pitchFamily="34" charset="0"/>
                    <a:cs typeface="Times New Roman" pitchFamily="18" charset="0"/>
                  </a:rPr>
                  <a:t>        </a:t>
                </a:r>
                <a:r>
                  <a:rPr lang="en-US" sz="3064" dirty="0">
                    <a:solidFill>
                      <a:srgbClr val="C00000"/>
                    </a:solidFill>
                    <a:latin typeface="Arial Black" panose="020B0A04020102020204" pitchFamily="34" charset="0"/>
                    <a:cs typeface="Times New Roman" pitchFamily="18" charset="0"/>
                  </a:rPr>
                  <a:t>    </a:t>
                </a:r>
                <a:r>
                  <a:rPr lang="en-US" sz="3501" dirty="0">
                    <a:solidFill>
                      <a:srgbClr val="C00000"/>
                    </a:solidFill>
                    <a:latin typeface="Arial Black" panose="020B0A04020102020204" pitchFamily="34" charset="0"/>
                    <a:cs typeface="Times New Roman" pitchFamily="18" charset="0"/>
                  </a:rPr>
                  <a:t>  </a:t>
                </a:r>
                <a:r>
                  <a:rPr lang="en-US" sz="3501" dirty="0" smtClean="0">
                    <a:solidFill>
                      <a:srgbClr val="C00000"/>
                    </a:solidFill>
                    <a:latin typeface="Arial Black" panose="020B0A04020102020204" pitchFamily="34" charset="0"/>
                    <a:cs typeface="Times New Roman" pitchFamily="18" charset="0"/>
                  </a:rPr>
                  <a:t>     </a:t>
                </a:r>
                <a:r>
                  <a:rPr lang="en-US" sz="4400" dirty="0" smtClean="0">
                    <a:solidFill>
                      <a:srgbClr val="FF1515"/>
                    </a:solidFill>
                    <a:latin typeface="Arial Black" panose="020B0A04020102020204" pitchFamily="34" charset="0"/>
                    <a:cs typeface="Times New Roman" pitchFamily="18" charset="0"/>
                  </a:rPr>
                  <a:t>Deep</a:t>
                </a:r>
                <a:endParaRPr lang="en-US" sz="4400" dirty="0">
                  <a:solidFill>
                    <a:srgbClr val="FF1515"/>
                  </a:solidFill>
                </a:endParaRPr>
              </a:p>
            </p:txBody>
          </p:sp>
          <p:sp>
            <p:nvSpPr>
              <p:cNvPr id="114" name="Rectangle 113"/>
              <p:cNvSpPr/>
              <p:nvPr/>
            </p:nvSpPr>
            <p:spPr>
              <a:xfrm rot="2356779">
                <a:off x="17465783" y="2671760"/>
                <a:ext cx="4512741" cy="1168973"/>
              </a:xfrm>
              <a:prstGeom prst="rect">
                <a:avLst/>
              </a:prstGeom>
            </p:spPr>
            <p:txBody>
              <a:bodyPr wrap="square">
                <a:prstTxWarp prst="textArchUp">
                  <a:avLst/>
                </a:prstTxWarp>
                <a:spAutoFit/>
              </a:bodyPr>
              <a:lstStyle/>
              <a:p>
                <a:pPr>
                  <a:lnSpc>
                    <a:spcPts val="1750"/>
                  </a:lnSpc>
                </a:pPr>
                <a:r>
                  <a:rPr lang="en-US" dirty="0">
                    <a:latin typeface="Arial Black" panose="020B0A04020102020204" pitchFamily="34" charset="0"/>
                    <a:cs typeface="Times New Roman" pitchFamily="18" charset="0"/>
                  </a:rPr>
                  <a:t>     </a:t>
                </a:r>
                <a:r>
                  <a:rPr lang="en-US" sz="4800" dirty="0" smtClean="0">
                    <a:solidFill>
                      <a:srgbClr val="FF1515"/>
                    </a:solidFill>
                    <a:latin typeface="Arial Black" panose="020B0A04020102020204" pitchFamily="34" charset="0"/>
                    <a:cs typeface="Times New Roman" pitchFamily="18" charset="0"/>
                  </a:rPr>
                  <a:t>Ecosystems</a:t>
                </a:r>
                <a:endParaRPr lang="en-US" sz="4800" dirty="0">
                  <a:solidFill>
                    <a:srgbClr val="FF1515"/>
                  </a:solidFill>
                </a:endParaRPr>
              </a:p>
            </p:txBody>
          </p:sp>
        </p:grpSp>
        <p:grpSp>
          <p:nvGrpSpPr>
            <p:cNvPr id="231" name="Group 230"/>
            <p:cNvGrpSpPr/>
            <p:nvPr/>
          </p:nvGrpSpPr>
          <p:grpSpPr>
            <a:xfrm>
              <a:off x="15666244" y="6876437"/>
              <a:ext cx="3852320" cy="559215"/>
              <a:chOff x="15666244" y="6876437"/>
              <a:chExt cx="3852320" cy="559215"/>
            </a:xfrm>
          </p:grpSpPr>
          <p:sp>
            <p:nvSpPr>
              <p:cNvPr id="507" name="Rectangle 506"/>
              <p:cNvSpPr/>
              <p:nvPr/>
            </p:nvSpPr>
            <p:spPr>
              <a:xfrm rot="60000">
                <a:off x="15666244" y="6876437"/>
                <a:ext cx="3699920" cy="289310"/>
              </a:xfrm>
              <a:prstGeom prst="rect">
                <a:avLst/>
              </a:prstGeom>
            </p:spPr>
            <p:txBody>
              <a:bodyPr wrap="square">
                <a:spAutoFit/>
              </a:bodyPr>
              <a:lstStyle/>
              <a:p>
                <a:pPr>
                  <a:lnSpc>
                    <a:spcPct val="80000"/>
                  </a:lnSpc>
                </a:pPr>
                <a:r>
                  <a:rPr lang="fr-CA" sz="1600" dirty="0" smtClean="0">
                    <a:solidFill>
                      <a:schemeClr val="bg1"/>
                    </a:solidFill>
                    <a:latin typeface="Arial Black" panose="020B0A04020102020204" pitchFamily="34" charset="0"/>
                    <a:cs typeface="Times New Roman" pitchFamily="18" charset="0"/>
                  </a:rPr>
                  <a:t>Issues,</a:t>
                </a:r>
                <a:r>
                  <a:rPr lang="fr-CA" sz="1300" dirty="0" smtClean="0">
                    <a:solidFill>
                      <a:schemeClr val="bg1"/>
                    </a:solidFill>
                    <a:latin typeface="Arial Black" panose="020B0A04020102020204" pitchFamily="34" charset="0"/>
                    <a:cs typeface="Times New Roman" pitchFamily="18" charset="0"/>
                  </a:rPr>
                  <a:t> </a:t>
                </a:r>
                <a:r>
                  <a:rPr lang="fr-CA" sz="1600" dirty="0" err="1" smtClean="0">
                    <a:solidFill>
                      <a:schemeClr val="bg1"/>
                    </a:solidFill>
                    <a:latin typeface="Arial Black" panose="020B0A04020102020204" pitchFamily="34" charset="0"/>
                    <a:cs typeface="Times New Roman" pitchFamily="18" charset="0"/>
                  </a:rPr>
                  <a:t>Interests</a:t>
                </a:r>
                <a:r>
                  <a:rPr lang="fr-CA" sz="1300" dirty="0" smtClean="0">
                    <a:solidFill>
                      <a:schemeClr val="bg1"/>
                    </a:solidFill>
                    <a:latin typeface="Arial Black" panose="020B0A04020102020204" pitchFamily="34" charset="0"/>
                    <a:cs typeface="Times New Roman" pitchFamily="18" charset="0"/>
                  </a:rPr>
                  <a:t> </a:t>
                </a:r>
                <a:r>
                  <a:rPr lang="fr-CA" sz="1600" dirty="0" smtClean="0">
                    <a:solidFill>
                      <a:schemeClr val="bg1"/>
                    </a:solidFill>
                    <a:latin typeface="Arial Black" panose="020B0A04020102020204" pitchFamily="34" charset="0"/>
                    <a:cs typeface="Times New Roman" pitchFamily="18" charset="0"/>
                  </a:rPr>
                  <a:t>(10F</a:t>
                </a:r>
                <a:r>
                  <a:rPr lang="fr-CA" sz="1300" dirty="0" smtClean="0">
                    <a:solidFill>
                      <a:schemeClr val="bg1"/>
                    </a:solidFill>
                    <a:latin typeface="Arial Black" panose="020B0A04020102020204" pitchFamily="34" charset="0"/>
                    <a:cs typeface="Times New Roman" pitchFamily="18" charset="0"/>
                  </a:rPr>
                  <a:t> </a:t>
                </a:r>
                <a:r>
                  <a:rPr lang="fr-CA" sz="1600" dirty="0" smtClean="0">
                    <a:solidFill>
                      <a:schemeClr val="bg1"/>
                    </a:solidFill>
                    <a:latin typeface="Arial Black" panose="020B0A04020102020204" pitchFamily="34" charset="0"/>
                    <a:cs typeface="Times New Roman" pitchFamily="18" charset="0"/>
                  </a:rPr>
                  <a:t>Position)</a:t>
                </a:r>
              </a:p>
            </p:txBody>
          </p:sp>
          <p:sp>
            <p:nvSpPr>
              <p:cNvPr id="121" name="Rectangle 120"/>
              <p:cNvSpPr/>
              <p:nvPr/>
            </p:nvSpPr>
            <p:spPr>
              <a:xfrm rot="120000">
                <a:off x="15818644" y="7143136"/>
                <a:ext cx="3699920" cy="292516"/>
              </a:xfrm>
              <a:prstGeom prst="rect">
                <a:avLst/>
              </a:prstGeom>
            </p:spPr>
            <p:txBody>
              <a:bodyPr wrap="square">
                <a:spAutoFit/>
              </a:bodyPr>
              <a:lstStyle/>
              <a:p>
                <a:pPr>
                  <a:lnSpc>
                    <a:spcPct val="80000"/>
                  </a:lnSpc>
                </a:pPr>
                <a:r>
                  <a:rPr lang="fr-CA" sz="1600" dirty="0" err="1" smtClean="0">
                    <a:solidFill>
                      <a:schemeClr val="bg1"/>
                    </a:solidFill>
                    <a:latin typeface="Arial Black" panose="020B0A04020102020204" pitchFamily="34" charset="0"/>
                    <a:cs typeface="Times New Roman" pitchFamily="18" charset="0"/>
                  </a:rPr>
                  <a:t>Opportunities</a:t>
                </a:r>
                <a:r>
                  <a:rPr lang="fr-CA" sz="1600" dirty="0" smtClean="0">
                    <a:solidFill>
                      <a:schemeClr val="bg1"/>
                    </a:solidFill>
                    <a:latin typeface="Arial Black" panose="020B0A04020102020204" pitchFamily="34" charset="0"/>
                    <a:cs typeface="Times New Roman" pitchFamily="18" charset="0"/>
                  </a:rPr>
                  <a:t>, Power, </a:t>
                </a:r>
                <a:r>
                  <a:rPr lang="fr-CA" sz="1600" dirty="0" err="1" smtClean="0">
                    <a:solidFill>
                      <a:schemeClr val="bg1"/>
                    </a:solidFill>
                    <a:latin typeface="Arial Black" panose="020B0A04020102020204" pitchFamily="34" charset="0"/>
                    <a:cs typeface="Times New Roman" pitchFamily="18" charset="0"/>
                  </a:rPr>
                  <a:t>Risk</a:t>
                </a:r>
                <a:r>
                  <a:rPr lang="fr-CA" sz="1600" dirty="0" smtClean="0">
                    <a:solidFill>
                      <a:schemeClr val="bg1"/>
                    </a:solidFill>
                    <a:latin typeface="Arial Black" panose="020B0A04020102020204" pitchFamily="34" charset="0"/>
                    <a:cs typeface="Times New Roman" pitchFamily="18" charset="0"/>
                  </a:rPr>
                  <a:t>… </a:t>
                </a:r>
                <a:endParaRPr lang="en-US" sz="1600" dirty="0">
                  <a:solidFill>
                    <a:schemeClr val="bg1"/>
                  </a:solidFill>
                </a:endParaRPr>
              </a:p>
            </p:txBody>
          </p:sp>
        </p:grpSp>
        <p:grpSp>
          <p:nvGrpSpPr>
            <p:cNvPr id="241" name="Group 240"/>
            <p:cNvGrpSpPr/>
            <p:nvPr/>
          </p:nvGrpSpPr>
          <p:grpSpPr>
            <a:xfrm>
              <a:off x="15518897" y="1180861"/>
              <a:ext cx="808055" cy="692363"/>
              <a:chOff x="15518897" y="1180861"/>
              <a:chExt cx="808055" cy="692363"/>
            </a:xfrm>
          </p:grpSpPr>
          <p:pic>
            <p:nvPicPr>
              <p:cNvPr id="126" name="Picture 125"/>
              <p:cNvPicPr>
                <a:picLocks noChangeAspect="1"/>
              </p:cNvPicPr>
              <p:nvPr/>
            </p:nvPicPr>
            <p:blipFill rotWithShape="1">
              <a:blip r:embed="rId7" cstate="print">
                <a:extLst>
                  <a:ext uri="{28A0092B-C50C-407E-A947-70E740481C1C}">
                    <a14:useLocalDpi xmlns:a14="http://schemas.microsoft.com/office/drawing/2010/main" val="0"/>
                  </a:ext>
                </a:extLst>
              </a:blip>
              <a:srcRect l="22840" t="10570" r="21462" b="6413"/>
              <a:stretch/>
            </p:blipFill>
            <p:spPr>
              <a:xfrm rot="60000">
                <a:off x="15518897" y="1180861"/>
                <a:ext cx="808055" cy="692363"/>
              </a:xfrm>
              <a:prstGeom prst="ellipse">
                <a:avLst/>
              </a:prstGeom>
            </p:spPr>
          </p:pic>
          <p:pic>
            <p:nvPicPr>
              <p:cNvPr id="127" name="Picture 126"/>
              <p:cNvPicPr>
                <a:picLocks noChangeAspect="1"/>
              </p:cNvPicPr>
              <p:nvPr/>
            </p:nvPicPr>
            <p:blipFill>
              <a:blip r:embed="rId8" cstate="print">
                <a:extLst>
                  <a:ext uri="{28A0092B-C50C-407E-A947-70E740481C1C}">
                    <a14:useLocalDpi xmlns:a14="http://schemas.microsoft.com/office/drawing/2010/main" val="0"/>
                  </a:ext>
                </a:extLst>
              </a:blip>
              <a:srcRect l="15178" t="13881" r="15178" b="2830"/>
              <a:stretch>
                <a:fillRect/>
              </a:stretch>
            </p:blipFill>
            <p:spPr>
              <a:xfrm>
                <a:off x="15679596" y="1397725"/>
                <a:ext cx="507339" cy="312252"/>
              </a:xfrm>
              <a:custGeom>
                <a:avLst/>
                <a:gdLst>
                  <a:gd name="connsiteX0" fmla="*/ 0 w 9517240"/>
                  <a:gd name="connsiteY0" fmla="*/ 0 h 6400800"/>
                  <a:gd name="connsiteX1" fmla="*/ 9517240 w 9517240"/>
                  <a:gd name="connsiteY1" fmla="*/ 0 h 6400800"/>
                  <a:gd name="connsiteX2" fmla="*/ 4758620 w 9517240"/>
                  <a:gd name="connsiteY2" fmla="*/ 6400800 h 6400800"/>
                </a:gdLst>
                <a:ahLst/>
                <a:cxnLst>
                  <a:cxn ang="0">
                    <a:pos x="connsiteX0" y="connsiteY0"/>
                  </a:cxn>
                  <a:cxn ang="0">
                    <a:pos x="connsiteX1" y="connsiteY1"/>
                  </a:cxn>
                  <a:cxn ang="0">
                    <a:pos x="connsiteX2" y="connsiteY2"/>
                  </a:cxn>
                </a:cxnLst>
                <a:rect l="l" t="t" r="r" b="b"/>
                <a:pathLst>
                  <a:path w="9517240" h="6400800">
                    <a:moveTo>
                      <a:pt x="0" y="0"/>
                    </a:moveTo>
                    <a:lnTo>
                      <a:pt x="9517240" y="0"/>
                    </a:lnTo>
                    <a:lnTo>
                      <a:pt x="4758620" y="6400800"/>
                    </a:lnTo>
                    <a:close/>
                  </a:path>
                </a:pathLst>
              </a:custGeom>
            </p:spPr>
          </p:pic>
        </p:grpSp>
      </p:grpSp>
      <p:sp>
        <p:nvSpPr>
          <p:cNvPr id="5" name="Oval 4"/>
          <p:cNvSpPr/>
          <p:nvPr/>
        </p:nvSpPr>
        <p:spPr>
          <a:xfrm>
            <a:off x="15512916" y="1152005"/>
            <a:ext cx="828795" cy="727655"/>
          </a:xfrm>
          <a:prstGeom prst="ellipse">
            <a:avLst/>
          </a:prstGeom>
          <a:solidFill>
            <a:srgbClr val="FAE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235718929"/>
      </p:ext>
    </p:extLst>
  </p:cSld>
  <p:clrMapOvr>
    <a:masterClrMapping/>
  </p:clrMapOvr>
  <mc:AlternateContent xmlns:mc="http://schemas.openxmlformats.org/markup-compatibility/2006" xmlns:p14="http://schemas.microsoft.com/office/powerpoint/2010/main">
    <mc:Choice Requires="p14">
      <p:transition spd="slow" p14:dur="2000" advTm="112790"/>
    </mc:Choice>
    <mc:Fallback xmlns="">
      <p:transition spd="slow" advTm="1127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98"/>
                                        </p:tgtEl>
                                        <p:attrNameLst>
                                          <p:attrName>style.visibility</p:attrName>
                                        </p:attrNameLst>
                                      </p:cBhvr>
                                      <p:to>
                                        <p:strVal val="visible"/>
                                      </p:to>
                                    </p:set>
                                    <p:anim calcmode="lin" valueType="num">
                                      <p:cBhvr>
                                        <p:cTn id="7" dur="1000" fill="hold"/>
                                        <p:tgtEl>
                                          <p:spTgt spid="498"/>
                                        </p:tgtEl>
                                        <p:attrNameLst>
                                          <p:attrName>ppt_w</p:attrName>
                                        </p:attrNameLst>
                                      </p:cBhvr>
                                      <p:tavLst>
                                        <p:tav tm="0">
                                          <p:val>
                                            <p:strVal val="#ppt_w*0.70"/>
                                          </p:val>
                                        </p:tav>
                                        <p:tav tm="100000">
                                          <p:val>
                                            <p:strVal val="#ppt_w"/>
                                          </p:val>
                                        </p:tav>
                                      </p:tavLst>
                                    </p:anim>
                                    <p:anim calcmode="lin" valueType="num">
                                      <p:cBhvr>
                                        <p:cTn id="8" dur="1000" fill="hold"/>
                                        <p:tgtEl>
                                          <p:spTgt spid="498"/>
                                        </p:tgtEl>
                                        <p:attrNameLst>
                                          <p:attrName>ppt_h</p:attrName>
                                        </p:attrNameLst>
                                      </p:cBhvr>
                                      <p:tavLst>
                                        <p:tav tm="0">
                                          <p:val>
                                            <p:strVal val="#ppt_h"/>
                                          </p:val>
                                        </p:tav>
                                        <p:tav tm="100000">
                                          <p:val>
                                            <p:strVal val="#ppt_h"/>
                                          </p:val>
                                        </p:tav>
                                      </p:tavLst>
                                    </p:anim>
                                    <p:animEffect transition="in" filter="fade">
                                      <p:cBhvr>
                                        <p:cTn id="9" dur="1000"/>
                                        <p:tgtEl>
                                          <p:spTgt spid="49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03"/>
                                        </p:tgtEl>
                                        <p:attrNameLst>
                                          <p:attrName>style.visibility</p:attrName>
                                        </p:attrNameLst>
                                      </p:cBhvr>
                                      <p:to>
                                        <p:strVal val="visible"/>
                                      </p:to>
                                    </p:set>
                                    <p:anim calcmode="lin" valueType="num">
                                      <p:cBhvr>
                                        <p:cTn id="12" dur="1000" fill="hold"/>
                                        <p:tgtEl>
                                          <p:spTgt spid="503"/>
                                        </p:tgtEl>
                                        <p:attrNameLst>
                                          <p:attrName>ppt_w</p:attrName>
                                        </p:attrNameLst>
                                      </p:cBhvr>
                                      <p:tavLst>
                                        <p:tav tm="0">
                                          <p:val>
                                            <p:strVal val="#ppt_w*0.70"/>
                                          </p:val>
                                        </p:tav>
                                        <p:tav tm="100000">
                                          <p:val>
                                            <p:strVal val="#ppt_w"/>
                                          </p:val>
                                        </p:tav>
                                      </p:tavLst>
                                    </p:anim>
                                    <p:anim calcmode="lin" valueType="num">
                                      <p:cBhvr>
                                        <p:cTn id="13" dur="1000" fill="hold"/>
                                        <p:tgtEl>
                                          <p:spTgt spid="503"/>
                                        </p:tgtEl>
                                        <p:attrNameLst>
                                          <p:attrName>ppt_h</p:attrName>
                                        </p:attrNameLst>
                                      </p:cBhvr>
                                      <p:tavLst>
                                        <p:tav tm="0">
                                          <p:val>
                                            <p:strVal val="#ppt_h"/>
                                          </p:val>
                                        </p:tav>
                                        <p:tav tm="100000">
                                          <p:val>
                                            <p:strVal val="#ppt_h"/>
                                          </p:val>
                                        </p:tav>
                                      </p:tavLst>
                                    </p:anim>
                                    <p:animEffect transition="in" filter="fade">
                                      <p:cBhvr>
                                        <p:cTn id="14" dur="1000"/>
                                        <p:tgtEl>
                                          <p:spTgt spid="50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99"/>
                                        </p:tgtEl>
                                        <p:attrNameLst>
                                          <p:attrName>style.visibility</p:attrName>
                                        </p:attrNameLst>
                                      </p:cBhvr>
                                      <p:to>
                                        <p:strVal val="visible"/>
                                      </p:to>
                                    </p:set>
                                    <p:anim calcmode="lin" valueType="num">
                                      <p:cBhvr>
                                        <p:cTn id="19" dur="1000" fill="hold"/>
                                        <p:tgtEl>
                                          <p:spTgt spid="499"/>
                                        </p:tgtEl>
                                        <p:attrNameLst>
                                          <p:attrName>ppt_w</p:attrName>
                                        </p:attrNameLst>
                                      </p:cBhvr>
                                      <p:tavLst>
                                        <p:tav tm="0">
                                          <p:val>
                                            <p:strVal val="#ppt_w*0.70"/>
                                          </p:val>
                                        </p:tav>
                                        <p:tav tm="100000">
                                          <p:val>
                                            <p:strVal val="#ppt_w"/>
                                          </p:val>
                                        </p:tav>
                                      </p:tavLst>
                                    </p:anim>
                                    <p:anim calcmode="lin" valueType="num">
                                      <p:cBhvr>
                                        <p:cTn id="20" dur="1000" fill="hold"/>
                                        <p:tgtEl>
                                          <p:spTgt spid="499"/>
                                        </p:tgtEl>
                                        <p:attrNameLst>
                                          <p:attrName>ppt_h</p:attrName>
                                        </p:attrNameLst>
                                      </p:cBhvr>
                                      <p:tavLst>
                                        <p:tav tm="0">
                                          <p:val>
                                            <p:strVal val="#ppt_h"/>
                                          </p:val>
                                        </p:tav>
                                        <p:tav tm="100000">
                                          <p:val>
                                            <p:strVal val="#ppt_h"/>
                                          </p:val>
                                        </p:tav>
                                      </p:tavLst>
                                    </p:anim>
                                    <p:animEffect transition="in" filter="fade">
                                      <p:cBhvr>
                                        <p:cTn id="21" dur="1000"/>
                                        <p:tgtEl>
                                          <p:spTgt spid="49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495"/>
                                        </p:tgtEl>
                                        <p:attrNameLst>
                                          <p:attrName>style.visibility</p:attrName>
                                        </p:attrNameLst>
                                      </p:cBhvr>
                                      <p:to>
                                        <p:strVal val="visible"/>
                                      </p:to>
                                    </p:set>
                                    <p:anim calcmode="lin" valueType="num">
                                      <p:cBhvr>
                                        <p:cTn id="24" dur="1000" fill="hold"/>
                                        <p:tgtEl>
                                          <p:spTgt spid="495"/>
                                        </p:tgtEl>
                                        <p:attrNameLst>
                                          <p:attrName>ppt_w</p:attrName>
                                        </p:attrNameLst>
                                      </p:cBhvr>
                                      <p:tavLst>
                                        <p:tav tm="0">
                                          <p:val>
                                            <p:strVal val="#ppt_w*0.70"/>
                                          </p:val>
                                        </p:tav>
                                        <p:tav tm="100000">
                                          <p:val>
                                            <p:strVal val="#ppt_w"/>
                                          </p:val>
                                        </p:tav>
                                      </p:tavLst>
                                    </p:anim>
                                    <p:anim calcmode="lin" valueType="num">
                                      <p:cBhvr>
                                        <p:cTn id="25" dur="1000" fill="hold"/>
                                        <p:tgtEl>
                                          <p:spTgt spid="495"/>
                                        </p:tgtEl>
                                        <p:attrNameLst>
                                          <p:attrName>ppt_h</p:attrName>
                                        </p:attrNameLst>
                                      </p:cBhvr>
                                      <p:tavLst>
                                        <p:tav tm="0">
                                          <p:val>
                                            <p:strVal val="#ppt_h"/>
                                          </p:val>
                                        </p:tav>
                                        <p:tav tm="100000">
                                          <p:val>
                                            <p:strVal val="#ppt_h"/>
                                          </p:val>
                                        </p:tav>
                                      </p:tavLst>
                                    </p:anim>
                                    <p:animEffect transition="in" filter="fade">
                                      <p:cBhvr>
                                        <p:cTn id="26" dur="1000"/>
                                        <p:tgtEl>
                                          <p:spTgt spid="495"/>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01"/>
                                        </p:tgtEl>
                                        <p:attrNameLst>
                                          <p:attrName>style.visibility</p:attrName>
                                        </p:attrNameLst>
                                      </p:cBhvr>
                                      <p:to>
                                        <p:strVal val="visible"/>
                                      </p:to>
                                    </p:set>
                                    <p:anim calcmode="lin" valueType="num">
                                      <p:cBhvr>
                                        <p:cTn id="31" dur="1000" fill="hold"/>
                                        <p:tgtEl>
                                          <p:spTgt spid="501"/>
                                        </p:tgtEl>
                                        <p:attrNameLst>
                                          <p:attrName>ppt_w</p:attrName>
                                        </p:attrNameLst>
                                      </p:cBhvr>
                                      <p:tavLst>
                                        <p:tav tm="0">
                                          <p:val>
                                            <p:strVal val="#ppt_w*0.70"/>
                                          </p:val>
                                        </p:tav>
                                        <p:tav tm="100000">
                                          <p:val>
                                            <p:strVal val="#ppt_w"/>
                                          </p:val>
                                        </p:tav>
                                      </p:tavLst>
                                    </p:anim>
                                    <p:anim calcmode="lin" valueType="num">
                                      <p:cBhvr>
                                        <p:cTn id="32" dur="1000" fill="hold"/>
                                        <p:tgtEl>
                                          <p:spTgt spid="501"/>
                                        </p:tgtEl>
                                        <p:attrNameLst>
                                          <p:attrName>ppt_h</p:attrName>
                                        </p:attrNameLst>
                                      </p:cBhvr>
                                      <p:tavLst>
                                        <p:tav tm="0">
                                          <p:val>
                                            <p:strVal val="#ppt_h"/>
                                          </p:val>
                                        </p:tav>
                                        <p:tav tm="100000">
                                          <p:val>
                                            <p:strVal val="#ppt_h"/>
                                          </p:val>
                                        </p:tav>
                                      </p:tavLst>
                                    </p:anim>
                                    <p:animEffect transition="in" filter="fade">
                                      <p:cBhvr>
                                        <p:cTn id="33" dur="1000"/>
                                        <p:tgtEl>
                                          <p:spTgt spid="501"/>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502"/>
                                        </p:tgtEl>
                                        <p:attrNameLst>
                                          <p:attrName>style.visibility</p:attrName>
                                        </p:attrNameLst>
                                      </p:cBhvr>
                                      <p:to>
                                        <p:strVal val="visible"/>
                                      </p:to>
                                    </p:set>
                                    <p:anim calcmode="lin" valueType="num">
                                      <p:cBhvr>
                                        <p:cTn id="36" dur="1000" fill="hold"/>
                                        <p:tgtEl>
                                          <p:spTgt spid="502"/>
                                        </p:tgtEl>
                                        <p:attrNameLst>
                                          <p:attrName>ppt_w</p:attrName>
                                        </p:attrNameLst>
                                      </p:cBhvr>
                                      <p:tavLst>
                                        <p:tav tm="0">
                                          <p:val>
                                            <p:strVal val="#ppt_w*0.70"/>
                                          </p:val>
                                        </p:tav>
                                        <p:tav tm="100000">
                                          <p:val>
                                            <p:strVal val="#ppt_w"/>
                                          </p:val>
                                        </p:tav>
                                      </p:tavLst>
                                    </p:anim>
                                    <p:anim calcmode="lin" valueType="num">
                                      <p:cBhvr>
                                        <p:cTn id="37" dur="1000" fill="hold"/>
                                        <p:tgtEl>
                                          <p:spTgt spid="502"/>
                                        </p:tgtEl>
                                        <p:attrNameLst>
                                          <p:attrName>ppt_h</p:attrName>
                                        </p:attrNameLst>
                                      </p:cBhvr>
                                      <p:tavLst>
                                        <p:tav tm="0">
                                          <p:val>
                                            <p:strVal val="#ppt_h"/>
                                          </p:val>
                                        </p:tav>
                                        <p:tav tm="100000">
                                          <p:val>
                                            <p:strVal val="#ppt_h"/>
                                          </p:val>
                                        </p:tav>
                                      </p:tavLst>
                                    </p:anim>
                                    <p:animEffect transition="in" filter="fade">
                                      <p:cBhvr>
                                        <p:cTn id="38" dur="1000"/>
                                        <p:tgtEl>
                                          <p:spTgt spid="502"/>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506"/>
                                        </p:tgtEl>
                                        <p:attrNameLst>
                                          <p:attrName>style.visibility</p:attrName>
                                        </p:attrNameLst>
                                      </p:cBhvr>
                                      <p:to>
                                        <p:strVal val="visible"/>
                                      </p:to>
                                    </p:set>
                                    <p:anim calcmode="lin" valueType="num">
                                      <p:cBhvr>
                                        <p:cTn id="43" dur="1000" fill="hold"/>
                                        <p:tgtEl>
                                          <p:spTgt spid="506"/>
                                        </p:tgtEl>
                                        <p:attrNameLst>
                                          <p:attrName>ppt_w</p:attrName>
                                        </p:attrNameLst>
                                      </p:cBhvr>
                                      <p:tavLst>
                                        <p:tav tm="0">
                                          <p:val>
                                            <p:strVal val="#ppt_w*0.70"/>
                                          </p:val>
                                        </p:tav>
                                        <p:tav tm="100000">
                                          <p:val>
                                            <p:strVal val="#ppt_w"/>
                                          </p:val>
                                        </p:tav>
                                      </p:tavLst>
                                    </p:anim>
                                    <p:anim calcmode="lin" valueType="num">
                                      <p:cBhvr>
                                        <p:cTn id="44" dur="1000" fill="hold"/>
                                        <p:tgtEl>
                                          <p:spTgt spid="506"/>
                                        </p:tgtEl>
                                        <p:attrNameLst>
                                          <p:attrName>ppt_h</p:attrName>
                                        </p:attrNameLst>
                                      </p:cBhvr>
                                      <p:tavLst>
                                        <p:tav tm="0">
                                          <p:val>
                                            <p:strVal val="#ppt_h"/>
                                          </p:val>
                                        </p:tav>
                                        <p:tav tm="100000">
                                          <p:val>
                                            <p:strVal val="#ppt_h"/>
                                          </p:val>
                                        </p:tav>
                                      </p:tavLst>
                                    </p:anim>
                                    <p:animEffect transition="in" filter="fade">
                                      <p:cBhvr>
                                        <p:cTn id="45" dur="1000"/>
                                        <p:tgtEl>
                                          <p:spTgt spid="506"/>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3500"/>
                                  </p:stCondLst>
                                  <p:childTnLst>
                                    <p:set>
                                      <p:cBhvr>
                                        <p:cTn id="49" dur="1" fill="hold">
                                          <p:stCondLst>
                                            <p:cond delay="0"/>
                                          </p:stCondLst>
                                        </p:cTn>
                                        <p:tgtEl>
                                          <p:spTgt spid="505"/>
                                        </p:tgtEl>
                                        <p:attrNameLst>
                                          <p:attrName>style.visibility</p:attrName>
                                        </p:attrNameLst>
                                      </p:cBhvr>
                                      <p:to>
                                        <p:strVal val="visible"/>
                                      </p:to>
                                    </p:set>
                                    <p:anim calcmode="lin" valueType="num">
                                      <p:cBhvr>
                                        <p:cTn id="50" dur="1000" fill="hold"/>
                                        <p:tgtEl>
                                          <p:spTgt spid="505"/>
                                        </p:tgtEl>
                                        <p:attrNameLst>
                                          <p:attrName>ppt_w</p:attrName>
                                        </p:attrNameLst>
                                      </p:cBhvr>
                                      <p:tavLst>
                                        <p:tav tm="0">
                                          <p:val>
                                            <p:strVal val="#ppt_w*0.70"/>
                                          </p:val>
                                        </p:tav>
                                        <p:tav tm="100000">
                                          <p:val>
                                            <p:strVal val="#ppt_w"/>
                                          </p:val>
                                        </p:tav>
                                      </p:tavLst>
                                    </p:anim>
                                    <p:anim calcmode="lin" valueType="num">
                                      <p:cBhvr>
                                        <p:cTn id="51" dur="1000" fill="hold"/>
                                        <p:tgtEl>
                                          <p:spTgt spid="505"/>
                                        </p:tgtEl>
                                        <p:attrNameLst>
                                          <p:attrName>ppt_h</p:attrName>
                                        </p:attrNameLst>
                                      </p:cBhvr>
                                      <p:tavLst>
                                        <p:tav tm="0">
                                          <p:val>
                                            <p:strVal val="#ppt_h"/>
                                          </p:val>
                                        </p:tav>
                                        <p:tav tm="100000">
                                          <p:val>
                                            <p:strVal val="#ppt_h"/>
                                          </p:val>
                                        </p:tav>
                                      </p:tavLst>
                                    </p:anim>
                                    <p:animEffect transition="in" filter="fade">
                                      <p:cBhvr>
                                        <p:cTn id="52" dur="1000"/>
                                        <p:tgtEl>
                                          <p:spTgt spid="50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1500"/>
                                  </p:stCondLst>
                                  <p:childTnLst>
                                    <p:set>
                                      <p:cBhvr>
                                        <p:cTn id="56" dur="1" fill="hold">
                                          <p:stCondLst>
                                            <p:cond delay="0"/>
                                          </p:stCondLst>
                                        </p:cTn>
                                        <p:tgtEl>
                                          <p:spTgt spid="509"/>
                                        </p:tgtEl>
                                        <p:attrNameLst>
                                          <p:attrName>style.visibility</p:attrName>
                                        </p:attrNameLst>
                                      </p:cBhvr>
                                      <p:to>
                                        <p:strVal val="visible"/>
                                      </p:to>
                                    </p:set>
                                    <p:anim calcmode="lin" valueType="num">
                                      <p:cBhvr>
                                        <p:cTn id="57" dur="1000" fill="hold"/>
                                        <p:tgtEl>
                                          <p:spTgt spid="509"/>
                                        </p:tgtEl>
                                        <p:attrNameLst>
                                          <p:attrName>ppt_w</p:attrName>
                                        </p:attrNameLst>
                                      </p:cBhvr>
                                      <p:tavLst>
                                        <p:tav tm="0">
                                          <p:val>
                                            <p:strVal val="#ppt_w*0.70"/>
                                          </p:val>
                                        </p:tav>
                                        <p:tav tm="100000">
                                          <p:val>
                                            <p:strVal val="#ppt_w"/>
                                          </p:val>
                                        </p:tav>
                                      </p:tavLst>
                                    </p:anim>
                                    <p:anim calcmode="lin" valueType="num">
                                      <p:cBhvr>
                                        <p:cTn id="58" dur="1000" fill="hold"/>
                                        <p:tgtEl>
                                          <p:spTgt spid="509"/>
                                        </p:tgtEl>
                                        <p:attrNameLst>
                                          <p:attrName>ppt_h</p:attrName>
                                        </p:attrNameLst>
                                      </p:cBhvr>
                                      <p:tavLst>
                                        <p:tav tm="0">
                                          <p:val>
                                            <p:strVal val="#ppt_h"/>
                                          </p:val>
                                        </p:tav>
                                        <p:tav tm="100000">
                                          <p:val>
                                            <p:strVal val="#ppt_h"/>
                                          </p:val>
                                        </p:tav>
                                      </p:tavLst>
                                    </p:anim>
                                    <p:animEffect transition="in" filter="fade">
                                      <p:cBhvr>
                                        <p:cTn id="59" dur="1000"/>
                                        <p:tgtEl>
                                          <p:spTgt spid="509"/>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90"/>
                                        </p:tgtEl>
                                        <p:attrNameLst>
                                          <p:attrName>style.visibility</p:attrName>
                                        </p:attrNameLst>
                                      </p:cBhvr>
                                      <p:to>
                                        <p:strVal val="visible"/>
                                      </p:to>
                                    </p:set>
                                    <p:anim calcmode="lin" valueType="num">
                                      <p:cBhvr>
                                        <p:cTn id="64" dur="1000" fill="hold"/>
                                        <p:tgtEl>
                                          <p:spTgt spid="90"/>
                                        </p:tgtEl>
                                        <p:attrNameLst>
                                          <p:attrName>ppt_w</p:attrName>
                                        </p:attrNameLst>
                                      </p:cBhvr>
                                      <p:tavLst>
                                        <p:tav tm="0">
                                          <p:val>
                                            <p:strVal val="#ppt_w*0.70"/>
                                          </p:val>
                                        </p:tav>
                                        <p:tav tm="100000">
                                          <p:val>
                                            <p:strVal val="#ppt_w"/>
                                          </p:val>
                                        </p:tav>
                                      </p:tavLst>
                                    </p:anim>
                                    <p:anim calcmode="lin" valueType="num">
                                      <p:cBhvr>
                                        <p:cTn id="65" dur="1000" fill="hold"/>
                                        <p:tgtEl>
                                          <p:spTgt spid="90"/>
                                        </p:tgtEl>
                                        <p:attrNameLst>
                                          <p:attrName>ppt_h</p:attrName>
                                        </p:attrNameLst>
                                      </p:cBhvr>
                                      <p:tavLst>
                                        <p:tav tm="0">
                                          <p:val>
                                            <p:strVal val="#ppt_h"/>
                                          </p:val>
                                        </p:tav>
                                        <p:tav tm="100000">
                                          <p:val>
                                            <p:strVal val="#ppt_h"/>
                                          </p:val>
                                        </p:tav>
                                      </p:tavLst>
                                    </p:anim>
                                    <p:animEffect transition="in" filter="fade">
                                      <p:cBhvr>
                                        <p:cTn id="66" dur="1000"/>
                                        <p:tgtEl>
                                          <p:spTgt spid="90"/>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p:cTn id="71" dur="1000" fill="hold"/>
                                        <p:tgtEl>
                                          <p:spTgt spid="92"/>
                                        </p:tgtEl>
                                        <p:attrNameLst>
                                          <p:attrName>ppt_w</p:attrName>
                                        </p:attrNameLst>
                                      </p:cBhvr>
                                      <p:tavLst>
                                        <p:tav tm="0">
                                          <p:val>
                                            <p:strVal val="#ppt_w*0.70"/>
                                          </p:val>
                                        </p:tav>
                                        <p:tav tm="100000">
                                          <p:val>
                                            <p:strVal val="#ppt_w"/>
                                          </p:val>
                                        </p:tav>
                                      </p:tavLst>
                                    </p:anim>
                                    <p:anim calcmode="lin" valueType="num">
                                      <p:cBhvr>
                                        <p:cTn id="72" dur="1000" fill="hold"/>
                                        <p:tgtEl>
                                          <p:spTgt spid="92"/>
                                        </p:tgtEl>
                                        <p:attrNameLst>
                                          <p:attrName>ppt_h</p:attrName>
                                        </p:attrNameLst>
                                      </p:cBhvr>
                                      <p:tavLst>
                                        <p:tav tm="0">
                                          <p:val>
                                            <p:strVal val="#ppt_h"/>
                                          </p:val>
                                        </p:tav>
                                        <p:tav tm="100000">
                                          <p:val>
                                            <p:strVal val="#ppt_h"/>
                                          </p:val>
                                        </p:tav>
                                      </p:tavLst>
                                    </p:anim>
                                    <p:animEffect transition="in" filter="fade">
                                      <p:cBhvr>
                                        <p:cTn id="73" dur="1000"/>
                                        <p:tgtEl>
                                          <p:spTgt spid="92"/>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103"/>
                                        </p:tgtEl>
                                        <p:attrNameLst>
                                          <p:attrName>style.visibility</p:attrName>
                                        </p:attrNameLst>
                                      </p:cBhvr>
                                      <p:to>
                                        <p:strVal val="visible"/>
                                      </p:to>
                                    </p:set>
                                    <p:anim calcmode="lin" valueType="num">
                                      <p:cBhvr>
                                        <p:cTn id="78" dur="1000" fill="hold"/>
                                        <p:tgtEl>
                                          <p:spTgt spid="103"/>
                                        </p:tgtEl>
                                        <p:attrNameLst>
                                          <p:attrName>ppt_w</p:attrName>
                                        </p:attrNameLst>
                                      </p:cBhvr>
                                      <p:tavLst>
                                        <p:tav tm="0">
                                          <p:val>
                                            <p:strVal val="#ppt_w*0.70"/>
                                          </p:val>
                                        </p:tav>
                                        <p:tav tm="100000">
                                          <p:val>
                                            <p:strVal val="#ppt_w"/>
                                          </p:val>
                                        </p:tav>
                                      </p:tavLst>
                                    </p:anim>
                                    <p:anim calcmode="lin" valueType="num">
                                      <p:cBhvr>
                                        <p:cTn id="79" dur="1000" fill="hold"/>
                                        <p:tgtEl>
                                          <p:spTgt spid="103"/>
                                        </p:tgtEl>
                                        <p:attrNameLst>
                                          <p:attrName>ppt_h</p:attrName>
                                        </p:attrNameLst>
                                      </p:cBhvr>
                                      <p:tavLst>
                                        <p:tav tm="0">
                                          <p:val>
                                            <p:strVal val="#ppt_h"/>
                                          </p:val>
                                        </p:tav>
                                        <p:tav tm="100000">
                                          <p:val>
                                            <p:strVal val="#ppt_h"/>
                                          </p:val>
                                        </p:tav>
                                      </p:tavLst>
                                    </p:anim>
                                    <p:animEffect transition="in" filter="fade">
                                      <p:cBhvr>
                                        <p:cTn id="80" dur="1000"/>
                                        <p:tgtEl>
                                          <p:spTgt spid="103"/>
                                        </p:tgtEl>
                                      </p:cBhvr>
                                    </p:animEffec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100"/>
                                        </p:tgtEl>
                                        <p:attrNameLst>
                                          <p:attrName>style.visibility</p:attrName>
                                        </p:attrNameLst>
                                      </p:cBhvr>
                                      <p:to>
                                        <p:strVal val="visible"/>
                                      </p:to>
                                    </p:set>
                                    <p:anim calcmode="lin" valueType="num">
                                      <p:cBhvr>
                                        <p:cTn id="85" dur="1000" fill="hold"/>
                                        <p:tgtEl>
                                          <p:spTgt spid="100"/>
                                        </p:tgtEl>
                                        <p:attrNameLst>
                                          <p:attrName>ppt_w</p:attrName>
                                        </p:attrNameLst>
                                      </p:cBhvr>
                                      <p:tavLst>
                                        <p:tav tm="0">
                                          <p:val>
                                            <p:strVal val="#ppt_w*0.70"/>
                                          </p:val>
                                        </p:tav>
                                        <p:tav tm="100000">
                                          <p:val>
                                            <p:strVal val="#ppt_w"/>
                                          </p:val>
                                        </p:tav>
                                      </p:tavLst>
                                    </p:anim>
                                    <p:anim calcmode="lin" valueType="num">
                                      <p:cBhvr>
                                        <p:cTn id="86" dur="1000" fill="hold"/>
                                        <p:tgtEl>
                                          <p:spTgt spid="100"/>
                                        </p:tgtEl>
                                        <p:attrNameLst>
                                          <p:attrName>ppt_h</p:attrName>
                                        </p:attrNameLst>
                                      </p:cBhvr>
                                      <p:tavLst>
                                        <p:tav tm="0">
                                          <p:val>
                                            <p:strVal val="#ppt_h"/>
                                          </p:val>
                                        </p:tav>
                                        <p:tav tm="100000">
                                          <p:val>
                                            <p:strVal val="#ppt_h"/>
                                          </p:val>
                                        </p:tav>
                                      </p:tavLst>
                                    </p:anim>
                                    <p:animEffect transition="in" filter="fade">
                                      <p:cBhvr>
                                        <p:cTn id="87" dur="1000"/>
                                        <p:tgtEl>
                                          <p:spTgt spid="100"/>
                                        </p:tgtEl>
                                      </p:cBhvr>
                                    </p:animEffect>
                                  </p:childTnLst>
                                </p:cTn>
                              </p:par>
                            </p:childTnLst>
                          </p:cTn>
                        </p:par>
                      </p:childTnLst>
                    </p:cTn>
                  </p:par>
                  <p:par>
                    <p:cTn id="88" fill="hold">
                      <p:stCondLst>
                        <p:cond delay="indefinite"/>
                      </p:stCondLst>
                      <p:childTnLst>
                        <p:par>
                          <p:cTn id="89" fill="hold">
                            <p:stCondLst>
                              <p:cond delay="0"/>
                            </p:stCondLst>
                            <p:childTnLst>
                              <p:par>
                                <p:cTn id="90" presetID="55" presetClass="entr" presetSubtype="0" fill="hold" grpId="0" nodeType="clickEffect">
                                  <p:stCondLst>
                                    <p:cond delay="0"/>
                                  </p:stCondLst>
                                  <p:childTnLst>
                                    <p:set>
                                      <p:cBhvr>
                                        <p:cTn id="91" dur="1" fill="hold">
                                          <p:stCondLst>
                                            <p:cond delay="0"/>
                                          </p:stCondLst>
                                        </p:cTn>
                                        <p:tgtEl>
                                          <p:spTgt spid="101"/>
                                        </p:tgtEl>
                                        <p:attrNameLst>
                                          <p:attrName>style.visibility</p:attrName>
                                        </p:attrNameLst>
                                      </p:cBhvr>
                                      <p:to>
                                        <p:strVal val="visible"/>
                                      </p:to>
                                    </p:set>
                                    <p:anim calcmode="lin" valueType="num">
                                      <p:cBhvr>
                                        <p:cTn id="92" dur="1000" fill="hold"/>
                                        <p:tgtEl>
                                          <p:spTgt spid="101"/>
                                        </p:tgtEl>
                                        <p:attrNameLst>
                                          <p:attrName>ppt_w</p:attrName>
                                        </p:attrNameLst>
                                      </p:cBhvr>
                                      <p:tavLst>
                                        <p:tav tm="0">
                                          <p:val>
                                            <p:strVal val="#ppt_w*0.70"/>
                                          </p:val>
                                        </p:tav>
                                        <p:tav tm="100000">
                                          <p:val>
                                            <p:strVal val="#ppt_w"/>
                                          </p:val>
                                        </p:tav>
                                      </p:tavLst>
                                    </p:anim>
                                    <p:anim calcmode="lin" valueType="num">
                                      <p:cBhvr>
                                        <p:cTn id="93" dur="1000" fill="hold"/>
                                        <p:tgtEl>
                                          <p:spTgt spid="101"/>
                                        </p:tgtEl>
                                        <p:attrNameLst>
                                          <p:attrName>ppt_h</p:attrName>
                                        </p:attrNameLst>
                                      </p:cBhvr>
                                      <p:tavLst>
                                        <p:tav tm="0">
                                          <p:val>
                                            <p:strVal val="#ppt_h"/>
                                          </p:val>
                                        </p:tav>
                                        <p:tav tm="100000">
                                          <p:val>
                                            <p:strVal val="#ppt_h"/>
                                          </p:val>
                                        </p:tav>
                                      </p:tavLst>
                                    </p:anim>
                                    <p:animEffect transition="in" filter="fade">
                                      <p:cBhvr>
                                        <p:cTn id="94" dur="1000"/>
                                        <p:tgtEl>
                                          <p:spTgt spid="101"/>
                                        </p:tgtEl>
                                      </p:cBhvr>
                                    </p:animEffect>
                                  </p:childTnLst>
                                </p:cTn>
                              </p:par>
                            </p:childTnLst>
                          </p:cTn>
                        </p:par>
                      </p:childTnLst>
                    </p:cTn>
                  </p:par>
                  <p:par>
                    <p:cTn id="95" fill="hold">
                      <p:stCondLst>
                        <p:cond delay="indefinite"/>
                      </p:stCondLst>
                      <p:childTnLst>
                        <p:par>
                          <p:cTn id="96" fill="hold">
                            <p:stCondLst>
                              <p:cond delay="0"/>
                            </p:stCondLst>
                            <p:childTnLst>
                              <p:par>
                                <p:cTn id="97" presetID="55" presetClass="entr" presetSubtype="0" fill="hold" grpId="0" nodeType="clickEffect">
                                  <p:stCondLst>
                                    <p:cond delay="0"/>
                                  </p:stCondLst>
                                  <p:childTnLst>
                                    <p:set>
                                      <p:cBhvr>
                                        <p:cTn id="98" dur="1" fill="hold">
                                          <p:stCondLst>
                                            <p:cond delay="0"/>
                                          </p:stCondLst>
                                        </p:cTn>
                                        <p:tgtEl>
                                          <p:spTgt spid="104"/>
                                        </p:tgtEl>
                                        <p:attrNameLst>
                                          <p:attrName>style.visibility</p:attrName>
                                        </p:attrNameLst>
                                      </p:cBhvr>
                                      <p:to>
                                        <p:strVal val="visible"/>
                                      </p:to>
                                    </p:set>
                                    <p:anim calcmode="lin" valueType="num">
                                      <p:cBhvr>
                                        <p:cTn id="99" dur="1000" fill="hold"/>
                                        <p:tgtEl>
                                          <p:spTgt spid="104"/>
                                        </p:tgtEl>
                                        <p:attrNameLst>
                                          <p:attrName>ppt_w</p:attrName>
                                        </p:attrNameLst>
                                      </p:cBhvr>
                                      <p:tavLst>
                                        <p:tav tm="0">
                                          <p:val>
                                            <p:strVal val="#ppt_w*0.70"/>
                                          </p:val>
                                        </p:tav>
                                        <p:tav tm="100000">
                                          <p:val>
                                            <p:strVal val="#ppt_w"/>
                                          </p:val>
                                        </p:tav>
                                      </p:tavLst>
                                    </p:anim>
                                    <p:anim calcmode="lin" valueType="num">
                                      <p:cBhvr>
                                        <p:cTn id="100" dur="1000" fill="hold"/>
                                        <p:tgtEl>
                                          <p:spTgt spid="104"/>
                                        </p:tgtEl>
                                        <p:attrNameLst>
                                          <p:attrName>ppt_h</p:attrName>
                                        </p:attrNameLst>
                                      </p:cBhvr>
                                      <p:tavLst>
                                        <p:tav tm="0">
                                          <p:val>
                                            <p:strVal val="#ppt_h"/>
                                          </p:val>
                                        </p:tav>
                                        <p:tav tm="100000">
                                          <p:val>
                                            <p:strVal val="#ppt_h"/>
                                          </p:val>
                                        </p:tav>
                                      </p:tavLst>
                                    </p:anim>
                                    <p:animEffect transition="in" filter="fade">
                                      <p:cBhvr>
                                        <p:cTn id="101" dur="1000"/>
                                        <p:tgtEl>
                                          <p:spTgt spid="104"/>
                                        </p:tgtEl>
                                      </p:cBhvr>
                                    </p:animEffect>
                                  </p:childTnLst>
                                </p:cTn>
                              </p:par>
                            </p:childTnLst>
                          </p:cTn>
                        </p:par>
                      </p:childTnLst>
                    </p:cTn>
                  </p:par>
                  <p:par>
                    <p:cTn id="102" fill="hold">
                      <p:stCondLst>
                        <p:cond delay="indefinite"/>
                      </p:stCondLst>
                      <p:childTnLst>
                        <p:par>
                          <p:cTn id="103" fill="hold">
                            <p:stCondLst>
                              <p:cond delay="0"/>
                            </p:stCondLst>
                            <p:childTnLst>
                              <p:par>
                                <p:cTn id="104" presetID="55" presetClass="entr" presetSubtype="0" fill="hold" grpId="0" nodeType="clickEffect">
                                  <p:stCondLst>
                                    <p:cond delay="0"/>
                                  </p:stCondLst>
                                  <p:childTnLst>
                                    <p:set>
                                      <p:cBhvr>
                                        <p:cTn id="105" dur="1" fill="hold">
                                          <p:stCondLst>
                                            <p:cond delay="0"/>
                                          </p:stCondLst>
                                        </p:cTn>
                                        <p:tgtEl>
                                          <p:spTgt spid="532"/>
                                        </p:tgtEl>
                                        <p:attrNameLst>
                                          <p:attrName>style.visibility</p:attrName>
                                        </p:attrNameLst>
                                      </p:cBhvr>
                                      <p:to>
                                        <p:strVal val="visible"/>
                                      </p:to>
                                    </p:set>
                                    <p:anim calcmode="lin" valueType="num">
                                      <p:cBhvr>
                                        <p:cTn id="106" dur="1000" fill="hold"/>
                                        <p:tgtEl>
                                          <p:spTgt spid="532"/>
                                        </p:tgtEl>
                                        <p:attrNameLst>
                                          <p:attrName>ppt_w</p:attrName>
                                        </p:attrNameLst>
                                      </p:cBhvr>
                                      <p:tavLst>
                                        <p:tav tm="0">
                                          <p:val>
                                            <p:strVal val="#ppt_w*0.70"/>
                                          </p:val>
                                        </p:tav>
                                        <p:tav tm="100000">
                                          <p:val>
                                            <p:strVal val="#ppt_w"/>
                                          </p:val>
                                        </p:tav>
                                      </p:tavLst>
                                    </p:anim>
                                    <p:anim calcmode="lin" valueType="num">
                                      <p:cBhvr>
                                        <p:cTn id="107" dur="1000" fill="hold"/>
                                        <p:tgtEl>
                                          <p:spTgt spid="532"/>
                                        </p:tgtEl>
                                        <p:attrNameLst>
                                          <p:attrName>ppt_h</p:attrName>
                                        </p:attrNameLst>
                                      </p:cBhvr>
                                      <p:tavLst>
                                        <p:tav tm="0">
                                          <p:val>
                                            <p:strVal val="#ppt_h"/>
                                          </p:val>
                                        </p:tav>
                                        <p:tav tm="100000">
                                          <p:val>
                                            <p:strVal val="#ppt_h"/>
                                          </p:val>
                                        </p:tav>
                                      </p:tavLst>
                                    </p:anim>
                                    <p:animEffect transition="in" filter="fade">
                                      <p:cBhvr>
                                        <p:cTn id="108" dur="1000"/>
                                        <p:tgtEl>
                                          <p:spTgt spid="532"/>
                                        </p:tgtEl>
                                      </p:cBhvr>
                                    </p:animEffect>
                                  </p:childTnLst>
                                </p:cTn>
                              </p:par>
                            </p:childTnLst>
                          </p:cTn>
                        </p:par>
                      </p:childTnLst>
                    </p:cTn>
                  </p:par>
                  <p:par>
                    <p:cTn id="109" fill="hold">
                      <p:stCondLst>
                        <p:cond delay="indefinite"/>
                      </p:stCondLst>
                      <p:childTnLst>
                        <p:par>
                          <p:cTn id="110" fill="hold">
                            <p:stCondLst>
                              <p:cond delay="0"/>
                            </p:stCondLst>
                            <p:childTnLst>
                              <p:par>
                                <p:cTn id="111" presetID="55" presetClass="entr" presetSubtype="0" fill="hold" grpId="0" nodeType="clickEffect">
                                  <p:stCondLst>
                                    <p:cond delay="0"/>
                                  </p:stCondLst>
                                  <p:childTnLst>
                                    <p:set>
                                      <p:cBhvr>
                                        <p:cTn id="112" dur="1" fill="hold">
                                          <p:stCondLst>
                                            <p:cond delay="0"/>
                                          </p:stCondLst>
                                        </p:cTn>
                                        <p:tgtEl>
                                          <p:spTgt spid="533"/>
                                        </p:tgtEl>
                                        <p:attrNameLst>
                                          <p:attrName>style.visibility</p:attrName>
                                        </p:attrNameLst>
                                      </p:cBhvr>
                                      <p:to>
                                        <p:strVal val="visible"/>
                                      </p:to>
                                    </p:set>
                                    <p:anim calcmode="lin" valueType="num">
                                      <p:cBhvr>
                                        <p:cTn id="113" dur="1000" fill="hold"/>
                                        <p:tgtEl>
                                          <p:spTgt spid="533"/>
                                        </p:tgtEl>
                                        <p:attrNameLst>
                                          <p:attrName>ppt_w</p:attrName>
                                        </p:attrNameLst>
                                      </p:cBhvr>
                                      <p:tavLst>
                                        <p:tav tm="0">
                                          <p:val>
                                            <p:strVal val="#ppt_w*0.70"/>
                                          </p:val>
                                        </p:tav>
                                        <p:tav tm="100000">
                                          <p:val>
                                            <p:strVal val="#ppt_w"/>
                                          </p:val>
                                        </p:tav>
                                      </p:tavLst>
                                    </p:anim>
                                    <p:anim calcmode="lin" valueType="num">
                                      <p:cBhvr>
                                        <p:cTn id="114" dur="1000" fill="hold"/>
                                        <p:tgtEl>
                                          <p:spTgt spid="533"/>
                                        </p:tgtEl>
                                        <p:attrNameLst>
                                          <p:attrName>ppt_h</p:attrName>
                                        </p:attrNameLst>
                                      </p:cBhvr>
                                      <p:tavLst>
                                        <p:tav tm="0">
                                          <p:val>
                                            <p:strVal val="#ppt_h"/>
                                          </p:val>
                                        </p:tav>
                                        <p:tav tm="100000">
                                          <p:val>
                                            <p:strVal val="#ppt_h"/>
                                          </p:val>
                                        </p:tav>
                                      </p:tavLst>
                                    </p:anim>
                                    <p:animEffect transition="in" filter="fade">
                                      <p:cBhvr>
                                        <p:cTn id="115" dur="1000"/>
                                        <p:tgtEl>
                                          <p:spTgt spid="533"/>
                                        </p:tgtEl>
                                      </p:cBhvr>
                                    </p:animEffect>
                                  </p:childTnLst>
                                </p:cTn>
                              </p:par>
                            </p:childTnLst>
                          </p:cTn>
                        </p:par>
                      </p:childTnLst>
                    </p:cTn>
                  </p:par>
                  <p:par>
                    <p:cTn id="116" fill="hold">
                      <p:stCondLst>
                        <p:cond delay="indefinite"/>
                      </p:stCondLst>
                      <p:childTnLst>
                        <p:par>
                          <p:cTn id="117" fill="hold">
                            <p:stCondLst>
                              <p:cond delay="0"/>
                            </p:stCondLst>
                            <p:childTnLst>
                              <p:par>
                                <p:cTn id="118" presetID="55" presetClass="entr" presetSubtype="0" fill="hold" grpId="0" nodeType="clickEffect">
                                  <p:stCondLst>
                                    <p:cond delay="0"/>
                                  </p:stCondLst>
                                  <p:childTnLst>
                                    <p:set>
                                      <p:cBhvr>
                                        <p:cTn id="119" dur="1" fill="hold">
                                          <p:stCondLst>
                                            <p:cond delay="0"/>
                                          </p:stCondLst>
                                        </p:cTn>
                                        <p:tgtEl>
                                          <p:spTgt spid="94"/>
                                        </p:tgtEl>
                                        <p:attrNameLst>
                                          <p:attrName>style.visibility</p:attrName>
                                        </p:attrNameLst>
                                      </p:cBhvr>
                                      <p:to>
                                        <p:strVal val="visible"/>
                                      </p:to>
                                    </p:set>
                                    <p:anim calcmode="lin" valueType="num">
                                      <p:cBhvr>
                                        <p:cTn id="120" dur="1000" fill="hold"/>
                                        <p:tgtEl>
                                          <p:spTgt spid="94"/>
                                        </p:tgtEl>
                                        <p:attrNameLst>
                                          <p:attrName>ppt_w</p:attrName>
                                        </p:attrNameLst>
                                      </p:cBhvr>
                                      <p:tavLst>
                                        <p:tav tm="0">
                                          <p:val>
                                            <p:strVal val="#ppt_w*0.70"/>
                                          </p:val>
                                        </p:tav>
                                        <p:tav tm="100000">
                                          <p:val>
                                            <p:strVal val="#ppt_w"/>
                                          </p:val>
                                        </p:tav>
                                      </p:tavLst>
                                    </p:anim>
                                    <p:anim calcmode="lin" valueType="num">
                                      <p:cBhvr>
                                        <p:cTn id="121" dur="1000" fill="hold"/>
                                        <p:tgtEl>
                                          <p:spTgt spid="94"/>
                                        </p:tgtEl>
                                        <p:attrNameLst>
                                          <p:attrName>ppt_h</p:attrName>
                                        </p:attrNameLst>
                                      </p:cBhvr>
                                      <p:tavLst>
                                        <p:tav tm="0">
                                          <p:val>
                                            <p:strVal val="#ppt_h"/>
                                          </p:val>
                                        </p:tav>
                                        <p:tav tm="100000">
                                          <p:val>
                                            <p:strVal val="#ppt_h"/>
                                          </p:val>
                                        </p:tav>
                                      </p:tavLst>
                                    </p:anim>
                                    <p:animEffect transition="in" filter="fade">
                                      <p:cBhvr>
                                        <p:cTn id="122" dur="1000"/>
                                        <p:tgtEl>
                                          <p:spTgt spid="94"/>
                                        </p:tgtEl>
                                      </p:cBhvr>
                                    </p:animEffect>
                                  </p:childTnLst>
                                </p:cTn>
                              </p:par>
                            </p:childTnLst>
                          </p:cTn>
                        </p:par>
                      </p:childTnLst>
                    </p:cTn>
                  </p:par>
                  <p:par>
                    <p:cTn id="123" fill="hold">
                      <p:stCondLst>
                        <p:cond delay="indefinite"/>
                      </p:stCondLst>
                      <p:childTnLst>
                        <p:par>
                          <p:cTn id="124" fill="hold">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2"/>
                                        </p:tgtEl>
                                        <p:attrNameLst>
                                          <p:attrName>style.visibility</p:attrName>
                                        </p:attrNameLst>
                                      </p:cBhvr>
                                      <p:to>
                                        <p:strVal val="visible"/>
                                      </p:to>
                                    </p:set>
                                    <p:anim calcmode="lin" valueType="num">
                                      <p:cBhvr>
                                        <p:cTn id="127" dur="1000" fill="hold"/>
                                        <p:tgtEl>
                                          <p:spTgt spid="122"/>
                                        </p:tgtEl>
                                        <p:attrNameLst>
                                          <p:attrName>ppt_w</p:attrName>
                                        </p:attrNameLst>
                                      </p:cBhvr>
                                      <p:tavLst>
                                        <p:tav tm="0">
                                          <p:val>
                                            <p:strVal val="#ppt_w*0.70"/>
                                          </p:val>
                                        </p:tav>
                                        <p:tav tm="100000">
                                          <p:val>
                                            <p:strVal val="#ppt_w"/>
                                          </p:val>
                                        </p:tav>
                                      </p:tavLst>
                                    </p:anim>
                                    <p:anim calcmode="lin" valueType="num">
                                      <p:cBhvr>
                                        <p:cTn id="128" dur="1000" fill="hold"/>
                                        <p:tgtEl>
                                          <p:spTgt spid="122"/>
                                        </p:tgtEl>
                                        <p:attrNameLst>
                                          <p:attrName>ppt_h</p:attrName>
                                        </p:attrNameLst>
                                      </p:cBhvr>
                                      <p:tavLst>
                                        <p:tav tm="0">
                                          <p:val>
                                            <p:strVal val="#ppt_h"/>
                                          </p:val>
                                        </p:tav>
                                        <p:tav tm="100000">
                                          <p:val>
                                            <p:strVal val="#ppt_h"/>
                                          </p:val>
                                        </p:tav>
                                      </p:tavLst>
                                    </p:anim>
                                    <p:animEffect transition="in" filter="fade">
                                      <p:cBhvr>
                                        <p:cTn id="129" dur="1000"/>
                                        <p:tgtEl>
                                          <p:spTgt spid="122"/>
                                        </p:tgtEl>
                                      </p:cBhvr>
                                    </p:animEffect>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nodeType="clickEffect">
                                  <p:stCondLst>
                                    <p:cond delay="0"/>
                                  </p:stCondLst>
                                  <p:childTnLst>
                                    <p:set>
                                      <p:cBhvr>
                                        <p:cTn id="133" dur="1" fill="hold">
                                          <p:stCondLst>
                                            <p:cond delay="0"/>
                                          </p:stCondLst>
                                        </p:cTn>
                                        <p:tgtEl>
                                          <p:spTgt spid="7">
                                            <p:txEl>
                                              <p:pRg st="0" end="0"/>
                                            </p:txEl>
                                          </p:spTgt>
                                        </p:tgtEl>
                                        <p:attrNameLst>
                                          <p:attrName>style.visibility</p:attrName>
                                        </p:attrNameLst>
                                      </p:cBhvr>
                                      <p:to>
                                        <p:strVal val="visible"/>
                                      </p:to>
                                    </p:set>
                                    <p:animEffect transition="in" filter="fade">
                                      <p:cBhvr>
                                        <p:cTn id="134" dur="1000"/>
                                        <p:tgtEl>
                                          <p:spTgt spid="7">
                                            <p:txEl>
                                              <p:pRg st="0" end="0"/>
                                            </p:txEl>
                                          </p:spTgt>
                                        </p:tgtEl>
                                      </p:cBhvr>
                                    </p:animEffect>
                                    <p:anim calcmode="lin" valueType="num">
                                      <p:cBhvr>
                                        <p:cTn id="13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55" presetClass="entr" presetSubtype="0" fill="hold" grpId="0" nodeType="clickEffect">
                                  <p:stCondLst>
                                    <p:cond delay="0"/>
                                  </p:stCondLst>
                                  <p:childTnLst>
                                    <p:set>
                                      <p:cBhvr>
                                        <p:cTn id="140" dur="1" fill="hold">
                                          <p:stCondLst>
                                            <p:cond delay="0"/>
                                          </p:stCondLst>
                                        </p:cTn>
                                        <p:tgtEl>
                                          <p:spTgt spid="115"/>
                                        </p:tgtEl>
                                        <p:attrNameLst>
                                          <p:attrName>style.visibility</p:attrName>
                                        </p:attrNameLst>
                                      </p:cBhvr>
                                      <p:to>
                                        <p:strVal val="visible"/>
                                      </p:to>
                                    </p:set>
                                    <p:anim calcmode="lin" valueType="num">
                                      <p:cBhvr>
                                        <p:cTn id="141" dur="1000" fill="hold"/>
                                        <p:tgtEl>
                                          <p:spTgt spid="115"/>
                                        </p:tgtEl>
                                        <p:attrNameLst>
                                          <p:attrName>ppt_w</p:attrName>
                                        </p:attrNameLst>
                                      </p:cBhvr>
                                      <p:tavLst>
                                        <p:tav tm="0">
                                          <p:val>
                                            <p:strVal val="#ppt_w*0.70"/>
                                          </p:val>
                                        </p:tav>
                                        <p:tav tm="100000">
                                          <p:val>
                                            <p:strVal val="#ppt_w"/>
                                          </p:val>
                                        </p:tav>
                                      </p:tavLst>
                                    </p:anim>
                                    <p:anim calcmode="lin" valueType="num">
                                      <p:cBhvr>
                                        <p:cTn id="142" dur="1000" fill="hold"/>
                                        <p:tgtEl>
                                          <p:spTgt spid="115"/>
                                        </p:tgtEl>
                                        <p:attrNameLst>
                                          <p:attrName>ppt_h</p:attrName>
                                        </p:attrNameLst>
                                      </p:cBhvr>
                                      <p:tavLst>
                                        <p:tav tm="0">
                                          <p:val>
                                            <p:strVal val="#ppt_h"/>
                                          </p:val>
                                        </p:tav>
                                        <p:tav tm="100000">
                                          <p:val>
                                            <p:strVal val="#ppt_h"/>
                                          </p:val>
                                        </p:tav>
                                      </p:tavLst>
                                    </p:anim>
                                    <p:animEffect transition="in" filter="fade">
                                      <p:cBhvr>
                                        <p:cTn id="143" dur="1000"/>
                                        <p:tgtEl>
                                          <p:spTgt spid="115"/>
                                        </p:tgtEl>
                                      </p:cBhvr>
                                    </p:animEffect>
                                  </p:childTnLst>
                                </p:cTn>
                              </p:par>
                            </p:childTnLst>
                          </p:cTn>
                        </p:par>
                      </p:childTnLst>
                    </p:cTn>
                  </p:par>
                  <p:par>
                    <p:cTn id="144" fill="hold">
                      <p:stCondLst>
                        <p:cond delay="indefinite"/>
                      </p:stCondLst>
                      <p:childTnLst>
                        <p:par>
                          <p:cTn id="145" fill="hold">
                            <p:stCondLst>
                              <p:cond delay="0"/>
                            </p:stCondLst>
                            <p:childTnLst>
                              <p:par>
                                <p:cTn id="146" presetID="55" presetClass="entr" presetSubtype="0" fill="hold" grpId="0" nodeType="clickEffect">
                                  <p:stCondLst>
                                    <p:cond delay="0"/>
                                  </p:stCondLst>
                                  <p:childTnLst>
                                    <p:set>
                                      <p:cBhvr>
                                        <p:cTn id="147" dur="1" fill="hold">
                                          <p:stCondLst>
                                            <p:cond delay="0"/>
                                          </p:stCondLst>
                                        </p:cTn>
                                        <p:tgtEl>
                                          <p:spTgt spid="119"/>
                                        </p:tgtEl>
                                        <p:attrNameLst>
                                          <p:attrName>style.visibility</p:attrName>
                                        </p:attrNameLst>
                                      </p:cBhvr>
                                      <p:to>
                                        <p:strVal val="visible"/>
                                      </p:to>
                                    </p:set>
                                    <p:anim calcmode="lin" valueType="num">
                                      <p:cBhvr>
                                        <p:cTn id="148" dur="1000" fill="hold"/>
                                        <p:tgtEl>
                                          <p:spTgt spid="119"/>
                                        </p:tgtEl>
                                        <p:attrNameLst>
                                          <p:attrName>ppt_w</p:attrName>
                                        </p:attrNameLst>
                                      </p:cBhvr>
                                      <p:tavLst>
                                        <p:tav tm="0">
                                          <p:val>
                                            <p:strVal val="#ppt_w*0.70"/>
                                          </p:val>
                                        </p:tav>
                                        <p:tav tm="100000">
                                          <p:val>
                                            <p:strVal val="#ppt_w"/>
                                          </p:val>
                                        </p:tav>
                                      </p:tavLst>
                                    </p:anim>
                                    <p:anim calcmode="lin" valueType="num">
                                      <p:cBhvr>
                                        <p:cTn id="149" dur="1000" fill="hold"/>
                                        <p:tgtEl>
                                          <p:spTgt spid="119"/>
                                        </p:tgtEl>
                                        <p:attrNameLst>
                                          <p:attrName>ppt_h</p:attrName>
                                        </p:attrNameLst>
                                      </p:cBhvr>
                                      <p:tavLst>
                                        <p:tav tm="0">
                                          <p:val>
                                            <p:strVal val="#ppt_h"/>
                                          </p:val>
                                        </p:tav>
                                        <p:tav tm="100000">
                                          <p:val>
                                            <p:strVal val="#ppt_h"/>
                                          </p:val>
                                        </p:tav>
                                      </p:tavLst>
                                    </p:anim>
                                    <p:animEffect transition="in" filter="fade">
                                      <p:cBhvr>
                                        <p:cTn id="150" dur="1000"/>
                                        <p:tgtEl>
                                          <p:spTgt spid="119"/>
                                        </p:tgtEl>
                                      </p:cBhvr>
                                    </p:animEffect>
                                  </p:childTnLst>
                                </p:cTn>
                              </p:par>
                            </p:childTnLst>
                          </p:cTn>
                        </p:par>
                      </p:childTnLst>
                    </p:cTn>
                  </p:par>
                  <p:par>
                    <p:cTn id="151" fill="hold">
                      <p:stCondLst>
                        <p:cond delay="indefinite"/>
                      </p:stCondLst>
                      <p:childTnLst>
                        <p:par>
                          <p:cTn id="152" fill="hold">
                            <p:stCondLst>
                              <p:cond delay="0"/>
                            </p:stCondLst>
                            <p:childTnLst>
                              <p:par>
                                <p:cTn id="153" presetID="55" presetClass="entr" presetSubtype="0" fill="hold" grpId="0" nodeType="clickEffect">
                                  <p:stCondLst>
                                    <p:cond delay="0"/>
                                  </p:stCondLst>
                                  <p:childTnLst>
                                    <p:set>
                                      <p:cBhvr>
                                        <p:cTn id="154" dur="1" fill="hold">
                                          <p:stCondLst>
                                            <p:cond delay="0"/>
                                          </p:stCondLst>
                                        </p:cTn>
                                        <p:tgtEl>
                                          <p:spTgt spid="120"/>
                                        </p:tgtEl>
                                        <p:attrNameLst>
                                          <p:attrName>style.visibility</p:attrName>
                                        </p:attrNameLst>
                                      </p:cBhvr>
                                      <p:to>
                                        <p:strVal val="visible"/>
                                      </p:to>
                                    </p:set>
                                    <p:anim calcmode="lin" valueType="num">
                                      <p:cBhvr>
                                        <p:cTn id="155" dur="1000" fill="hold"/>
                                        <p:tgtEl>
                                          <p:spTgt spid="120"/>
                                        </p:tgtEl>
                                        <p:attrNameLst>
                                          <p:attrName>ppt_w</p:attrName>
                                        </p:attrNameLst>
                                      </p:cBhvr>
                                      <p:tavLst>
                                        <p:tav tm="0">
                                          <p:val>
                                            <p:strVal val="#ppt_w*0.70"/>
                                          </p:val>
                                        </p:tav>
                                        <p:tav tm="100000">
                                          <p:val>
                                            <p:strVal val="#ppt_w"/>
                                          </p:val>
                                        </p:tav>
                                      </p:tavLst>
                                    </p:anim>
                                    <p:anim calcmode="lin" valueType="num">
                                      <p:cBhvr>
                                        <p:cTn id="156" dur="1000" fill="hold"/>
                                        <p:tgtEl>
                                          <p:spTgt spid="120"/>
                                        </p:tgtEl>
                                        <p:attrNameLst>
                                          <p:attrName>ppt_h</p:attrName>
                                        </p:attrNameLst>
                                      </p:cBhvr>
                                      <p:tavLst>
                                        <p:tav tm="0">
                                          <p:val>
                                            <p:strVal val="#ppt_h"/>
                                          </p:val>
                                        </p:tav>
                                        <p:tav tm="100000">
                                          <p:val>
                                            <p:strVal val="#ppt_h"/>
                                          </p:val>
                                        </p:tav>
                                      </p:tavLst>
                                    </p:anim>
                                    <p:animEffect transition="in" filter="fade">
                                      <p:cBhvr>
                                        <p:cTn id="157" dur="1000"/>
                                        <p:tgtEl>
                                          <p:spTgt spid="120"/>
                                        </p:tgtEl>
                                      </p:cBhvr>
                                    </p:animEffec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1000"/>
                                  </p:stCondLst>
                                  <p:childTnLst>
                                    <p:set>
                                      <p:cBhvr>
                                        <p:cTn id="161"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0"/>
      <p:bldP spid="498" grpId="0"/>
      <p:bldP spid="499" grpId="0"/>
      <p:bldP spid="501" grpId="0"/>
      <p:bldP spid="502" grpId="0"/>
      <p:bldP spid="503" grpId="0"/>
      <p:bldP spid="505" grpId="0"/>
      <p:bldP spid="506" grpId="0"/>
      <p:bldP spid="509" grpId="0"/>
      <p:bldP spid="532" grpId="0"/>
      <p:bldP spid="533" grpId="0"/>
      <p:bldP spid="90" grpId="0"/>
      <p:bldP spid="92" grpId="0"/>
      <p:bldP spid="103" grpId="0"/>
      <p:bldP spid="94" grpId="0"/>
      <p:bldP spid="100" grpId="0"/>
      <p:bldP spid="101" grpId="0"/>
      <p:bldP spid="104" grpId="0"/>
      <p:bldP spid="115" grpId="0"/>
      <p:bldP spid="119" grpId="0"/>
      <p:bldP spid="120" grpId="0"/>
      <p:bldP spid="122" grpId="0"/>
      <p:bldP spid="1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98C49E-AB40-46B7-94D2-3A51202F2CCE}" type="slidenum">
              <a:rPr lang="en-US" smtClean="0">
                <a:solidFill>
                  <a:schemeClr val="bg1"/>
                </a:solidFill>
              </a:rPr>
              <a:t>5</a:t>
            </a:fld>
            <a:endParaRPr lang="en-US">
              <a:solidFill>
                <a:schemeClr val="bg1"/>
              </a:solidFill>
            </a:endParaRPr>
          </a:p>
        </p:txBody>
      </p:sp>
      <p:sp>
        <p:nvSpPr>
          <p:cNvPr id="5" name="Rectangle 4"/>
          <p:cNvSpPr/>
          <p:nvPr/>
        </p:nvSpPr>
        <p:spPr>
          <a:xfrm>
            <a:off x="457200" y="7730470"/>
            <a:ext cx="12503944" cy="2062103"/>
          </a:xfrm>
          <a:prstGeom prst="rect">
            <a:avLst/>
          </a:prstGeom>
          <a:noFill/>
        </p:spPr>
        <p:txBody>
          <a:bodyPr wrap="square">
            <a:spAutoFit/>
          </a:bodyPr>
          <a:lstStyle/>
          <a:p>
            <a:r>
              <a:rPr lang="en-US" sz="3200" dirty="0">
                <a:solidFill>
                  <a:schemeClr val="bg1"/>
                </a:solidFill>
              </a:rPr>
              <a:t>Prof. Paul E. Farmer, MD, </a:t>
            </a:r>
            <a:r>
              <a:rPr lang="en-US" sz="3200" dirty="0" smtClean="0">
                <a:solidFill>
                  <a:schemeClr val="bg1"/>
                </a:solidFill>
              </a:rPr>
              <a:t>PhD</a:t>
            </a:r>
            <a:br>
              <a:rPr lang="en-US" sz="3200" dirty="0" smtClean="0">
                <a:solidFill>
                  <a:schemeClr val="bg1"/>
                </a:solidFill>
              </a:rPr>
            </a:br>
            <a:r>
              <a:rPr lang="en-US" sz="3200" dirty="0" smtClean="0">
                <a:solidFill>
                  <a:schemeClr val="bg1"/>
                </a:solidFill>
              </a:rPr>
              <a:t>Chair</a:t>
            </a:r>
            <a:r>
              <a:rPr lang="en-US" sz="3200" dirty="0">
                <a:solidFill>
                  <a:schemeClr val="bg1"/>
                </a:solidFill>
              </a:rPr>
              <a:t>, Global Health </a:t>
            </a:r>
            <a:r>
              <a:rPr lang="en-US" sz="3200" dirty="0" smtClean="0">
                <a:solidFill>
                  <a:schemeClr val="bg1"/>
                </a:solidFill>
              </a:rPr>
              <a:t>&amp; </a:t>
            </a:r>
            <a:r>
              <a:rPr lang="en-US" sz="3200" dirty="0">
                <a:solidFill>
                  <a:schemeClr val="bg1"/>
                </a:solidFill>
              </a:rPr>
              <a:t>Social Medicine, Harvard Medical School</a:t>
            </a:r>
            <a:br>
              <a:rPr lang="en-US" sz="3200" dirty="0">
                <a:solidFill>
                  <a:schemeClr val="bg1"/>
                </a:solidFill>
              </a:rPr>
            </a:br>
            <a:r>
              <a:rPr lang="en-US" sz="3200" dirty="0">
                <a:solidFill>
                  <a:schemeClr val="bg1"/>
                </a:solidFill>
              </a:rPr>
              <a:t>Chief, Global Health Equity, Brigham </a:t>
            </a:r>
            <a:r>
              <a:rPr lang="en-US" sz="3200" dirty="0" smtClean="0">
                <a:solidFill>
                  <a:schemeClr val="bg1"/>
                </a:solidFill>
              </a:rPr>
              <a:t>&amp; </a:t>
            </a:r>
            <a:r>
              <a:rPr lang="en-US" sz="3200" dirty="0">
                <a:solidFill>
                  <a:schemeClr val="bg1"/>
                </a:solidFill>
              </a:rPr>
              <a:t>Women’s Hospital</a:t>
            </a:r>
            <a:br>
              <a:rPr lang="en-US" sz="3200" dirty="0">
                <a:solidFill>
                  <a:schemeClr val="bg1"/>
                </a:solidFill>
              </a:rPr>
            </a:br>
            <a:r>
              <a:rPr lang="en-US" sz="3200" dirty="0">
                <a:solidFill>
                  <a:schemeClr val="bg1"/>
                </a:solidFill>
              </a:rPr>
              <a:t>Co-founder, Partners In Health (pih.org)</a:t>
            </a:r>
          </a:p>
        </p:txBody>
      </p:sp>
      <p:grpSp>
        <p:nvGrpSpPr>
          <p:cNvPr id="6" name="Group 5"/>
          <p:cNvGrpSpPr/>
          <p:nvPr/>
        </p:nvGrpSpPr>
        <p:grpSpPr>
          <a:xfrm>
            <a:off x="473406" y="9843577"/>
            <a:ext cx="13172096" cy="1730885"/>
            <a:chOff x="605183" y="10050462"/>
            <a:chExt cx="13039643" cy="1371600"/>
          </a:xfrm>
        </p:grpSpPr>
        <p:sp>
          <p:nvSpPr>
            <p:cNvPr id="7" name="Rounded Rectangle 6"/>
            <p:cNvSpPr/>
            <p:nvPr/>
          </p:nvSpPr>
          <p:spPr>
            <a:xfrm>
              <a:off x="605183" y="10050462"/>
              <a:ext cx="12792623" cy="137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1646" y="10096924"/>
              <a:ext cx="12973180" cy="1201161"/>
            </a:xfrm>
            <a:prstGeom prst="rect">
              <a:avLst/>
            </a:prstGeom>
            <a:noFill/>
          </p:spPr>
          <p:txBody>
            <a:bodyPr wrap="square">
              <a:spAutoFit/>
            </a:bodyPr>
            <a:lstStyle/>
            <a:p>
              <a:pPr>
                <a:lnSpc>
                  <a:spcPts val="3720"/>
                </a:lnSpc>
              </a:pPr>
              <a:r>
                <a:rPr lang="en-US" sz="3100" spc="-40" dirty="0" smtClean="0"/>
                <a:t>IMPORTANT: When </a:t>
              </a:r>
              <a:r>
                <a:rPr lang="en-US" sz="3100" spc="-40" dirty="0"/>
                <a:t>your </a:t>
              </a:r>
              <a:r>
                <a:rPr lang="en-US" sz="3100" spc="-40" dirty="0" smtClean="0"/>
                <a:t>time </a:t>
              </a:r>
              <a:r>
                <a:rPr lang="en-US" sz="3100" spc="-40" dirty="0"/>
                <a:t>permits, please </a:t>
              </a:r>
              <a:r>
                <a:rPr lang="en-US" sz="3100" spc="-40" dirty="0" smtClean="0"/>
                <a:t>read the brief message: </a:t>
              </a:r>
              <a:br>
                <a:rPr lang="en-US" sz="3100" spc="-40" dirty="0" smtClean="0"/>
              </a:br>
              <a:r>
                <a:rPr lang="en-US" sz="3100" spc="-40" dirty="0" smtClean="0">
                  <a:cs typeface="Arial" panose="020B0604020202020204" pitchFamily="34" charset="0"/>
                </a:rPr>
                <a:t>Inspiring </a:t>
              </a:r>
              <a:r>
                <a:rPr lang="en-US" sz="3100" spc="-40" dirty="0">
                  <a:cs typeface="Arial" panose="020B0604020202020204" pitchFamily="34" charset="0"/>
                </a:rPr>
                <a:t>Stories about Dr. Paul Farmer for Aspiring </a:t>
              </a:r>
              <a:r>
                <a:rPr lang="en-US" sz="3100" spc="-40" dirty="0" smtClean="0">
                  <a:cs typeface="Arial" panose="020B0604020202020204" pitchFamily="34" charset="0"/>
                </a:rPr>
                <a:t>Counterparts </a:t>
              </a:r>
              <a:r>
                <a:rPr lang="en-US" sz="3100" spc="-40" dirty="0" smtClean="0"/>
                <a:t>at </a:t>
              </a:r>
              <a:r>
                <a:rPr lang="en-US" sz="3300" u="sng" spc="-40" dirty="0" smtClean="0"/>
                <a:t>www.eharvard.org/Paul-Farmer.pdf</a:t>
              </a:r>
              <a:r>
                <a:rPr lang="en-US" sz="3300" spc="-40" dirty="0" smtClean="0"/>
                <a:t>.</a:t>
              </a:r>
              <a:endParaRPr lang="en-US" sz="3300" spc="-40" dirty="0"/>
            </a:p>
          </p:txBody>
        </p:sp>
      </p:grpSp>
      <p:sp>
        <p:nvSpPr>
          <p:cNvPr id="9" name="Rectangle 8">
            <a:hlinkClick r:id="rId2"/>
          </p:cNvPr>
          <p:cNvSpPr/>
          <p:nvPr/>
        </p:nvSpPr>
        <p:spPr>
          <a:xfrm>
            <a:off x="489516" y="1706562"/>
            <a:ext cx="22278409" cy="2000548"/>
          </a:xfrm>
          <a:prstGeom prst="rect">
            <a:avLst/>
          </a:prstGeom>
        </p:spPr>
        <p:txBody>
          <a:bodyPr wrap="square">
            <a:spAutoFit/>
          </a:bodyPr>
          <a:lstStyle/>
          <a:p>
            <a:pPr algn="just"/>
            <a:r>
              <a:rPr lang="en-US" sz="3100" spc="-130" dirty="0">
                <a:solidFill>
                  <a:schemeClr val="bg1"/>
                </a:solidFill>
              </a:rPr>
              <a:t>After meeting </a:t>
            </a:r>
            <a:r>
              <a:rPr lang="en-US" sz="3100" spc="-130" dirty="0" smtClean="0">
                <a:solidFill>
                  <a:schemeClr val="bg1"/>
                </a:solidFill>
              </a:rPr>
              <a:t>Drs</a:t>
            </a:r>
            <a:r>
              <a:rPr lang="en-US" sz="3100" spc="-130" dirty="0">
                <a:solidFill>
                  <a:schemeClr val="bg1"/>
                </a:solidFill>
              </a:rPr>
              <a:t>. Paul Farmer and Jim </a:t>
            </a:r>
            <a:r>
              <a:rPr lang="en-US" sz="3100" spc="-130" dirty="0" smtClean="0">
                <a:solidFill>
                  <a:schemeClr val="bg1"/>
                </a:solidFill>
              </a:rPr>
              <a:t>Kim, </a:t>
            </a:r>
            <a:r>
              <a:rPr lang="en-US" sz="3100" spc="-130" dirty="0">
                <a:solidFill>
                  <a:schemeClr val="bg1"/>
                </a:solidFill>
              </a:rPr>
              <a:t>Alain Martin </a:t>
            </a:r>
            <a:r>
              <a:rPr lang="en-US" sz="3100" spc="-130" dirty="0" smtClean="0">
                <a:solidFill>
                  <a:schemeClr val="bg1"/>
                </a:solidFill>
              </a:rPr>
              <a:t>mobilized </a:t>
            </a:r>
            <a:r>
              <a:rPr lang="en-US" sz="3100" spc="-130" dirty="0">
                <a:solidFill>
                  <a:schemeClr val="bg1"/>
                </a:solidFill>
              </a:rPr>
              <a:t>a Harvard </a:t>
            </a:r>
            <a:r>
              <a:rPr lang="en-US" sz="3100" spc="-130" dirty="0" smtClean="0">
                <a:solidFill>
                  <a:schemeClr val="bg1"/>
                </a:solidFill>
              </a:rPr>
              <a:t>alums’ </a:t>
            </a:r>
            <a:r>
              <a:rPr lang="en-US" sz="3100" spc="-130" dirty="0">
                <a:solidFill>
                  <a:schemeClr val="bg1"/>
                </a:solidFill>
              </a:rPr>
              <a:t>team </a:t>
            </a:r>
            <a:r>
              <a:rPr lang="en-US" sz="3100" spc="-130" dirty="0" smtClean="0">
                <a:solidFill>
                  <a:schemeClr val="bg1"/>
                </a:solidFill>
              </a:rPr>
              <a:t>to create </a:t>
            </a:r>
            <a:r>
              <a:rPr lang="en-US" sz="3100" spc="-130" dirty="0">
                <a:solidFill>
                  <a:schemeClr val="bg1"/>
                </a:solidFill>
              </a:rPr>
              <a:t>“</a:t>
            </a:r>
            <a:r>
              <a:rPr lang="en-US" sz="3100" spc="-130" dirty="0" smtClean="0">
                <a:solidFill>
                  <a:schemeClr val="bg1"/>
                </a:solidFill>
              </a:rPr>
              <a:t>Partners in Health </a:t>
            </a:r>
            <a:r>
              <a:rPr lang="en-US" sz="3100" spc="-130" dirty="0">
                <a:solidFill>
                  <a:schemeClr val="bg1"/>
                </a:solidFill>
              </a:rPr>
              <a:t>Canada” </a:t>
            </a:r>
            <a:r>
              <a:rPr lang="en-US" sz="3100" spc="-100" dirty="0" smtClean="0">
                <a:solidFill>
                  <a:schemeClr val="bg1"/>
                </a:solidFill>
              </a:rPr>
              <a:t>and </a:t>
            </a:r>
            <a:r>
              <a:rPr lang="en-US" sz="3100" spc="-130" dirty="0" smtClean="0">
                <a:solidFill>
                  <a:schemeClr val="bg1"/>
                </a:solidFill>
              </a:rPr>
              <a:t>harness Canadian solidarity and generosity. He applied Harvard</a:t>
            </a:r>
            <a:r>
              <a:rPr lang="en-US" sz="3100" spc="-130" baseline="30000" dirty="0" smtClean="0">
                <a:solidFill>
                  <a:schemeClr val="bg1"/>
                </a:solidFill>
                <a:ea typeface="Calibri" panose="020F0502020204030204" pitchFamily="34" charset="0"/>
                <a:cs typeface="Arial" panose="020B0604020202020204" pitchFamily="34" charset="0"/>
              </a:rPr>
              <a:t>®</a:t>
            </a:r>
            <a:r>
              <a:rPr lang="en-US" sz="3100" spc="-130" dirty="0" smtClean="0">
                <a:solidFill>
                  <a:schemeClr val="bg1"/>
                </a:solidFill>
              </a:rPr>
              <a:t> tools to probe </a:t>
            </a:r>
            <a:r>
              <a:rPr lang="en-US" sz="3100" spc="-130" dirty="0">
                <a:solidFill>
                  <a:schemeClr val="bg1"/>
                </a:solidFill>
              </a:rPr>
              <a:t>the </a:t>
            </a:r>
            <a:r>
              <a:rPr lang="en-US" sz="3100" spc="-130" dirty="0" smtClean="0">
                <a:solidFill>
                  <a:schemeClr val="bg1"/>
                </a:solidFill>
              </a:rPr>
              <a:t>mission </a:t>
            </a:r>
            <a:r>
              <a:rPr lang="en-US" sz="3100" spc="-130" dirty="0">
                <a:solidFill>
                  <a:schemeClr val="bg1"/>
                </a:solidFill>
              </a:rPr>
              <a:t>with </a:t>
            </a:r>
            <a:r>
              <a:rPr lang="en-US" sz="3100" spc="-130" dirty="0" smtClean="0">
                <a:solidFill>
                  <a:schemeClr val="bg1"/>
                </a:solidFill>
              </a:rPr>
              <a:t>PIH-Boston, craft strategy</a:t>
            </a:r>
            <a:r>
              <a:rPr lang="en-US" sz="3100" spc="-130" dirty="0">
                <a:solidFill>
                  <a:schemeClr val="bg1"/>
                </a:solidFill>
              </a:rPr>
              <a:t>, mobilize allies, </a:t>
            </a:r>
            <a:r>
              <a:rPr lang="en-US" sz="3100" spc="-130" dirty="0" smtClean="0">
                <a:solidFill>
                  <a:schemeClr val="bg1"/>
                </a:solidFill>
              </a:rPr>
              <a:t>incorporate </a:t>
            </a:r>
            <a:r>
              <a:rPr lang="en-US" sz="3100" spc="-130" dirty="0">
                <a:solidFill>
                  <a:schemeClr val="bg1"/>
                </a:solidFill>
              </a:rPr>
              <a:t>PIH </a:t>
            </a:r>
            <a:r>
              <a:rPr lang="en-US" sz="3100" spc="-130" dirty="0" smtClean="0">
                <a:solidFill>
                  <a:schemeClr val="bg1"/>
                </a:solidFill>
              </a:rPr>
              <a:t>Canada, establish an interim office at Saint Paul University, </a:t>
            </a:r>
            <a:r>
              <a:rPr lang="en-US" sz="3100" spc="-130" dirty="0">
                <a:solidFill>
                  <a:schemeClr val="bg1"/>
                </a:solidFill>
              </a:rPr>
              <a:t>organize </a:t>
            </a:r>
            <a:r>
              <a:rPr lang="en-US" sz="3100" spc="-100" dirty="0">
                <a:solidFill>
                  <a:schemeClr val="bg1"/>
                </a:solidFill>
              </a:rPr>
              <a:t>funding </a:t>
            </a:r>
            <a:r>
              <a:rPr lang="en-US" sz="3100" spc="-100" dirty="0" smtClean="0">
                <a:solidFill>
                  <a:schemeClr val="bg1"/>
                </a:solidFill>
              </a:rPr>
              <a:t>events, and build a fuel truck for PIH clinics in inaccessible Haiti’s hills. Below </a:t>
            </a:r>
            <a:r>
              <a:rPr lang="en-US" sz="3100" spc="-100" dirty="0">
                <a:solidFill>
                  <a:schemeClr val="bg1"/>
                </a:solidFill>
              </a:rPr>
              <a:t>is </a:t>
            </a:r>
            <a:r>
              <a:rPr lang="en-US" sz="3100" spc="-100" dirty="0" smtClean="0">
                <a:solidFill>
                  <a:schemeClr val="bg1"/>
                </a:solidFill>
              </a:rPr>
              <a:t>Professor Farmer’s </a:t>
            </a:r>
            <a:r>
              <a:rPr lang="en-US" sz="3100" spc="-100" dirty="0">
                <a:solidFill>
                  <a:schemeClr val="bg1"/>
                </a:solidFill>
              </a:rPr>
              <a:t>feedback </a:t>
            </a:r>
            <a:r>
              <a:rPr lang="en-US" sz="3100" spc="-100" dirty="0" smtClean="0">
                <a:solidFill>
                  <a:schemeClr val="bg1"/>
                </a:solidFill>
              </a:rPr>
              <a:t>about </a:t>
            </a:r>
            <a:r>
              <a:rPr lang="en-US" sz="3100" spc="-100" dirty="0">
                <a:solidFill>
                  <a:schemeClr val="bg1"/>
                </a:solidFill>
              </a:rPr>
              <a:t>the initiative.</a:t>
            </a:r>
          </a:p>
        </p:txBody>
      </p:sp>
      <p:grpSp>
        <p:nvGrpSpPr>
          <p:cNvPr id="10" name="Group 9"/>
          <p:cNvGrpSpPr/>
          <p:nvPr/>
        </p:nvGrpSpPr>
        <p:grpSpPr>
          <a:xfrm>
            <a:off x="13496718" y="7739350"/>
            <a:ext cx="9751426" cy="5130512"/>
            <a:chOff x="13496718" y="7646986"/>
            <a:chExt cx="9751426" cy="5130512"/>
          </a:xfrm>
        </p:grpSpPr>
        <p:pic>
          <p:nvPicPr>
            <p:cNvPr id="11" name="Picture 10">
              <a:hlinkClick r:id="rId3"/>
            </p:cNvPr>
            <p:cNvPicPr preferRelativeResize="0">
              <a:picLocks noChangeAspect="1"/>
            </p:cNvPicPr>
            <p:nvPr/>
          </p:nvPicPr>
          <p:blipFill rotWithShape="1">
            <a:blip r:embed="rId4">
              <a:extLst>
                <a:ext uri="{28A0092B-C50C-407E-A947-70E740481C1C}">
                  <a14:useLocalDpi xmlns:a14="http://schemas.microsoft.com/office/drawing/2010/main" val="0"/>
                </a:ext>
              </a:extLst>
            </a:blip>
            <a:srcRect t="27856" b="10270"/>
            <a:stretch/>
          </p:blipFill>
          <p:spPr>
            <a:xfrm>
              <a:off x="13712640" y="7646986"/>
              <a:ext cx="9306692" cy="3546476"/>
            </a:xfrm>
            <a:prstGeom prst="rect">
              <a:avLst/>
            </a:prstGeom>
          </p:spPr>
        </p:pic>
        <p:sp>
          <p:nvSpPr>
            <p:cNvPr id="12" name="Rectangle 11">
              <a:hlinkClick r:id="rId3"/>
            </p:cNvPr>
            <p:cNvSpPr/>
            <p:nvPr/>
          </p:nvSpPr>
          <p:spPr>
            <a:xfrm>
              <a:off x="13496718" y="11761835"/>
              <a:ext cx="9654245" cy="1015663"/>
            </a:xfrm>
            <a:prstGeom prst="rect">
              <a:avLst/>
            </a:prstGeom>
          </p:spPr>
          <p:txBody>
            <a:bodyPr wrap="square">
              <a:spAutoFit/>
            </a:bodyPr>
            <a:lstStyle/>
            <a:p>
              <a:pPr lvl="0" algn="ctr">
                <a:buClr>
                  <a:srgbClr val="C00000"/>
                </a:buClr>
                <a:buSzPct val="220000"/>
              </a:pPr>
              <a:r>
                <a:rPr lang="en-US" sz="3000" dirty="0" err="1">
                  <a:solidFill>
                    <a:schemeClr val="bg1"/>
                  </a:solidFill>
                </a:rPr>
                <a:t>Butaro</a:t>
              </a:r>
              <a:r>
                <a:rPr lang="en-US" sz="3000" dirty="0">
                  <a:solidFill>
                    <a:schemeClr val="bg1"/>
                  </a:solidFill>
                </a:rPr>
                <a:t> Hospital, PIH </a:t>
              </a:r>
              <a:r>
                <a:rPr lang="en-US" sz="3000" dirty="0" smtClean="0">
                  <a:solidFill>
                    <a:schemeClr val="bg1"/>
                  </a:solidFill>
                </a:rPr>
                <a:t>modern-teaching hospital</a:t>
              </a:r>
            </a:p>
            <a:p>
              <a:pPr lvl="0" algn="ctr">
                <a:buClr>
                  <a:srgbClr val="C00000"/>
                </a:buClr>
                <a:buSzPct val="220000"/>
              </a:pPr>
              <a:r>
                <a:rPr lang="en-US" sz="3000" dirty="0" smtClean="0">
                  <a:solidFill>
                    <a:schemeClr val="bg1"/>
                  </a:solidFill>
                </a:rPr>
                <a:t>the </a:t>
              </a:r>
              <a:r>
                <a:rPr lang="en-US" sz="3000" dirty="0">
                  <a:solidFill>
                    <a:schemeClr val="bg1"/>
                  </a:solidFill>
                </a:rPr>
                <a:t>largest public facility in </a:t>
              </a:r>
              <a:r>
                <a:rPr lang="en-US" sz="3000" dirty="0" smtClean="0">
                  <a:solidFill>
                    <a:schemeClr val="bg1"/>
                  </a:solidFill>
                </a:rPr>
                <a:t>Rwanda</a:t>
              </a:r>
              <a:r>
                <a:rPr lang="en-US" sz="2800" dirty="0" smtClean="0">
                  <a:solidFill>
                    <a:schemeClr val="bg1"/>
                  </a:solidFill>
                </a:rPr>
                <a:t>.</a:t>
              </a:r>
              <a:endParaRPr lang="en-US" sz="2800" b="0" dirty="0">
                <a:solidFill>
                  <a:schemeClr val="bg1"/>
                </a:solidFill>
              </a:endParaRPr>
            </a:p>
          </p:txBody>
        </p:sp>
        <p:sp>
          <p:nvSpPr>
            <p:cNvPr id="13" name="Rectangle 12"/>
            <p:cNvSpPr/>
            <p:nvPr/>
          </p:nvSpPr>
          <p:spPr>
            <a:xfrm>
              <a:off x="16352044" y="11262933"/>
              <a:ext cx="6896100" cy="400110"/>
            </a:xfrm>
            <a:prstGeom prst="rect">
              <a:avLst/>
            </a:prstGeom>
          </p:spPr>
          <p:txBody>
            <a:bodyPr wrap="square">
              <a:spAutoFit/>
            </a:bodyPr>
            <a:lstStyle/>
            <a:p>
              <a:pPr lvl="0" algn="r">
                <a:buClr>
                  <a:srgbClr val="C00000"/>
                </a:buClr>
                <a:buSzPct val="220000"/>
              </a:pPr>
              <a:r>
                <a:rPr lang="en-US" sz="2000" dirty="0" smtClean="0">
                  <a:solidFill>
                    <a:schemeClr val="bg1"/>
                  </a:solidFill>
                </a:rPr>
                <a:t>Photo </a:t>
              </a:r>
              <a:r>
                <a:rPr lang="en-US" sz="2000" dirty="0">
                  <a:solidFill>
                    <a:schemeClr val="bg1"/>
                  </a:solidFill>
                </a:rPr>
                <a:t>by </a:t>
              </a:r>
              <a:r>
                <a:rPr lang="en-US" sz="2000" dirty="0" err="1" smtClean="0">
                  <a:solidFill>
                    <a:schemeClr val="bg1"/>
                  </a:solidFill>
                </a:rPr>
                <a:t>Cjmadson</a:t>
              </a:r>
              <a:r>
                <a:rPr lang="en-US" sz="2000" dirty="0" smtClean="0">
                  <a:solidFill>
                    <a:schemeClr val="bg1"/>
                  </a:solidFill>
                </a:rPr>
                <a:t>, Wikimedia Commons (cropped</a:t>
              </a:r>
              <a:r>
                <a:rPr lang="en-US" sz="1700" dirty="0" smtClean="0">
                  <a:solidFill>
                    <a:schemeClr val="bg1"/>
                  </a:solidFill>
                </a:rPr>
                <a:t>)</a:t>
              </a:r>
              <a:endParaRPr lang="en-US" sz="1700" dirty="0">
                <a:solidFill>
                  <a:schemeClr val="bg1"/>
                </a:solidFill>
              </a:endParaRPr>
            </a:p>
          </p:txBody>
        </p:sp>
      </p:grpSp>
      <p:sp>
        <p:nvSpPr>
          <p:cNvPr id="14" name="Rectangle 3"/>
          <p:cNvSpPr>
            <a:spLocks noChangeArrowheads="1"/>
          </p:cNvSpPr>
          <p:nvPr/>
        </p:nvSpPr>
        <p:spPr bwMode="auto">
          <a:xfrm>
            <a:off x="1" y="12534"/>
            <a:ext cx="23407688" cy="931929"/>
          </a:xfrm>
          <a:prstGeom prst="rect">
            <a:avLst/>
          </a:prstGeom>
          <a:noFill/>
          <a:ln w="0">
            <a:noFill/>
            <a:miter lim="800000"/>
            <a:headEnd/>
            <a:tailEnd/>
          </a:ln>
          <a:effectLst/>
        </p:spPr>
        <p:txBody>
          <a:bodyPr wrap="square" lIns="154765" tIns="77378" rIns="154765" bIns="77378">
            <a:spAutoFit/>
          </a:bodyPr>
          <a:lstStyle/>
          <a:p>
            <a:pPr algn="ctr">
              <a:lnSpc>
                <a:spcPts val="6800"/>
              </a:lnSpc>
              <a:defRPr/>
            </a:pPr>
            <a:r>
              <a:rPr lang="en-US" sz="3600" spc="-100" dirty="0">
                <a:solidFill>
                  <a:schemeClr val="bg1"/>
                </a:solidFill>
                <a:latin typeface="Arial Black" panose="020B0A04020102020204" pitchFamily="34" charset="0"/>
              </a:rPr>
              <a:t>NGO </a:t>
            </a:r>
            <a:r>
              <a:rPr lang="en-US" sz="3600" spc="-100" dirty="0" smtClean="0">
                <a:solidFill>
                  <a:schemeClr val="bg1"/>
                </a:solidFill>
                <a:latin typeface="Arial Black" panose="020B0A04020102020204" pitchFamily="34" charset="0"/>
              </a:rPr>
              <a:t>Innovation: Focus on Health Equity and the Dignity of the Poor and the Underserved</a:t>
            </a:r>
            <a:endParaRPr lang="en-US" sz="5500" dirty="0">
              <a:solidFill>
                <a:schemeClr val="bg1"/>
              </a:solidFill>
              <a:latin typeface="Arial Black" panose="020B0A04020102020204" pitchFamily="34" charset="0"/>
            </a:endParaRPr>
          </a:p>
        </p:txBody>
      </p:sp>
      <p:grpSp>
        <p:nvGrpSpPr>
          <p:cNvPr id="15" name="Group 14"/>
          <p:cNvGrpSpPr/>
          <p:nvPr/>
        </p:nvGrpSpPr>
        <p:grpSpPr>
          <a:xfrm>
            <a:off x="200972" y="11602127"/>
            <a:ext cx="1209466" cy="1331339"/>
            <a:chOff x="200972" y="11602127"/>
            <a:chExt cx="1209466" cy="1331339"/>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972" y="11799856"/>
              <a:ext cx="1139671" cy="1133610"/>
            </a:xfrm>
            <a:prstGeom prst="rect">
              <a:avLst/>
            </a:prstGeom>
          </p:spPr>
        </p:pic>
        <p:sp>
          <p:nvSpPr>
            <p:cNvPr id="17" name="Rectangle 16"/>
            <p:cNvSpPr/>
            <p:nvPr/>
          </p:nvSpPr>
          <p:spPr>
            <a:xfrm>
              <a:off x="1078296" y="11602127"/>
              <a:ext cx="332142" cy="276999"/>
            </a:xfrm>
            <a:prstGeom prst="rect">
              <a:avLst/>
            </a:prstGeom>
          </p:spPr>
          <p:txBody>
            <a:bodyPr wrap="none">
              <a:spAutoFit/>
            </a:bodyPr>
            <a:lstStyle/>
            <a:p>
              <a:r>
                <a:rPr lang="fr-FR" sz="1200" baseline="30000" dirty="0" smtClean="0"/>
                <a:t>TM</a:t>
              </a:r>
              <a:endParaRPr lang="en-US" sz="1200" dirty="0"/>
            </a:p>
          </p:txBody>
        </p:sp>
      </p:grpSp>
      <p:grpSp>
        <p:nvGrpSpPr>
          <p:cNvPr id="18" name="Group 17"/>
          <p:cNvGrpSpPr/>
          <p:nvPr/>
        </p:nvGrpSpPr>
        <p:grpSpPr>
          <a:xfrm>
            <a:off x="577421" y="3911623"/>
            <a:ext cx="22327823" cy="3593453"/>
            <a:chOff x="577421" y="3835727"/>
            <a:chExt cx="22327823" cy="3593453"/>
          </a:xfrm>
        </p:grpSpPr>
        <p:grpSp>
          <p:nvGrpSpPr>
            <p:cNvPr id="19" name="Group 18"/>
            <p:cNvGrpSpPr/>
            <p:nvPr/>
          </p:nvGrpSpPr>
          <p:grpSpPr>
            <a:xfrm>
              <a:off x="3471271" y="3835727"/>
              <a:ext cx="19433973" cy="3593453"/>
              <a:chOff x="252201" y="3109691"/>
              <a:chExt cx="7601203" cy="2338395"/>
            </a:xfrm>
          </p:grpSpPr>
          <p:sp>
            <p:nvSpPr>
              <p:cNvPr id="21" name="Rounded Rectangle 20"/>
              <p:cNvSpPr/>
              <p:nvPr/>
            </p:nvSpPr>
            <p:spPr>
              <a:xfrm>
                <a:off x="252201" y="3109691"/>
                <a:ext cx="7601203" cy="2338395"/>
              </a:xfrm>
              <a:prstGeom prst="roundRect">
                <a:avLst>
                  <a:gd name="adj" fmla="val 73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310781" y="3137568"/>
                <a:ext cx="7484042" cy="2263184"/>
              </a:xfrm>
              <a:prstGeom prst="rect">
                <a:avLst/>
              </a:prstGeom>
            </p:spPr>
            <p:txBody>
              <a:bodyPr wrap="square">
                <a:spAutoFit/>
              </a:bodyPr>
              <a:lstStyle/>
              <a:p>
                <a:pPr algn="just">
                  <a:lnSpc>
                    <a:spcPts val="3500"/>
                  </a:lnSpc>
                  <a:spcAft>
                    <a:spcPts val="1200"/>
                  </a:spcAft>
                </a:pPr>
                <a:r>
                  <a:rPr lang="en-US" sz="3300" dirty="0" smtClean="0"/>
                  <a:t>“Mr</a:t>
                </a:r>
                <a:r>
                  <a:rPr lang="en-US" sz="3300" dirty="0"/>
                  <a:t>. Martin tirelessly invests his energy to leverage his successes and </a:t>
                </a:r>
                <a:r>
                  <a:rPr lang="en-US" sz="3300" dirty="0" smtClean="0"/>
                  <a:t>networks </a:t>
                </a:r>
                <a:r>
                  <a:rPr lang="en-US" sz="3300" dirty="0"/>
                  <a:t>into solutions that </a:t>
                </a:r>
                <a:r>
                  <a:rPr lang="en-US" sz="3300" dirty="0" smtClean="0"/>
                  <a:t>have a </a:t>
                </a:r>
                <a:r>
                  <a:rPr lang="en-US" sz="3300" dirty="0"/>
                  <a:t>direct, positive impact on the </a:t>
                </a:r>
                <a:r>
                  <a:rPr lang="en-US" sz="3300" dirty="0" smtClean="0"/>
                  <a:t>poor…</a:t>
                </a:r>
              </a:p>
              <a:p>
                <a:pPr algn="just">
                  <a:lnSpc>
                    <a:spcPts val="3600"/>
                  </a:lnSpc>
                </a:pPr>
                <a:r>
                  <a:rPr lang="en-US" sz="1000" b="0" dirty="0" smtClean="0"/>
                  <a:t> </a:t>
                </a:r>
                <a:r>
                  <a:rPr lang="en-US" sz="3300" dirty="0" smtClean="0"/>
                  <a:t>Mr. Martin’s management background and extensive experience in advising global leaders, alongside </a:t>
                </a:r>
                <a:r>
                  <a:rPr lang="en-US" sz="3300" dirty="0"/>
                  <a:t>his motivation to eradicate poverty and its </a:t>
                </a:r>
                <a:r>
                  <a:rPr lang="en-US" sz="3300" dirty="0" smtClean="0"/>
                  <a:t>ill effects</a:t>
                </a:r>
                <a:r>
                  <a:rPr lang="en-US" sz="3300" dirty="0"/>
                  <a:t>, qualify him to make a uniquely valuable contribution to addressing inequity on a societal level. With demonstrated skills in entrepreneurship, negotiation, and issue analysis, he is precisely the sort of thoughtful, versatile leader we need to advocate on behalf of the poor and underserved</a:t>
                </a:r>
                <a:r>
                  <a:rPr lang="en-US" sz="3300" dirty="0" smtClean="0"/>
                  <a:t>."</a:t>
                </a:r>
                <a:endParaRPr lang="en-US" sz="3300" dirty="0"/>
              </a:p>
            </p:txBody>
          </p:sp>
        </p:gr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21" y="3938384"/>
              <a:ext cx="2515823" cy="3235452"/>
            </a:xfrm>
            <a:prstGeom prst="rect">
              <a:avLst/>
            </a:prstGeom>
          </p:spPr>
        </p:pic>
      </p:grpSp>
      <p:sp>
        <p:nvSpPr>
          <p:cNvPr id="23" name="Rectangle 22"/>
          <p:cNvSpPr/>
          <p:nvPr/>
        </p:nvSpPr>
        <p:spPr>
          <a:xfrm>
            <a:off x="1493044" y="11712982"/>
            <a:ext cx="7595299" cy="1191736"/>
          </a:xfrm>
          <a:prstGeom prst="rect">
            <a:avLst/>
          </a:prstGeom>
        </p:spPr>
        <p:txBody>
          <a:bodyPr wrap="square">
            <a:spAutoFit/>
          </a:bodyPr>
          <a:lstStyle/>
          <a:p>
            <a:r>
              <a:rPr lang="en-US" sz="2372" dirty="0" smtClean="0">
                <a:solidFill>
                  <a:schemeClr val="bg1"/>
                </a:solidFill>
              </a:rPr>
              <a:t>Harvard </a:t>
            </a:r>
            <a:r>
              <a:rPr lang="en-US" sz="2372" dirty="0">
                <a:solidFill>
                  <a:schemeClr val="bg1"/>
                </a:solidFill>
              </a:rPr>
              <a:t>University Global System</a:t>
            </a:r>
            <a:r>
              <a:rPr lang="en-US" sz="2400" baseline="42000" dirty="0">
                <a:solidFill>
                  <a:schemeClr val="bg1"/>
                </a:solidFill>
                <a:latin typeface="Arial Black" panose="020B0A04020102020204" pitchFamily="34" charset="0"/>
                <a:cs typeface="Times New Roman" pitchFamily="18" charset="0"/>
              </a:rPr>
              <a:t>™</a:t>
            </a:r>
            <a:endParaRPr lang="en-US" sz="2372" dirty="0">
              <a:solidFill>
                <a:schemeClr val="bg1"/>
              </a:solidFill>
            </a:endParaRPr>
          </a:p>
          <a:p>
            <a:r>
              <a:rPr lang="en-US" sz="2372" dirty="0">
                <a:solidFill>
                  <a:schemeClr val="bg1"/>
                </a:solidFill>
              </a:rPr>
              <a:t>The Professional Development Institute</a:t>
            </a:r>
            <a:r>
              <a:rPr lang="en-US" sz="3200" baseline="30000" dirty="0">
                <a:solidFill>
                  <a:schemeClr val="bg1"/>
                </a:solidFill>
                <a:latin typeface="Arial Black" panose="020B0A04020102020204" pitchFamily="34" charset="0"/>
              </a:rPr>
              <a:t>®</a:t>
            </a:r>
            <a:r>
              <a:rPr lang="en-US" sz="2372" dirty="0">
                <a:solidFill>
                  <a:schemeClr val="bg1"/>
                </a:solidFill>
              </a:rPr>
              <a:t> PDI Inc. </a:t>
            </a:r>
            <a:br>
              <a:rPr lang="en-US" sz="2372" dirty="0">
                <a:solidFill>
                  <a:schemeClr val="bg1"/>
                </a:solidFill>
              </a:rPr>
            </a:br>
            <a:r>
              <a:rPr lang="en-US" sz="2372" dirty="0" smtClean="0">
                <a:solidFill>
                  <a:schemeClr val="bg1"/>
                </a:solidFill>
              </a:rPr>
              <a:t>www.eharvard.org </a:t>
            </a:r>
            <a:endParaRPr lang="en-US" sz="2372" dirty="0">
              <a:solidFill>
                <a:schemeClr val="bg1"/>
              </a:solidFill>
            </a:endParaRPr>
          </a:p>
        </p:txBody>
      </p:sp>
      <p:sp>
        <p:nvSpPr>
          <p:cNvPr id="25" name="Rectangle 3"/>
          <p:cNvSpPr>
            <a:spLocks noChangeArrowheads="1"/>
          </p:cNvSpPr>
          <p:nvPr/>
        </p:nvSpPr>
        <p:spPr bwMode="auto">
          <a:xfrm>
            <a:off x="0" y="792561"/>
            <a:ext cx="23407688" cy="1028301"/>
          </a:xfrm>
          <a:prstGeom prst="rect">
            <a:avLst/>
          </a:prstGeom>
          <a:noFill/>
          <a:ln w="0">
            <a:noFill/>
            <a:miter lim="800000"/>
            <a:headEnd/>
            <a:tailEnd/>
          </a:ln>
          <a:effectLst/>
        </p:spPr>
        <p:txBody>
          <a:bodyPr wrap="square" lIns="154765" tIns="77378" rIns="154765" bIns="77378">
            <a:spAutoFit/>
          </a:bodyPr>
          <a:lstStyle/>
          <a:p>
            <a:pPr algn="ctr">
              <a:lnSpc>
                <a:spcPts val="6800"/>
              </a:lnSpc>
              <a:defRPr/>
            </a:pPr>
            <a:r>
              <a:rPr lang="en-US" sz="5500" dirty="0" smtClean="0">
                <a:solidFill>
                  <a:schemeClr val="bg1"/>
                </a:solidFill>
                <a:latin typeface="Arial Black" panose="020B0A04020102020204" pitchFamily="34" charset="0"/>
              </a:rPr>
              <a:t>The Creation of Partners </a:t>
            </a:r>
            <a:r>
              <a:rPr lang="en-US" sz="5500" dirty="0">
                <a:solidFill>
                  <a:schemeClr val="bg1"/>
                </a:solidFill>
                <a:latin typeface="Arial Black" panose="020B0A04020102020204" pitchFamily="34" charset="0"/>
              </a:rPr>
              <a:t>in Health </a:t>
            </a:r>
            <a:r>
              <a:rPr lang="en-US" sz="5500" dirty="0" smtClean="0">
                <a:solidFill>
                  <a:schemeClr val="bg1"/>
                </a:solidFill>
                <a:latin typeface="Arial Black" panose="020B0A04020102020204" pitchFamily="34" charset="0"/>
              </a:rPr>
              <a:t>Canada</a:t>
            </a:r>
            <a:endParaRPr lang="en-US" sz="5500" dirty="0">
              <a:solidFill>
                <a:schemeClr val="bg1"/>
              </a:solidFill>
              <a:latin typeface="Arial Black" panose="020B0A04020102020204" pitchFamily="34" charset="0"/>
            </a:endParaRPr>
          </a:p>
        </p:txBody>
      </p:sp>
      <p:sp>
        <p:nvSpPr>
          <p:cNvPr id="27" name="Slide Number Placeholder 1"/>
          <p:cNvSpPr txBox="1">
            <a:spLocks/>
          </p:cNvSpPr>
          <p:nvPr/>
        </p:nvSpPr>
        <p:spPr>
          <a:xfrm>
            <a:off x="22752844" y="12478785"/>
            <a:ext cx="464224" cy="701006"/>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313" b="1" kern="1200">
                <a:solidFill>
                  <a:schemeClr val="tx1">
                    <a:tint val="75000"/>
                  </a:schemeClr>
                </a:solidFill>
                <a:latin typeface="Arial" panose="020B0604020202020204" pitchFamily="34" charset="0"/>
                <a:ea typeface="+mn-ea"/>
                <a:cs typeface="+mn-cs"/>
              </a:defRPr>
            </a:lvl1pPr>
            <a:lvl2pPr marL="73174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146348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219522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2926962"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3658704" algn="l" defTabSz="1463480" rtl="0" eaLnBrk="1" latinLnBrk="0" hangingPunct="1">
              <a:defRPr b="1" kern="1200">
                <a:solidFill>
                  <a:schemeClr val="tx1"/>
                </a:solidFill>
                <a:latin typeface="Arial" panose="020B0604020202020204" pitchFamily="34" charset="0"/>
                <a:ea typeface="+mn-ea"/>
                <a:cs typeface="+mn-cs"/>
              </a:defRPr>
            </a:lvl6pPr>
            <a:lvl7pPr marL="4390444" algn="l" defTabSz="1463480" rtl="0" eaLnBrk="1" latinLnBrk="0" hangingPunct="1">
              <a:defRPr b="1" kern="1200">
                <a:solidFill>
                  <a:schemeClr val="tx1"/>
                </a:solidFill>
                <a:latin typeface="Arial" panose="020B0604020202020204" pitchFamily="34" charset="0"/>
                <a:ea typeface="+mn-ea"/>
                <a:cs typeface="+mn-cs"/>
              </a:defRPr>
            </a:lvl7pPr>
            <a:lvl8pPr marL="5122184" algn="l" defTabSz="1463480" rtl="0" eaLnBrk="1" latinLnBrk="0" hangingPunct="1">
              <a:defRPr b="1" kern="1200">
                <a:solidFill>
                  <a:schemeClr val="tx1"/>
                </a:solidFill>
                <a:latin typeface="Arial" panose="020B0604020202020204" pitchFamily="34" charset="0"/>
                <a:ea typeface="+mn-ea"/>
                <a:cs typeface="+mn-cs"/>
              </a:defRPr>
            </a:lvl8pPr>
            <a:lvl9pPr marL="5853924" algn="l" defTabSz="1463480" rtl="0" eaLnBrk="1" latinLnBrk="0" hangingPunct="1">
              <a:defRPr b="1" kern="1200">
                <a:solidFill>
                  <a:schemeClr val="tx1"/>
                </a:solidFill>
                <a:latin typeface="Arial" panose="020B0604020202020204" pitchFamily="34" charset="0"/>
                <a:ea typeface="+mn-ea"/>
                <a:cs typeface="+mn-cs"/>
              </a:defRPr>
            </a:lvl9pPr>
          </a:lstStyle>
          <a:p>
            <a:pPr>
              <a:defRPr/>
            </a:pPr>
            <a:r>
              <a:rPr lang="en-US" altLang="en-US" sz="240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6810098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100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000" fill="hold"/>
                                        <p:tgtEl>
                                          <p:spTgt spid="25"/>
                                        </p:tgtEl>
                                        <p:attrNameLst>
                                          <p:attrName>ppt_x</p:attrName>
                                        </p:attrNameLst>
                                      </p:cBhvr>
                                      <p:tavLst>
                                        <p:tav tm="0">
                                          <p:val>
                                            <p:strVal val="#ppt_x"/>
                                          </p:val>
                                        </p:tav>
                                        <p:tav tm="100000">
                                          <p:val>
                                            <p:strVal val="#ppt_x"/>
                                          </p:val>
                                        </p:tav>
                                      </p:tavLst>
                                    </p:anim>
                                    <p:anim calcmode="lin" valueType="num">
                                      <p:cBhvr additive="base">
                                        <p:cTn id="8" dur="20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ppt_x"/>
                                          </p:val>
                                        </p:tav>
                                        <p:tav tm="100000">
                                          <p:val>
                                            <p:strVal val="#ppt_x"/>
                                          </p:val>
                                        </p:tav>
                                      </p:tavLst>
                                    </p:anim>
                                    <p:anim calcmode="lin" valueType="num">
                                      <p:cBhvr additive="base">
                                        <p:cTn id="12"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250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strVal val="#ppt_w*0.70"/>
                                          </p:val>
                                        </p:tav>
                                        <p:tav tm="100000">
                                          <p:val>
                                            <p:strVal val="#ppt_w"/>
                                          </p:val>
                                        </p:tav>
                                      </p:tavLst>
                                    </p:anim>
                                    <p:anim calcmode="lin" valueType="num">
                                      <p:cBhvr>
                                        <p:cTn id="18" dur="2000" fill="hold"/>
                                        <p:tgtEl>
                                          <p:spTgt spid="9"/>
                                        </p:tgtEl>
                                        <p:attrNameLst>
                                          <p:attrName>ppt_h</p:attrName>
                                        </p:attrNameLst>
                                      </p:cBhvr>
                                      <p:tavLst>
                                        <p:tav tm="0">
                                          <p:val>
                                            <p:strVal val="#ppt_h"/>
                                          </p:val>
                                        </p:tav>
                                        <p:tav tm="100000">
                                          <p:val>
                                            <p:strVal val="#ppt_h"/>
                                          </p:val>
                                        </p:tav>
                                      </p:tavLst>
                                    </p:anim>
                                    <p:animEffect transition="in" filter="fade">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2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3000" fill="hold"/>
                                        <p:tgtEl>
                                          <p:spTgt spid="18"/>
                                        </p:tgtEl>
                                        <p:attrNameLst>
                                          <p:attrName>ppt_w</p:attrName>
                                        </p:attrNameLst>
                                      </p:cBhvr>
                                      <p:tavLst>
                                        <p:tav tm="0">
                                          <p:val>
                                            <p:strVal val="#ppt_w*0.70"/>
                                          </p:val>
                                        </p:tav>
                                        <p:tav tm="100000">
                                          <p:val>
                                            <p:strVal val="#ppt_w"/>
                                          </p:val>
                                        </p:tav>
                                      </p:tavLst>
                                    </p:anim>
                                    <p:anim calcmode="lin" valueType="num">
                                      <p:cBhvr>
                                        <p:cTn id="25" dur="3000" fill="hold"/>
                                        <p:tgtEl>
                                          <p:spTgt spid="18"/>
                                        </p:tgtEl>
                                        <p:attrNameLst>
                                          <p:attrName>ppt_h</p:attrName>
                                        </p:attrNameLst>
                                      </p:cBhvr>
                                      <p:tavLst>
                                        <p:tav tm="0">
                                          <p:val>
                                            <p:strVal val="#ppt_h"/>
                                          </p:val>
                                        </p:tav>
                                        <p:tav tm="100000">
                                          <p:val>
                                            <p:strVal val="#ppt_h"/>
                                          </p:val>
                                        </p:tav>
                                      </p:tavLst>
                                    </p:anim>
                                    <p:animEffect transition="in" filter="fade">
                                      <p:cBhvr>
                                        <p:cTn id="26" dur="3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2000"/>
                                  </p:stCondLst>
                                  <p:childTnLst>
                                    <p:set>
                                      <p:cBhvr>
                                        <p:cTn id="30" dur="1" fill="hold">
                                          <p:stCondLst>
                                            <p:cond delay="0"/>
                                          </p:stCondLst>
                                        </p:cTn>
                                        <p:tgtEl>
                                          <p:spTgt spid="5"/>
                                        </p:tgtEl>
                                        <p:attrNameLst>
                                          <p:attrName>style.visibility</p:attrName>
                                        </p:attrNameLst>
                                      </p:cBhvr>
                                      <p:to>
                                        <p:strVal val="visible"/>
                                      </p:to>
                                    </p:set>
                                    <p:anim calcmode="lin" valueType="num">
                                      <p:cBhvr>
                                        <p:cTn id="31" dur="2000" fill="hold"/>
                                        <p:tgtEl>
                                          <p:spTgt spid="5"/>
                                        </p:tgtEl>
                                        <p:attrNameLst>
                                          <p:attrName>ppt_w</p:attrName>
                                        </p:attrNameLst>
                                      </p:cBhvr>
                                      <p:tavLst>
                                        <p:tav tm="0">
                                          <p:val>
                                            <p:strVal val="#ppt_w*0.70"/>
                                          </p:val>
                                        </p:tav>
                                        <p:tav tm="100000">
                                          <p:val>
                                            <p:strVal val="#ppt_w"/>
                                          </p:val>
                                        </p:tav>
                                      </p:tavLst>
                                    </p:anim>
                                    <p:anim calcmode="lin" valueType="num">
                                      <p:cBhvr>
                                        <p:cTn id="32" dur="2000" fill="hold"/>
                                        <p:tgtEl>
                                          <p:spTgt spid="5"/>
                                        </p:tgtEl>
                                        <p:attrNameLst>
                                          <p:attrName>ppt_h</p:attrName>
                                        </p:attrNameLst>
                                      </p:cBhvr>
                                      <p:tavLst>
                                        <p:tav tm="0">
                                          <p:val>
                                            <p:strVal val="#ppt_h"/>
                                          </p:val>
                                        </p:tav>
                                        <p:tav tm="100000">
                                          <p:val>
                                            <p:strVal val="#ppt_h"/>
                                          </p:val>
                                        </p:tav>
                                      </p:tavLst>
                                    </p:anim>
                                    <p:animEffect transition="in" filter="fade">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2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000" fill="hold"/>
                                        <p:tgtEl>
                                          <p:spTgt spid="6"/>
                                        </p:tgtEl>
                                        <p:attrNameLst>
                                          <p:attrName>ppt_w</p:attrName>
                                        </p:attrNameLst>
                                      </p:cBhvr>
                                      <p:tavLst>
                                        <p:tav tm="0">
                                          <p:val>
                                            <p:strVal val="#ppt_w*0.70"/>
                                          </p:val>
                                        </p:tav>
                                        <p:tav tm="100000">
                                          <p:val>
                                            <p:strVal val="#ppt_w"/>
                                          </p:val>
                                        </p:tav>
                                      </p:tavLst>
                                    </p:anim>
                                    <p:anim calcmode="lin" valueType="num">
                                      <p:cBhvr>
                                        <p:cTn id="39" dur="2000" fill="hold"/>
                                        <p:tgtEl>
                                          <p:spTgt spid="6"/>
                                        </p:tgtEl>
                                        <p:attrNameLst>
                                          <p:attrName>ppt_h</p:attrName>
                                        </p:attrNameLst>
                                      </p:cBhvr>
                                      <p:tavLst>
                                        <p:tav tm="0">
                                          <p:val>
                                            <p:strVal val="#ppt_h"/>
                                          </p:val>
                                        </p:tav>
                                        <p:tav tm="100000">
                                          <p:val>
                                            <p:strVal val="#ppt_h"/>
                                          </p:val>
                                        </p:tav>
                                      </p:tavLst>
                                    </p:anim>
                                    <p:animEffect transition="in" filter="fade">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300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3000" fill="hold"/>
                                        <p:tgtEl>
                                          <p:spTgt spid="15"/>
                                        </p:tgtEl>
                                        <p:attrNameLst>
                                          <p:attrName>ppt_x</p:attrName>
                                        </p:attrNameLst>
                                      </p:cBhvr>
                                      <p:tavLst>
                                        <p:tav tm="0">
                                          <p:val>
                                            <p:strVal val="#ppt_x"/>
                                          </p:val>
                                        </p:tav>
                                        <p:tav tm="100000">
                                          <p:val>
                                            <p:strVal val="#ppt_x"/>
                                          </p:val>
                                        </p:tav>
                                      </p:tavLst>
                                    </p:anim>
                                    <p:anim calcmode="lin" valueType="num">
                                      <p:cBhvr additive="base">
                                        <p:cTn id="46" dur="3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100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5"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p:cNvSpPr>
            <a:spLocks/>
          </p:cNvSpPr>
          <p:nvPr/>
        </p:nvSpPr>
        <p:spPr>
          <a:xfrm>
            <a:off x="388144" y="383881"/>
            <a:ext cx="22550037" cy="1177259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A" sz="2372" b="0" dirty="0">
              <a:solidFill>
                <a:srgbClr val="C00000"/>
              </a:solidFill>
              <a:latin typeface="Arial Black" panose="020B0A04020102020204" pitchFamily="34" charset="0"/>
              <a:cs typeface="Arial" panose="020B0604020202020204" pitchFamily="34" charset="0"/>
            </a:endParaRPr>
          </a:p>
        </p:txBody>
      </p:sp>
      <p:sp>
        <p:nvSpPr>
          <p:cNvPr id="5" name="Oval 4"/>
          <p:cNvSpPr>
            <a:spLocks/>
          </p:cNvSpPr>
          <p:nvPr/>
        </p:nvSpPr>
        <p:spPr>
          <a:xfrm>
            <a:off x="678085" y="639762"/>
            <a:ext cx="21945600" cy="113078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p:cNvSpPr txBox="1">
            <a:spLocks noChangeArrowheads="1"/>
          </p:cNvSpPr>
          <p:nvPr/>
        </p:nvSpPr>
        <p:spPr>
          <a:xfrm>
            <a:off x="89" y="868362"/>
            <a:ext cx="23407511" cy="903136"/>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00000"/>
              </a:lnSpc>
            </a:pPr>
            <a:r>
              <a:rPr lang="en-US" sz="9600" b="0" dirty="0" smtClean="0">
                <a:latin typeface="Arial Black" panose="020B0A04020102020204" pitchFamily="34" charset="0"/>
              </a:rPr>
              <a:t>HUGS</a:t>
            </a:r>
            <a:r>
              <a:rPr lang="en-US" sz="6600" b="0" dirty="0" smtClean="0">
                <a:latin typeface="Arial Black" panose="020B0A04020102020204" pitchFamily="34" charset="0"/>
              </a:rPr>
              <a:t/>
            </a:r>
            <a:br>
              <a:rPr lang="en-US" sz="6600" b="0" dirty="0" smtClean="0">
                <a:latin typeface="Arial Black" panose="020B0A04020102020204" pitchFamily="34" charset="0"/>
              </a:rPr>
            </a:br>
            <a:r>
              <a:rPr lang="en-US" sz="9600" b="0" dirty="0" smtClean="0">
                <a:latin typeface="Arial Black" panose="020B0A04020102020204" pitchFamily="34" charset="0"/>
              </a:rPr>
              <a:t>Innovation Framework</a:t>
            </a:r>
            <a:endParaRPr lang="en-US" sz="9600" b="0" dirty="0">
              <a:latin typeface="Arial Black" panose="020B0A04020102020204" pitchFamily="34" charset="0"/>
            </a:endParaRPr>
          </a:p>
        </p:txBody>
      </p:sp>
      <p:sp>
        <p:nvSpPr>
          <p:cNvPr id="2" name="Oval 1"/>
          <p:cNvSpPr/>
          <p:nvPr/>
        </p:nvSpPr>
        <p:spPr>
          <a:xfrm>
            <a:off x="7757249" y="2115306"/>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08250" y="11752302"/>
            <a:ext cx="1236483" cy="1321727"/>
            <a:chOff x="108250" y="11752302"/>
            <a:chExt cx="1236483" cy="132172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3" name="Rectangle 12"/>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19" name="Rectangle 18"/>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7" name="Rectangle 3"/>
          <p:cNvSpPr>
            <a:spLocks noChangeArrowheads="1"/>
          </p:cNvSpPr>
          <p:nvPr/>
        </p:nvSpPr>
        <p:spPr bwMode="auto">
          <a:xfrm>
            <a:off x="12394" y="4257776"/>
            <a:ext cx="23377480" cy="3849586"/>
          </a:xfrm>
          <a:prstGeom prst="rect">
            <a:avLst/>
          </a:prstGeom>
          <a:noFill/>
          <a:ln w="0">
            <a:noFill/>
            <a:miter lim="800000"/>
            <a:headEnd/>
            <a:tailEnd/>
          </a:ln>
          <a:effectLst/>
        </p:spPr>
        <p:txBody>
          <a:bodyPr wrap="square" lIns="154765" tIns="77378" rIns="154765" bIns="77378">
            <a:spAutoFit/>
          </a:bodyPr>
          <a:lstStyle/>
          <a:p>
            <a:pPr algn="ctr">
              <a:lnSpc>
                <a:spcPct val="120000"/>
              </a:lnSpc>
              <a:spcAft>
                <a:spcPts val="0"/>
              </a:spcAft>
              <a:defRPr/>
            </a:pPr>
            <a:r>
              <a:rPr lang="en-US" sz="5000" dirty="0" smtClean="0">
                <a:cs typeface="Arial" panose="020B0604020202020204" pitchFamily="34" charset="0"/>
              </a:rPr>
              <a:t>Both in continuous improvement</a:t>
            </a:r>
            <a:br>
              <a:rPr lang="en-US" sz="5000" dirty="0" smtClean="0">
                <a:cs typeface="Arial" panose="020B0604020202020204" pitchFamily="34" charset="0"/>
              </a:rPr>
            </a:br>
            <a:r>
              <a:rPr lang="en-US" sz="5000" dirty="0" smtClean="0">
                <a:cs typeface="Arial" panose="020B0604020202020204" pitchFamily="34" charset="0"/>
              </a:rPr>
              <a:t>and radical transformations, </a:t>
            </a:r>
            <a:r>
              <a:rPr lang="en-US" sz="5000" spc="-110" dirty="0" smtClean="0">
                <a:cs typeface="Arial" panose="020B0604020202020204" pitchFamily="34" charset="0"/>
              </a:rPr>
              <a:t>our framework</a:t>
            </a:r>
          </a:p>
          <a:p>
            <a:pPr algn="ctr">
              <a:lnSpc>
                <a:spcPct val="120000"/>
              </a:lnSpc>
              <a:spcAft>
                <a:spcPts val="0"/>
              </a:spcAft>
              <a:defRPr/>
            </a:pPr>
            <a:r>
              <a:rPr lang="en-US" sz="5000" spc="-110" dirty="0" smtClean="0">
                <a:latin typeface="Arial Black" panose="020B0A04020102020204" pitchFamily="34" charset="0"/>
                <a:cs typeface="Arial" panose="020B0604020202020204" pitchFamily="34" charset="0"/>
              </a:rPr>
              <a:t>(principles, roadmaps, templates, equations, algorithms)</a:t>
            </a:r>
          </a:p>
          <a:p>
            <a:pPr algn="ctr">
              <a:lnSpc>
                <a:spcPct val="120000"/>
              </a:lnSpc>
              <a:spcAft>
                <a:spcPts val="2033"/>
              </a:spcAft>
              <a:defRPr/>
            </a:pPr>
            <a:r>
              <a:rPr lang="en-US" sz="5000" spc="-120" dirty="0" smtClean="0">
                <a:cs typeface="Arial" panose="020B0604020202020204" pitchFamily="34" charset="0"/>
              </a:rPr>
              <a:t>supports all phases of the innovation funnel, </a:t>
            </a:r>
            <a:r>
              <a:rPr lang="en-US" sz="5000" spc="-120" dirty="0">
                <a:cs typeface="Arial" panose="020B0604020202020204" pitchFamily="34" charset="0"/>
              </a:rPr>
              <a:t>from </a:t>
            </a:r>
            <a:r>
              <a:rPr lang="en-US" sz="5000" spc="-120" dirty="0" smtClean="0">
                <a:cs typeface="Arial" panose="020B0604020202020204" pitchFamily="34" charset="0"/>
              </a:rPr>
              <a:t>ideation and </a:t>
            </a:r>
            <a:endParaRPr lang="fr-CA" sz="5000" b="0" dirty="0">
              <a:cs typeface="Arial" panose="020B0604020202020204" pitchFamily="34" charset="0"/>
            </a:endParaRPr>
          </a:p>
        </p:txBody>
      </p:sp>
      <p:sp>
        <p:nvSpPr>
          <p:cNvPr id="18" name="Rectangle 3"/>
          <p:cNvSpPr>
            <a:spLocks noChangeArrowheads="1"/>
          </p:cNvSpPr>
          <p:nvPr/>
        </p:nvSpPr>
        <p:spPr bwMode="auto">
          <a:xfrm>
            <a:off x="-37855" y="8031162"/>
            <a:ext cx="23377480" cy="2002927"/>
          </a:xfrm>
          <a:prstGeom prst="rect">
            <a:avLst/>
          </a:prstGeom>
          <a:noFill/>
          <a:ln w="0">
            <a:noFill/>
            <a:miter lim="800000"/>
            <a:headEnd/>
            <a:tailEnd/>
          </a:ln>
          <a:effectLst/>
        </p:spPr>
        <p:txBody>
          <a:bodyPr wrap="square" lIns="154765" tIns="77378" rIns="154765" bIns="77378">
            <a:spAutoFit/>
          </a:bodyPr>
          <a:lstStyle/>
          <a:p>
            <a:pPr algn="ctr">
              <a:lnSpc>
                <a:spcPct val="120000"/>
              </a:lnSpc>
              <a:spcAft>
                <a:spcPts val="0"/>
              </a:spcAft>
              <a:defRPr/>
            </a:pPr>
            <a:r>
              <a:rPr lang="en-US" sz="5000" spc="-120" dirty="0" smtClean="0">
                <a:cs typeface="Arial" panose="020B0604020202020204" pitchFamily="34" charset="0"/>
              </a:rPr>
              <a:t>invention to </a:t>
            </a:r>
            <a:r>
              <a:rPr lang="en-US" sz="5000" dirty="0" smtClean="0">
                <a:cs typeface="Arial" panose="020B0604020202020204" pitchFamily="34" charset="0"/>
              </a:rPr>
              <a:t>development, commercialization, scaling </a:t>
            </a:r>
            <a:br>
              <a:rPr lang="en-US" sz="5000" dirty="0" smtClean="0">
                <a:cs typeface="Arial" panose="020B0604020202020204" pitchFamily="34" charset="0"/>
              </a:rPr>
            </a:br>
            <a:r>
              <a:rPr lang="en-US" sz="5000" dirty="0" smtClean="0">
                <a:cs typeface="Arial" panose="020B0604020202020204" pitchFamily="34" charset="0"/>
              </a:rPr>
              <a:t>and adoption (</a:t>
            </a:r>
            <a:r>
              <a:rPr lang="en-US" sz="5000" dirty="0">
                <a:cs typeface="Arial" panose="020B0604020202020204" pitchFamily="34" charset="0"/>
              </a:rPr>
              <a:t>or </a:t>
            </a:r>
            <a:r>
              <a:rPr lang="en-US" sz="5000" dirty="0" smtClean="0">
                <a:cs typeface="Arial" panose="020B0604020202020204" pitchFamily="34" charset="0"/>
              </a:rPr>
              <a:t>diffusion) and </a:t>
            </a:r>
            <a:r>
              <a:rPr lang="en-US" sz="5000" dirty="0">
                <a:cs typeface="Arial" panose="020B0604020202020204" pitchFamily="34" charset="0"/>
              </a:rPr>
              <a:t>renewal</a:t>
            </a:r>
            <a:r>
              <a:rPr lang="en-US" sz="5000" dirty="0" smtClean="0">
                <a:cs typeface="Arial" panose="020B0604020202020204" pitchFamily="34" charset="0"/>
              </a:rPr>
              <a:t>. </a:t>
            </a:r>
            <a:endParaRPr lang="fr-CA" sz="5000" b="0" dirty="0">
              <a:cs typeface="Arial" panose="020B0604020202020204" pitchFamily="34" charset="0"/>
            </a:endParaRPr>
          </a:p>
        </p:txBody>
      </p:sp>
      <p:sp>
        <p:nvSpPr>
          <p:cNvPr id="15" name="Rectangle 3"/>
          <p:cNvSpPr>
            <a:spLocks noChangeArrowheads="1"/>
          </p:cNvSpPr>
          <p:nvPr/>
        </p:nvSpPr>
        <p:spPr bwMode="auto">
          <a:xfrm>
            <a:off x="127593" y="6621462"/>
            <a:ext cx="23377480" cy="927632"/>
          </a:xfrm>
          <a:prstGeom prst="rect">
            <a:avLst/>
          </a:prstGeom>
          <a:noFill/>
          <a:ln w="0">
            <a:noFill/>
            <a:miter lim="800000"/>
            <a:headEnd/>
            <a:tailEnd/>
          </a:ln>
          <a:effectLst/>
        </p:spPr>
        <p:txBody>
          <a:bodyPr wrap="square" lIns="154765" tIns="77378" rIns="154765" bIns="77378">
            <a:spAutoFit/>
          </a:bodyPr>
          <a:lstStyle/>
          <a:p>
            <a:pPr algn="ctr">
              <a:lnSpc>
                <a:spcPct val="120000"/>
              </a:lnSpc>
              <a:spcAft>
                <a:spcPts val="0"/>
              </a:spcAft>
              <a:defRPr/>
            </a:pPr>
            <a:endParaRPr lang="fr-CA" sz="4600" b="0" dirty="0">
              <a:cs typeface="Arial" panose="020B0604020202020204" pitchFamily="34" charset="0"/>
            </a:endParaRPr>
          </a:p>
        </p:txBody>
      </p:sp>
      <p:sp>
        <p:nvSpPr>
          <p:cNvPr id="16"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440659050"/>
      </p:ext>
    </p:extLst>
  </p:cSld>
  <p:clrMapOvr>
    <a:masterClrMapping/>
  </p:clrMapOvr>
  <p:transition spd="slow" advTm="3409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350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2000" fill="hold"/>
                                        <p:tgtEl>
                                          <p:spTgt spid="17">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7">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3500"/>
                                  </p:stCondLst>
                                  <p:childTnLst>
                                    <p:set>
                                      <p:cBhvr>
                                        <p:cTn id="13" dur="1" fill="hold">
                                          <p:stCondLst>
                                            <p:cond delay="0"/>
                                          </p:stCondLst>
                                        </p:cTn>
                                        <p:tgtEl>
                                          <p:spTgt spid="17">
                                            <p:txEl>
                                              <p:pRg st="1" end="1"/>
                                            </p:txEl>
                                          </p:spTgt>
                                        </p:tgtEl>
                                        <p:attrNameLst>
                                          <p:attrName>style.visibility</p:attrName>
                                        </p:attrNameLst>
                                      </p:cBhvr>
                                      <p:to>
                                        <p:strVal val="visible"/>
                                      </p:to>
                                    </p:set>
                                    <p:anim calcmode="lin" valueType="num">
                                      <p:cBhvr>
                                        <p:cTn id="14" dur="2000" fill="hold"/>
                                        <p:tgtEl>
                                          <p:spTgt spid="17">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17">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1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2500"/>
                                  </p:stCondLst>
                                  <p:childTnLst>
                                    <p:set>
                                      <p:cBhvr>
                                        <p:cTn id="20" dur="1" fill="hold">
                                          <p:stCondLst>
                                            <p:cond delay="0"/>
                                          </p:stCondLst>
                                        </p:cTn>
                                        <p:tgtEl>
                                          <p:spTgt spid="17">
                                            <p:txEl>
                                              <p:pRg st="2" end="2"/>
                                            </p:txEl>
                                          </p:spTgt>
                                        </p:tgtEl>
                                        <p:attrNameLst>
                                          <p:attrName>style.visibility</p:attrName>
                                        </p:attrNameLst>
                                      </p:cBhvr>
                                      <p:to>
                                        <p:strVal val="visible"/>
                                      </p:to>
                                    </p:set>
                                    <p:anim calcmode="lin" valueType="num">
                                      <p:cBhvr>
                                        <p:cTn id="21" dur="2000" fill="hold"/>
                                        <p:tgtEl>
                                          <p:spTgt spid="17">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17">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1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2000"/>
                                  </p:stCondLst>
                                  <p:childTnLst>
                                    <p:set>
                                      <p:cBhvr>
                                        <p:cTn id="27" dur="1" fill="hold">
                                          <p:stCondLst>
                                            <p:cond delay="0"/>
                                          </p:stCondLst>
                                        </p:cTn>
                                        <p:tgtEl>
                                          <p:spTgt spid="18"/>
                                        </p:tgtEl>
                                        <p:attrNameLst>
                                          <p:attrName>style.visibility</p:attrName>
                                        </p:attrNameLst>
                                      </p:cBhvr>
                                      <p:to>
                                        <p:strVal val="visible"/>
                                      </p:to>
                                    </p:set>
                                    <p:anim calcmode="lin" valueType="num">
                                      <p:cBhvr>
                                        <p:cTn id="28" dur="2000" fill="hold"/>
                                        <p:tgtEl>
                                          <p:spTgt spid="18"/>
                                        </p:tgtEl>
                                        <p:attrNameLst>
                                          <p:attrName>ppt_w</p:attrName>
                                        </p:attrNameLst>
                                      </p:cBhvr>
                                      <p:tavLst>
                                        <p:tav tm="0">
                                          <p:val>
                                            <p:strVal val="#ppt_w*0.70"/>
                                          </p:val>
                                        </p:tav>
                                        <p:tav tm="100000">
                                          <p:val>
                                            <p:strVal val="#ppt_w"/>
                                          </p:val>
                                        </p:tav>
                                      </p:tavLst>
                                    </p:anim>
                                    <p:anim calcmode="lin" valueType="num">
                                      <p:cBhvr>
                                        <p:cTn id="29" dur="2000" fill="hold"/>
                                        <p:tgtEl>
                                          <p:spTgt spid="18"/>
                                        </p:tgtEl>
                                        <p:attrNameLst>
                                          <p:attrName>ppt_h</p:attrName>
                                        </p:attrNameLst>
                                      </p:cBhvr>
                                      <p:tavLst>
                                        <p:tav tm="0">
                                          <p:val>
                                            <p:strVal val="#ppt_h"/>
                                          </p:val>
                                        </p:tav>
                                        <p:tav tm="100000">
                                          <p:val>
                                            <p:strVal val="#ppt_h"/>
                                          </p:val>
                                        </p:tav>
                                      </p:tavLst>
                                    </p:anim>
                                    <p:animEffect transition="in" filter="fade">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550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2000" fill="hold"/>
                                        <p:tgtEl>
                                          <p:spTgt spid="6"/>
                                        </p:tgtEl>
                                        <p:attrNameLst>
                                          <p:attrName>ppt_x</p:attrName>
                                        </p:attrNameLst>
                                      </p:cBhvr>
                                      <p:tavLst>
                                        <p:tav tm="0">
                                          <p:val>
                                            <p:strVal val="0-#ppt_w/2"/>
                                          </p:val>
                                        </p:tav>
                                        <p:tav tm="100000">
                                          <p:val>
                                            <p:strVal val="#ppt_x"/>
                                          </p:val>
                                        </p:tav>
                                      </p:tavLst>
                                    </p:anim>
                                    <p:anim calcmode="lin" valueType="num">
                                      <p:cBhvr additive="base">
                                        <p:cTn id="3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100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BE8C9"/>
        </a:solidFill>
        <a:effectLst/>
      </p:bgPr>
    </p:bg>
    <p:spTree>
      <p:nvGrpSpPr>
        <p:cNvPr id="1" name=""/>
        <p:cNvGrpSpPr/>
        <p:nvPr/>
      </p:nvGrpSpPr>
      <p:grpSpPr>
        <a:xfrm>
          <a:off x="0" y="0"/>
          <a:ext cx="0" cy="0"/>
          <a:chOff x="0" y="0"/>
          <a:chExt cx="0" cy="0"/>
        </a:xfrm>
      </p:grpSpPr>
      <p:grpSp>
        <p:nvGrpSpPr>
          <p:cNvPr id="28" name="Group 27"/>
          <p:cNvGrpSpPr/>
          <p:nvPr/>
        </p:nvGrpSpPr>
        <p:grpSpPr>
          <a:xfrm>
            <a:off x="1607344" y="0"/>
            <a:ext cx="20192999" cy="13075920"/>
            <a:chOff x="1607344" y="0"/>
            <a:chExt cx="20192999" cy="13075920"/>
          </a:xfrm>
        </p:grpSpPr>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981" r="1293"/>
            <a:stretch/>
          </p:blipFill>
          <p:spPr>
            <a:xfrm>
              <a:off x="1607344" y="0"/>
              <a:ext cx="20192999" cy="13075920"/>
            </a:xfrm>
            <a:prstGeom prst="rect">
              <a:avLst/>
            </a:prstGeom>
          </p:spPr>
        </p:pic>
        <p:grpSp>
          <p:nvGrpSpPr>
            <p:cNvPr id="30" name="Group 29"/>
            <p:cNvGrpSpPr/>
            <p:nvPr/>
          </p:nvGrpSpPr>
          <p:grpSpPr>
            <a:xfrm>
              <a:off x="3301076" y="2113614"/>
              <a:ext cx="16649700" cy="10863105"/>
              <a:chOff x="2940844" y="2087562"/>
              <a:chExt cx="16649700" cy="10863105"/>
            </a:xfrm>
          </p:grpSpPr>
          <p:sp>
            <p:nvSpPr>
              <p:cNvPr id="31" name="Rectangle 30"/>
              <p:cNvSpPr/>
              <p:nvPr/>
            </p:nvSpPr>
            <p:spPr>
              <a:xfrm>
                <a:off x="4485612" y="2087562"/>
                <a:ext cx="13754100" cy="10668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76012" y="4423710"/>
                <a:ext cx="14994068" cy="10287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075912" y="5834566"/>
                <a:ext cx="16514632" cy="1078492"/>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104612" y="7395510"/>
                <a:ext cx="14521318" cy="2055153"/>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flipH="1">
                <a:off x="2940844" y="12717462"/>
                <a:ext cx="342901" cy="233205"/>
              </a:xfrm>
              <a:prstGeom prst="rect">
                <a:avLst/>
              </a:prstGeom>
            </p:spPr>
            <p:txBody>
              <a:bodyPr wrap="square">
                <a:spAutoFit/>
              </a:bodyPr>
              <a:lstStyle/>
              <a:p>
                <a:pPr>
                  <a:lnSpc>
                    <a:spcPts val="100"/>
                  </a:lnSpc>
                  <a:spcAft>
                    <a:spcPts val="0"/>
                  </a:spcAft>
                </a:pPr>
                <a:r>
                  <a:rPr lang="en-US" sz="4000" b="0" dirty="0" smtClean="0">
                    <a:latin typeface="Arial Black" panose="020B0A04020102020204" pitchFamily="34" charset="0"/>
                    <a:ea typeface="Calibri" panose="020F0502020204030204" pitchFamily="34" charset="0"/>
                    <a:cs typeface="Arial" panose="020B0604020202020204" pitchFamily="34" charset="0"/>
                  </a:rPr>
                  <a:t>.</a:t>
                </a:r>
                <a:endParaRPr lang="en-US" sz="4000" dirty="0"/>
              </a:p>
            </p:txBody>
          </p:sp>
        </p:gr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2767925" y="12526963"/>
            <a:ext cx="487363" cy="487362"/>
          </a:xfrm>
          <a:prstGeom prst="rect">
            <a:avLst/>
          </a:prstGeom>
        </p:spPr>
      </p:pic>
    </p:spTree>
    <p:custDataLst>
      <p:tags r:id="rId1"/>
    </p:custDataLst>
    <p:extLst>
      <p:ext uri="{BB962C8B-B14F-4D97-AF65-F5344CB8AC3E}">
        <p14:creationId xmlns:p14="http://schemas.microsoft.com/office/powerpoint/2010/main" val="485450148"/>
      </p:ext>
    </p:extLst>
  </p:cSld>
  <p:clrMapOvr>
    <a:masterClrMapping/>
  </p:clrMapOvr>
  <mc:AlternateContent xmlns:mc="http://schemas.openxmlformats.org/markup-compatibility/2006" xmlns:p14="http://schemas.microsoft.com/office/powerpoint/2010/main">
    <mc:Choice Requires="p14">
      <p:transition spd="slow" p14:dur="2000" advTm="12468"/>
    </mc:Choice>
    <mc:Fallback xmlns="">
      <p:transition spd="slow" advTm="1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1000"/>
                                  </p:stCondLst>
                                  <p:childTnLst>
                                    <p:set>
                                      <p:cBhvr>
                                        <p:cTn id="10" dur="1" fill="hold">
                                          <p:stCondLst>
                                            <p:cond delay="0"/>
                                          </p:stCondLst>
                                        </p:cTn>
                                        <p:tgtEl>
                                          <p:spTgt spid="28"/>
                                        </p:tgtEl>
                                        <p:attrNameLst>
                                          <p:attrName>style.visibility</p:attrName>
                                        </p:attrNameLst>
                                      </p:cBhvr>
                                      <p:to>
                                        <p:strVal val="visible"/>
                                      </p:to>
                                    </p:set>
                                    <p:animEffect transition="in" filter="wheel(1)">
                                      <p:cBhvr>
                                        <p:cTn id="11"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BE8C9"/>
        </a:solidFill>
        <a:effectLst/>
      </p:bgPr>
    </p:bg>
    <p:spTree>
      <p:nvGrpSpPr>
        <p:cNvPr id="1" name=""/>
        <p:cNvGrpSpPr/>
        <p:nvPr/>
      </p:nvGrpSpPr>
      <p:grpSpPr>
        <a:xfrm>
          <a:off x="0" y="0"/>
          <a:ext cx="0" cy="0"/>
          <a:chOff x="0" y="0"/>
          <a:chExt cx="0" cy="0"/>
        </a:xfrm>
      </p:grpSpPr>
      <p:grpSp>
        <p:nvGrpSpPr>
          <p:cNvPr id="28" name="Group 27"/>
          <p:cNvGrpSpPr/>
          <p:nvPr/>
        </p:nvGrpSpPr>
        <p:grpSpPr>
          <a:xfrm>
            <a:off x="1607344" y="0"/>
            <a:ext cx="20192999" cy="13075920"/>
            <a:chOff x="1607344" y="0"/>
            <a:chExt cx="20192999" cy="13075920"/>
          </a:xfrm>
        </p:grpSpPr>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981" r="1293"/>
            <a:stretch/>
          </p:blipFill>
          <p:spPr>
            <a:xfrm>
              <a:off x="1607344" y="0"/>
              <a:ext cx="20192999" cy="13075920"/>
            </a:xfrm>
            <a:prstGeom prst="rect">
              <a:avLst/>
            </a:prstGeom>
          </p:spPr>
        </p:pic>
        <p:grpSp>
          <p:nvGrpSpPr>
            <p:cNvPr id="30" name="Group 29"/>
            <p:cNvGrpSpPr/>
            <p:nvPr/>
          </p:nvGrpSpPr>
          <p:grpSpPr>
            <a:xfrm>
              <a:off x="3301076" y="2113614"/>
              <a:ext cx="16649700" cy="10863105"/>
              <a:chOff x="2940844" y="2087562"/>
              <a:chExt cx="16649700" cy="10863105"/>
            </a:xfrm>
          </p:grpSpPr>
          <p:sp>
            <p:nvSpPr>
              <p:cNvPr id="31" name="Rectangle 30"/>
              <p:cNvSpPr/>
              <p:nvPr/>
            </p:nvSpPr>
            <p:spPr>
              <a:xfrm>
                <a:off x="4485612" y="2087562"/>
                <a:ext cx="13754100" cy="10668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76012" y="4423710"/>
                <a:ext cx="14994068" cy="10287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075912" y="5834566"/>
                <a:ext cx="16514632" cy="1078492"/>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104612" y="7395510"/>
                <a:ext cx="14521318" cy="2055153"/>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flipH="1">
                <a:off x="2940844" y="12717462"/>
                <a:ext cx="342901" cy="233205"/>
              </a:xfrm>
              <a:prstGeom prst="rect">
                <a:avLst/>
              </a:prstGeom>
            </p:spPr>
            <p:txBody>
              <a:bodyPr wrap="square">
                <a:spAutoFit/>
              </a:bodyPr>
              <a:lstStyle/>
              <a:p>
                <a:pPr>
                  <a:lnSpc>
                    <a:spcPts val="100"/>
                  </a:lnSpc>
                  <a:spcAft>
                    <a:spcPts val="0"/>
                  </a:spcAft>
                </a:pPr>
                <a:r>
                  <a:rPr lang="en-US" sz="4000" b="0" dirty="0" smtClean="0">
                    <a:latin typeface="Arial Black" panose="020B0A04020102020204" pitchFamily="34" charset="0"/>
                    <a:ea typeface="Calibri" panose="020F0502020204030204" pitchFamily="34" charset="0"/>
                    <a:cs typeface="Arial" panose="020B0604020202020204" pitchFamily="34" charset="0"/>
                  </a:rPr>
                  <a:t>.</a:t>
                </a:r>
                <a:endParaRPr lang="en-US" sz="4000" dirty="0"/>
              </a:p>
            </p:txBody>
          </p:sp>
        </p:grpSp>
      </p:grpSp>
      <p:sp>
        <p:nvSpPr>
          <p:cNvPr id="36" name="Rectangle 35"/>
          <p:cNvSpPr/>
          <p:nvPr/>
        </p:nvSpPr>
        <p:spPr>
          <a:xfrm flipH="1">
            <a:off x="7398544" y="1959646"/>
            <a:ext cx="8610600" cy="1374735"/>
          </a:xfrm>
          <a:prstGeom prst="rect">
            <a:avLst/>
          </a:prstGeom>
        </p:spPr>
        <p:txBody>
          <a:bodyPr wrap="square">
            <a:spAutoFit/>
          </a:bodyPr>
          <a:lstStyle/>
          <a:p>
            <a:pPr algn="ctr">
              <a:lnSpc>
                <a:spcPts val="10000"/>
              </a:lnSpc>
              <a:spcAft>
                <a:spcPts val="328"/>
              </a:spcAft>
            </a:pPr>
            <a:r>
              <a:rPr lang="en-US" sz="8000" b="0" spc="-50" dirty="0" smtClean="0">
                <a:solidFill>
                  <a:schemeClr val="bg1"/>
                </a:solidFill>
                <a:latin typeface="Arial Black" panose="020B0A04020102020204" pitchFamily="34" charset="0"/>
              </a:rPr>
              <a:t>Framework for</a:t>
            </a:r>
            <a:endParaRPr lang="en-US" sz="8000" dirty="0">
              <a:solidFill>
                <a:schemeClr val="bg1"/>
              </a:solidFill>
            </a:endParaRPr>
          </a:p>
        </p:txBody>
      </p:sp>
      <p:sp>
        <p:nvSpPr>
          <p:cNvPr id="37" name="Rectangle 36"/>
          <p:cNvSpPr/>
          <p:nvPr/>
        </p:nvSpPr>
        <p:spPr>
          <a:xfrm flipH="1">
            <a:off x="3600211" y="4290789"/>
            <a:ext cx="16207264" cy="1378454"/>
          </a:xfrm>
          <a:prstGeom prst="rect">
            <a:avLst/>
          </a:prstGeom>
        </p:spPr>
        <p:txBody>
          <a:bodyPr wrap="square">
            <a:spAutoFit/>
          </a:bodyPr>
          <a:lstStyle/>
          <a:p>
            <a:pPr algn="ctr">
              <a:lnSpc>
                <a:spcPts val="10000"/>
              </a:lnSpc>
              <a:spcAft>
                <a:spcPts val="328"/>
              </a:spcAft>
            </a:pPr>
            <a:r>
              <a:rPr lang="en-US" sz="8000" b="0" spc="-50" dirty="0" smtClean="0">
                <a:solidFill>
                  <a:schemeClr val="bg1"/>
                </a:solidFill>
                <a:latin typeface="Arial Black" panose="020B0A04020102020204" pitchFamily="34" charset="0"/>
              </a:rPr>
              <a:t>Principled Innovation and</a:t>
            </a:r>
            <a:endParaRPr lang="en-US" sz="8000" dirty="0">
              <a:solidFill>
                <a:schemeClr val="bg1"/>
              </a:solidFill>
            </a:endParaRPr>
          </a:p>
        </p:txBody>
      </p:sp>
      <p:sp>
        <p:nvSpPr>
          <p:cNvPr id="38" name="Rectangle 37"/>
          <p:cNvSpPr/>
          <p:nvPr/>
        </p:nvSpPr>
        <p:spPr>
          <a:xfrm flipH="1">
            <a:off x="3702844" y="5712496"/>
            <a:ext cx="16040099" cy="1374735"/>
          </a:xfrm>
          <a:prstGeom prst="rect">
            <a:avLst/>
          </a:prstGeom>
        </p:spPr>
        <p:txBody>
          <a:bodyPr wrap="square">
            <a:spAutoFit/>
          </a:bodyPr>
          <a:lstStyle/>
          <a:p>
            <a:pPr algn="ctr">
              <a:lnSpc>
                <a:spcPts val="10000"/>
              </a:lnSpc>
              <a:spcAft>
                <a:spcPts val="328"/>
              </a:spcAft>
            </a:pPr>
            <a:r>
              <a:rPr lang="en-US" sz="7600" b="0" spc="-120" dirty="0" smtClean="0">
                <a:solidFill>
                  <a:schemeClr val="bg1"/>
                </a:solidFill>
                <a:latin typeface="Arial Black" panose="020B0A04020102020204" pitchFamily="34" charset="0"/>
              </a:rPr>
              <a:t>Co-Elevating Team Leadership</a:t>
            </a:r>
            <a:endParaRPr lang="en-US" sz="7600" spc="-120" dirty="0">
              <a:solidFill>
                <a:schemeClr val="bg1"/>
              </a:solidFill>
            </a:endParaRPr>
          </a:p>
        </p:txBody>
      </p:sp>
      <p:sp>
        <p:nvSpPr>
          <p:cNvPr id="40" name="Rectangle 39"/>
          <p:cNvSpPr/>
          <p:nvPr/>
        </p:nvSpPr>
        <p:spPr>
          <a:xfrm flipH="1">
            <a:off x="2568510" y="7356755"/>
            <a:ext cx="18249900" cy="2131353"/>
          </a:xfrm>
          <a:prstGeom prst="rect">
            <a:avLst/>
          </a:prstGeom>
        </p:spPr>
        <p:txBody>
          <a:bodyPr wrap="square">
            <a:spAutoFit/>
          </a:bodyPr>
          <a:lstStyle/>
          <a:p>
            <a:pPr algn="ctr">
              <a:lnSpc>
                <a:spcPts val="5100"/>
              </a:lnSpc>
              <a:spcAft>
                <a:spcPts val="328"/>
              </a:spcAft>
            </a:pPr>
            <a:r>
              <a:rPr lang="en-US" sz="3000" dirty="0" smtClean="0">
                <a:solidFill>
                  <a:schemeClr val="bg1"/>
                </a:solidFill>
                <a:latin typeface="Arial Black" panose="020B0A04020102020204" pitchFamily="34" charset="0"/>
                <a:cs typeface="Arial" panose="020B0604020202020204" pitchFamily="34" charset="0"/>
              </a:rPr>
              <a:t>Applying </a:t>
            </a:r>
            <a:r>
              <a:rPr lang="en-US" sz="3000" dirty="0">
                <a:solidFill>
                  <a:schemeClr val="bg1"/>
                </a:solidFill>
                <a:latin typeface="Arial Black" panose="020B0A04020102020204" pitchFamily="34" charset="0"/>
                <a:cs typeface="Arial" panose="020B0604020202020204" pitchFamily="34" charset="0"/>
              </a:rPr>
              <a:t>Innovation Science, Cognitive Neuroscience</a:t>
            </a:r>
            <a:r>
              <a:rPr lang="en-US" sz="3000" dirty="0" smtClean="0">
                <a:solidFill>
                  <a:schemeClr val="bg1"/>
                </a:solidFill>
                <a:latin typeface="Arial Black" panose="020B0A04020102020204" pitchFamily="34" charset="0"/>
                <a:cs typeface="Arial" panose="020B0604020202020204" pitchFamily="34" charset="0"/>
              </a:rPr>
              <a:t>, Psychology,</a:t>
            </a:r>
          </a:p>
          <a:p>
            <a:pPr algn="ctr">
              <a:lnSpc>
                <a:spcPts val="5100"/>
              </a:lnSpc>
              <a:spcAft>
                <a:spcPts val="328"/>
              </a:spcAft>
            </a:pPr>
            <a:r>
              <a:rPr lang="en-US" sz="3000" dirty="0" smtClean="0">
                <a:solidFill>
                  <a:schemeClr val="bg1"/>
                </a:solidFill>
                <a:latin typeface="Arial Black" panose="020B0A04020102020204" pitchFamily="34" charset="0"/>
                <a:cs typeface="Arial" panose="020B0604020202020204" pitchFamily="34" charset="0"/>
              </a:rPr>
              <a:t>Generative AI</a:t>
            </a:r>
            <a:r>
              <a:rPr lang="en-US" sz="3000" dirty="0">
                <a:solidFill>
                  <a:schemeClr val="bg1"/>
                </a:solidFill>
                <a:latin typeface="Arial Black" panose="020B0A04020102020204" pitchFamily="34" charset="0"/>
                <a:cs typeface="Arial" panose="020B0604020202020204" pitchFamily="34" charset="0"/>
              </a:rPr>
              <a:t>, Eco-Responsibility’s Best </a:t>
            </a:r>
            <a:r>
              <a:rPr lang="en-US" sz="3000" dirty="0" smtClean="0">
                <a:solidFill>
                  <a:schemeClr val="bg1"/>
                </a:solidFill>
                <a:latin typeface="Arial Black" panose="020B0A04020102020204" pitchFamily="34" charset="0"/>
                <a:cs typeface="Arial" panose="020B0604020202020204" pitchFamily="34" charset="0"/>
              </a:rPr>
              <a:t>Practices and </a:t>
            </a:r>
          </a:p>
          <a:p>
            <a:pPr algn="ctr">
              <a:lnSpc>
                <a:spcPts val="5100"/>
              </a:lnSpc>
              <a:spcAft>
                <a:spcPts val="328"/>
              </a:spcAft>
            </a:pPr>
            <a:r>
              <a:rPr lang="en-US" sz="3000" dirty="0" smtClean="0">
                <a:solidFill>
                  <a:schemeClr val="bg1"/>
                </a:solidFill>
                <a:latin typeface="Arial Black" panose="020B0A04020102020204" pitchFamily="34" charset="0"/>
                <a:cs typeface="Arial" panose="020B0604020202020204" pitchFamily="34" charset="0"/>
              </a:rPr>
              <a:t>Harvard </a:t>
            </a:r>
            <a:r>
              <a:rPr lang="en-US" sz="3000" dirty="0">
                <a:solidFill>
                  <a:schemeClr val="bg1"/>
                </a:solidFill>
                <a:latin typeface="Arial Black" panose="020B0A04020102020204" pitchFamily="34" charset="0"/>
                <a:cs typeface="Arial" panose="020B0604020202020204" pitchFamily="34" charset="0"/>
              </a:rPr>
              <a:t>University Global System™ </a:t>
            </a:r>
            <a:r>
              <a:rPr lang="en-US" sz="3000" dirty="0" smtClean="0">
                <a:solidFill>
                  <a:schemeClr val="bg1"/>
                </a:solidFill>
                <a:latin typeface="Arial Black" panose="020B0A04020102020204" pitchFamily="34" charset="0"/>
                <a:cs typeface="Arial" panose="020B0604020202020204" pitchFamily="34" charset="0"/>
              </a:rPr>
              <a:t>(HUGS) Tools</a:t>
            </a:r>
            <a:endParaRPr lang="en-US" sz="3000" dirty="0">
              <a:solidFill>
                <a:schemeClr val="bg1"/>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2767925" y="12526963"/>
            <a:ext cx="487363" cy="487362"/>
          </a:xfrm>
          <a:prstGeom prst="rect">
            <a:avLst/>
          </a:prstGeom>
        </p:spPr>
      </p:pic>
    </p:spTree>
    <p:custDataLst>
      <p:tags r:id="rId1"/>
    </p:custDataLst>
    <p:extLst>
      <p:ext uri="{BB962C8B-B14F-4D97-AF65-F5344CB8AC3E}">
        <p14:creationId xmlns:p14="http://schemas.microsoft.com/office/powerpoint/2010/main" val="818095508"/>
      </p:ext>
    </p:extLst>
  </p:cSld>
  <p:clrMapOvr>
    <a:masterClrMapping/>
  </p:clrMapOvr>
  <mc:AlternateContent xmlns:mc="http://schemas.openxmlformats.org/markup-compatibility/2006" xmlns:p14="http://schemas.microsoft.com/office/powerpoint/2010/main">
    <mc:Choice Requires="p14">
      <p:transition spd="slow" p14:dur="2000" advTm="17467"/>
    </mc:Choice>
    <mc:Fallback xmlns="">
      <p:transition spd="slow" advTm="17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500"/>
                                  </p:stCondLst>
                                  <p:childTnLst>
                                    <p:set>
                                      <p:cBhvr>
                                        <p:cTn id="10" dur="1" fill="hold">
                                          <p:stCondLst>
                                            <p:cond delay="0"/>
                                          </p:stCondLst>
                                        </p:cTn>
                                        <p:tgtEl>
                                          <p:spTgt spid="40">
                                            <p:txEl>
                                              <p:pRg st="2" end="2"/>
                                            </p:txEl>
                                          </p:spTgt>
                                        </p:tgtEl>
                                        <p:attrNameLst>
                                          <p:attrName>style.visibility</p:attrName>
                                        </p:attrNameLst>
                                      </p:cBhvr>
                                      <p:to>
                                        <p:strVal val="visible"/>
                                      </p:to>
                                    </p:set>
                                    <p:anim calcmode="lin" valueType="num">
                                      <p:cBhvr>
                                        <p:cTn id="11" dur="5000" fill="hold"/>
                                        <p:tgtEl>
                                          <p:spTgt spid="40">
                                            <p:txEl>
                                              <p:pRg st="2" end="2"/>
                                            </p:txEl>
                                          </p:spTgt>
                                        </p:tgtEl>
                                        <p:attrNameLst>
                                          <p:attrName>ppt_w</p:attrName>
                                        </p:attrNameLst>
                                      </p:cBhvr>
                                      <p:tavLst>
                                        <p:tav tm="0">
                                          <p:val>
                                            <p:strVal val="#ppt_w*0.70"/>
                                          </p:val>
                                        </p:tav>
                                        <p:tav tm="100000">
                                          <p:val>
                                            <p:strVal val="#ppt_w"/>
                                          </p:val>
                                        </p:tav>
                                      </p:tavLst>
                                    </p:anim>
                                    <p:anim calcmode="lin" valueType="num">
                                      <p:cBhvr>
                                        <p:cTn id="12" dur="5000" fill="hold"/>
                                        <p:tgtEl>
                                          <p:spTgt spid="40">
                                            <p:txEl>
                                              <p:pRg st="2" end="2"/>
                                            </p:txEl>
                                          </p:spTgt>
                                        </p:tgtEl>
                                        <p:attrNameLst>
                                          <p:attrName>ppt_h</p:attrName>
                                        </p:attrNameLst>
                                      </p:cBhvr>
                                      <p:tavLst>
                                        <p:tav tm="0">
                                          <p:val>
                                            <p:strVal val="#ppt_h"/>
                                          </p:val>
                                        </p:tav>
                                        <p:tav tm="100000">
                                          <p:val>
                                            <p:strVal val="#ppt_h"/>
                                          </p:val>
                                        </p:tav>
                                      </p:tavLst>
                                    </p:anim>
                                    <p:animEffect transition="in" filter="fade">
                                      <p:cBhvr>
                                        <p:cTn id="13" dur="50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Oval 16"/>
          <p:cNvSpPr>
            <a:spLocks noChangeAspect="1"/>
          </p:cNvSpPr>
          <p:nvPr/>
        </p:nvSpPr>
        <p:spPr>
          <a:xfrm>
            <a:off x="142347" y="464762"/>
            <a:ext cx="23065039" cy="11605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A" sz="2373" dirty="0">
              <a:solidFill>
                <a:schemeClr val="bg1"/>
              </a:solidFill>
              <a:latin typeface="Arial Black" panose="020B0A04020102020204" pitchFamily="34" charset="0"/>
              <a:cs typeface="Arial" panose="020B0604020202020204" pitchFamily="34" charset="0"/>
            </a:endParaRPr>
          </a:p>
        </p:txBody>
      </p:sp>
      <p:sp>
        <p:nvSpPr>
          <p:cNvPr id="5" name="Oval 4"/>
          <p:cNvSpPr>
            <a:spLocks/>
          </p:cNvSpPr>
          <p:nvPr/>
        </p:nvSpPr>
        <p:spPr>
          <a:xfrm>
            <a:off x="464344" y="734920"/>
            <a:ext cx="22436986" cy="110300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chemeClr val="tx1"/>
              </a:solidFill>
            </a:endParaRPr>
          </a:p>
        </p:txBody>
      </p:sp>
      <p:sp>
        <p:nvSpPr>
          <p:cNvPr id="16" name="Rectangle 2"/>
          <p:cNvSpPr txBox="1">
            <a:spLocks noChangeArrowheads="1"/>
          </p:cNvSpPr>
          <p:nvPr/>
        </p:nvSpPr>
        <p:spPr>
          <a:xfrm>
            <a:off x="2151599" y="9141278"/>
            <a:ext cx="17039161" cy="2320872"/>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3389" dirty="0">
                <a:solidFill>
                  <a:schemeClr val="bg1"/>
                </a:solidFill>
                <a:latin typeface="Arial" panose="020B0604020202020204" pitchFamily="34" charset="0"/>
                <a:cs typeface="Arial" panose="020B0604020202020204" pitchFamily="34" charset="0"/>
              </a:rPr>
              <a:t/>
            </a:r>
            <a:br>
              <a:rPr lang="en-US" sz="3389" dirty="0">
                <a:solidFill>
                  <a:schemeClr val="bg1"/>
                </a:solidFill>
                <a:latin typeface="Arial" panose="020B0604020202020204" pitchFamily="34" charset="0"/>
                <a:cs typeface="Arial" panose="020B0604020202020204" pitchFamily="34" charset="0"/>
              </a:rPr>
            </a:br>
            <a:endParaRPr lang="en-US" sz="3389"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89" y="5269050"/>
            <a:ext cx="23407333" cy="3342453"/>
          </a:xfrm>
          <a:prstGeom prst="rect">
            <a:avLst/>
          </a:prstGeom>
        </p:spPr>
        <p:txBody>
          <a:bodyPr wrap="square">
            <a:spAutoFit/>
          </a:bodyPr>
          <a:lstStyle/>
          <a:p>
            <a:pPr algn="ctr">
              <a:lnSpc>
                <a:spcPct val="120000"/>
              </a:lnSpc>
              <a:defRPr/>
            </a:pPr>
            <a:r>
              <a:rPr lang="en-US" sz="4400" dirty="0" smtClean="0">
                <a:cs typeface="Arial" panose="020B0604020202020204" pitchFamily="34" charset="0"/>
              </a:rPr>
              <a:t>“While we fight among ourselves, the virus thrives… </a:t>
            </a:r>
          </a:p>
          <a:p>
            <a:pPr algn="ctr">
              <a:lnSpc>
                <a:spcPct val="120000"/>
              </a:lnSpc>
              <a:defRPr/>
            </a:pPr>
            <a:r>
              <a:rPr lang="en-US" sz="4400" spc="-70" dirty="0" smtClean="0">
                <a:cs typeface="Arial" panose="020B0604020202020204" pitchFamily="34" charset="0"/>
              </a:rPr>
              <a:t>We [have] to work openly, we [have] to share and we [have] to work together… </a:t>
            </a:r>
          </a:p>
          <a:p>
            <a:pPr algn="ctr">
              <a:lnSpc>
                <a:spcPct val="120000"/>
              </a:lnSpc>
              <a:defRPr/>
            </a:pPr>
            <a:r>
              <a:rPr lang="en-US" sz="4400" spc="-30" dirty="0" smtClean="0">
                <a:cs typeface="Arial" panose="020B0604020202020204" pitchFamily="34" charset="0"/>
              </a:rPr>
              <a:t>Let us not let the world be defined by the destruction wrought by one virus </a:t>
            </a:r>
            <a:br>
              <a:rPr lang="en-US" sz="4400" spc="-30" dirty="0" smtClean="0">
                <a:cs typeface="Arial" panose="020B0604020202020204" pitchFamily="34" charset="0"/>
              </a:rPr>
            </a:br>
            <a:r>
              <a:rPr lang="en-US" sz="4400" spc="-130" dirty="0" smtClean="0">
                <a:cs typeface="Arial" panose="020B0604020202020204" pitchFamily="34" charset="0"/>
              </a:rPr>
              <a:t>[or conflict], but illuminated by billions of hearts and minds working in unity.”</a:t>
            </a:r>
            <a:endParaRPr lang="en-US" sz="4000" dirty="0">
              <a:cs typeface="Arial" panose="020B0604020202020204" pitchFamily="34" charset="0"/>
            </a:endParaRPr>
          </a:p>
        </p:txBody>
      </p:sp>
      <p:sp>
        <p:nvSpPr>
          <p:cNvPr id="22" name="Rectangle 2"/>
          <p:cNvSpPr txBox="1">
            <a:spLocks noChangeArrowheads="1"/>
          </p:cNvSpPr>
          <p:nvPr/>
        </p:nvSpPr>
        <p:spPr>
          <a:xfrm>
            <a:off x="201535" y="1493738"/>
            <a:ext cx="23427609" cy="729862"/>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6000" dirty="0">
                <a:latin typeface="Arial Black" panose="020B0A04020102020204" pitchFamily="34" charset="0"/>
                <a:cs typeface="Times New Roman" pitchFamily="18" charset="0"/>
              </a:rPr>
              <a:t>The Spirit of Innovation</a:t>
            </a:r>
            <a:endParaRPr lang="en-US" sz="6000" dirty="0">
              <a:latin typeface="Arial Black" panose="020B0A04020102020204" pitchFamily="34" charset="0"/>
            </a:endParaRPr>
          </a:p>
        </p:txBody>
      </p:sp>
      <p:sp>
        <p:nvSpPr>
          <p:cNvPr id="21" name="Rectangle 20"/>
          <p:cNvSpPr/>
          <p:nvPr/>
        </p:nvSpPr>
        <p:spPr>
          <a:xfrm>
            <a:off x="1898048" y="11383962"/>
            <a:ext cx="12625196" cy="1557158"/>
          </a:xfrm>
          <a:prstGeom prst="rect">
            <a:avLst/>
          </a:prstGeom>
        </p:spPr>
        <p:txBody>
          <a:bodyPr wrap="square">
            <a:spAutoFit/>
          </a:bodyPr>
          <a:lstStyle/>
          <a:p>
            <a:r>
              <a:rPr lang="en-US" sz="2373" dirty="0">
                <a:latin typeface="Arial Black" panose="020B0A04020102020204" pitchFamily="34" charset="0"/>
              </a:rPr>
              <a:t>Testimonials from Users </a:t>
            </a:r>
          </a:p>
          <a:p>
            <a:r>
              <a:rPr lang="en-US" sz="2373" dirty="0">
                <a:latin typeface="Arial Black" panose="020B0A04020102020204" pitchFamily="34" charset="0"/>
              </a:rPr>
              <a:t>Harvard University Global System</a:t>
            </a:r>
            <a:r>
              <a:rPr lang="en-US" sz="2400" baseline="42000" dirty="0">
                <a:latin typeface="Arial Black" panose="020B0A04020102020204" pitchFamily="34" charset="0"/>
                <a:cs typeface="Times New Roman" pitchFamily="18" charset="0"/>
              </a:rPr>
              <a:t>™</a:t>
            </a:r>
            <a:endParaRPr lang="en-US" sz="2373" dirty="0">
              <a:latin typeface="Arial Black" panose="020B0A04020102020204" pitchFamily="34" charset="0"/>
            </a:endParaRPr>
          </a:p>
          <a:p>
            <a:r>
              <a:rPr lang="en-US" sz="2373" dirty="0">
                <a:latin typeface="Arial Black" panose="020B0A04020102020204" pitchFamily="34" charset="0"/>
              </a:rPr>
              <a:t>The Professional Development Institute</a:t>
            </a:r>
            <a:r>
              <a:rPr lang="en-US" sz="3200" baseline="30000" dirty="0">
                <a:latin typeface="Arial Black" panose="020B0A04020102020204" pitchFamily="34" charset="0"/>
              </a:rPr>
              <a:t>®</a:t>
            </a:r>
            <a:r>
              <a:rPr lang="en-US" sz="2373" dirty="0">
                <a:latin typeface="Arial Black" panose="020B0A04020102020204" pitchFamily="34" charset="0"/>
              </a:rPr>
              <a:t> PDI Inc. </a:t>
            </a:r>
            <a:br>
              <a:rPr lang="en-US" sz="2373" dirty="0">
                <a:latin typeface="Arial Black" panose="020B0A04020102020204" pitchFamily="34" charset="0"/>
              </a:rPr>
            </a:br>
            <a:r>
              <a:rPr lang="en-US" sz="2373" dirty="0">
                <a:latin typeface="Arial Black" panose="020B0A04020102020204" pitchFamily="34" charset="0"/>
              </a:rPr>
              <a:t>www.eharvard.org ● </a:t>
            </a:r>
            <a:r>
              <a:rPr lang="en-US" sz="2373" dirty="0">
                <a:latin typeface="Arial Black" panose="020B0A04020102020204" pitchFamily="34" charset="0"/>
                <a:ea typeface="Calibri" panose="020F0502020204030204" pitchFamily="34" charset="0"/>
                <a:cs typeface="Arial" panose="020B0604020202020204" pitchFamily="34" charset="0"/>
              </a:rPr>
              <a:t>© Alain Paul Martin, 2023. All rights reserved</a:t>
            </a:r>
            <a:endParaRPr lang="en-US" sz="2373" dirty="0">
              <a:latin typeface="Arial Black" panose="020B0A04020102020204" pitchFamily="34" charset="0"/>
            </a:endParaRPr>
          </a:p>
        </p:txBody>
      </p:sp>
      <p:sp>
        <p:nvSpPr>
          <p:cNvPr id="19" name="Rectangle 18"/>
          <p:cNvSpPr/>
          <p:nvPr/>
        </p:nvSpPr>
        <p:spPr>
          <a:xfrm>
            <a:off x="-19262" y="2674838"/>
            <a:ext cx="23407333" cy="2308324"/>
          </a:xfrm>
          <a:prstGeom prst="rect">
            <a:avLst/>
          </a:prstGeom>
        </p:spPr>
        <p:txBody>
          <a:bodyPr wrap="square">
            <a:spAutoFit/>
          </a:bodyPr>
          <a:lstStyle/>
          <a:p>
            <a:pPr algn="ctr">
              <a:defRPr/>
            </a:pPr>
            <a:r>
              <a:rPr lang="en-US" sz="4800" spc="-120" dirty="0"/>
              <a:t>Prof. </a:t>
            </a:r>
            <a:r>
              <a:rPr lang="en-US" sz="4800" spc="-120" dirty="0" err="1"/>
              <a:t>Pardis</a:t>
            </a:r>
            <a:r>
              <a:rPr lang="en-US" sz="4800" spc="-120" dirty="0"/>
              <a:t> </a:t>
            </a:r>
            <a:r>
              <a:rPr lang="en-US" sz="4800" spc="-120" dirty="0" err="1"/>
              <a:t>Sabeti’s</a:t>
            </a:r>
            <a:r>
              <a:rPr lang="en-US" sz="4800" spc="-120" dirty="0"/>
              <a:t> following </a:t>
            </a:r>
            <a:r>
              <a:rPr lang="en-US" sz="4800" spc="-120" dirty="0" smtClean="0"/>
              <a:t>insights</a:t>
            </a:r>
            <a:br>
              <a:rPr lang="en-US" sz="4800" spc="-120" dirty="0" smtClean="0"/>
            </a:br>
            <a:r>
              <a:rPr lang="en-US" sz="4800" spc="-120" dirty="0" smtClean="0"/>
              <a:t> inspire us to </a:t>
            </a:r>
            <a:r>
              <a:rPr lang="en-US" sz="4800" spc="-120" dirty="0"/>
              <a:t>work in harmony, </a:t>
            </a:r>
            <a:r>
              <a:rPr lang="en-US" sz="4800" spc="-120" dirty="0" smtClean="0"/>
              <a:t>beyond </a:t>
            </a:r>
            <a:r>
              <a:rPr lang="en-US" sz="4800" spc="-120" dirty="0"/>
              <a:t>the world of pathogens, </a:t>
            </a:r>
            <a:endParaRPr lang="en-US" sz="4800" spc="-120" dirty="0" smtClean="0"/>
          </a:p>
          <a:p>
            <a:pPr algn="ctr">
              <a:defRPr/>
            </a:pPr>
            <a:r>
              <a:rPr lang="en-US" sz="4800" spc="-120" dirty="0" smtClean="0"/>
              <a:t>in </a:t>
            </a:r>
            <a:r>
              <a:rPr lang="en-US" sz="4800" spc="-120" dirty="0"/>
              <a:t>the spirit of </a:t>
            </a:r>
            <a:r>
              <a:rPr lang="en-US" sz="4800" spc="-120" dirty="0" smtClean="0"/>
              <a:t>principled </a:t>
            </a:r>
            <a:r>
              <a:rPr lang="en-US" sz="4800" spc="-120" dirty="0"/>
              <a:t>collaborative </a:t>
            </a:r>
            <a:r>
              <a:rPr lang="en-US" sz="4800" spc="-120" dirty="0" smtClean="0"/>
              <a:t>and co-elevating innovation.</a:t>
            </a:r>
            <a:endParaRPr lang="en-US" sz="4800" spc="-120" dirty="0"/>
          </a:p>
        </p:txBody>
      </p:sp>
      <p:sp>
        <p:nvSpPr>
          <p:cNvPr id="18" name="Rectangle 17"/>
          <p:cNvSpPr/>
          <p:nvPr/>
        </p:nvSpPr>
        <p:spPr>
          <a:xfrm>
            <a:off x="355" y="8815404"/>
            <a:ext cx="23407333" cy="1642694"/>
          </a:xfrm>
          <a:prstGeom prst="rect">
            <a:avLst/>
          </a:prstGeom>
        </p:spPr>
        <p:txBody>
          <a:bodyPr wrap="square">
            <a:spAutoFit/>
          </a:bodyPr>
          <a:lstStyle/>
          <a:p>
            <a:pPr algn="ctr">
              <a:lnSpc>
                <a:spcPct val="120000"/>
              </a:lnSpc>
              <a:defRPr/>
            </a:pPr>
            <a:r>
              <a:rPr lang="en-US" sz="4400" dirty="0" smtClean="0">
                <a:cs typeface="Arial" panose="020B0604020202020204" pitchFamily="34" charset="0"/>
              </a:rPr>
              <a:t>Adapted excerpts from Prof. </a:t>
            </a:r>
            <a:r>
              <a:rPr lang="en-US" sz="4400" dirty="0" err="1" smtClean="0">
                <a:cs typeface="Arial" panose="020B0604020202020204" pitchFamily="34" charset="0"/>
              </a:rPr>
              <a:t>Pardis</a:t>
            </a:r>
            <a:r>
              <a:rPr lang="en-US" sz="4400" dirty="0" smtClean="0">
                <a:cs typeface="Arial" panose="020B0604020202020204" pitchFamily="34" charset="0"/>
              </a:rPr>
              <a:t> </a:t>
            </a:r>
            <a:r>
              <a:rPr lang="en-US" sz="4400" dirty="0" err="1" smtClean="0">
                <a:cs typeface="Arial" panose="020B0604020202020204" pitchFamily="34" charset="0"/>
              </a:rPr>
              <a:t>Sabeti</a:t>
            </a:r>
            <a:r>
              <a:rPr lang="en-US" sz="4400" dirty="0" smtClean="0">
                <a:cs typeface="Arial" panose="020B0604020202020204" pitchFamily="34" charset="0"/>
              </a:rPr>
              <a:t> TEDWomen 2015, </a:t>
            </a:r>
            <a:br>
              <a:rPr lang="en-US" sz="4400" dirty="0" smtClean="0">
                <a:cs typeface="Arial" panose="020B0604020202020204" pitchFamily="34" charset="0"/>
              </a:rPr>
            </a:br>
            <a:r>
              <a:rPr lang="en-US" sz="4400" dirty="0" smtClean="0">
                <a:cs typeface="Arial" panose="020B0604020202020204" pitchFamily="34" charset="0"/>
              </a:rPr>
              <a:t>“How we'll fight the next deadly virus.” </a:t>
            </a:r>
            <a:endParaRPr lang="en-US" sz="4400" dirty="0">
              <a:cs typeface="Arial" panose="020B0604020202020204" pitchFamily="34" charset="0"/>
            </a:endParaRPr>
          </a:p>
        </p:txBody>
      </p:sp>
      <p:grpSp>
        <p:nvGrpSpPr>
          <p:cNvPr id="14" name="Group 13"/>
          <p:cNvGrpSpPr/>
          <p:nvPr/>
        </p:nvGrpSpPr>
        <p:grpSpPr>
          <a:xfrm>
            <a:off x="273844" y="11231562"/>
            <a:ext cx="1455997" cy="1596411"/>
            <a:chOff x="271123" y="11297565"/>
            <a:chExt cx="1604134" cy="1748811"/>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23" y="11474404"/>
              <a:ext cx="1580377" cy="1571972"/>
            </a:xfrm>
            <a:prstGeom prst="rect">
              <a:avLst/>
            </a:prstGeom>
          </p:spPr>
        </p:pic>
        <p:sp>
          <p:nvSpPr>
            <p:cNvPr id="23" name="Rectangle 22"/>
            <p:cNvSpPr/>
            <p:nvPr/>
          </p:nvSpPr>
          <p:spPr>
            <a:xfrm>
              <a:off x="1543115" y="11297565"/>
              <a:ext cx="332142" cy="276999"/>
            </a:xfrm>
            <a:prstGeom prst="rect">
              <a:avLst/>
            </a:prstGeom>
          </p:spPr>
          <p:txBody>
            <a:bodyPr wrap="none">
              <a:spAutoFit/>
            </a:bodyPr>
            <a:lstStyle/>
            <a:p>
              <a:r>
                <a:rPr lang="fr-FR" sz="1200" baseline="30000" dirty="0" smtClean="0"/>
                <a:t>TM</a:t>
              </a:r>
              <a:endParaRPr lang="en-US" sz="1200" dirty="0"/>
            </a:p>
          </p:txBody>
        </p:sp>
      </p:grpSp>
      <p:sp>
        <p:nvSpPr>
          <p:cNvPr id="24"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210659274"/>
      </p:ext>
    </p:extLst>
  </p:cSld>
  <p:clrMapOvr>
    <a:masterClrMapping/>
  </p:clrMapOvr>
  <p:transition spd="slow" advTm="133">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2000" fill="hold"/>
                                        <p:tgtEl>
                                          <p:spTgt spid="19"/>
                                        </p:tgtEl>
                                        <p:attrNameLst>
                                          <p:attrName>ppt_w</p:attrName>
                                        </p:attrNameLst>
                                      </p:cBhvr>
                                      <p:tavLst>
                                        <p:tav tm="0">
                                          <p:val>
                                            <p:strVal val="#ppt_w*0.70"/>
                                          </p:val>
                                        </p:tav>
                                        <p:tav tm="100000">
                                          <p:val>
                                            <p:strVal val="#ppt_w"/>
                                          </p:val>
                                        </p:tav>
                                      </p:tavLst>
                                    </p:anim>
                                    <p:anim calcmode="lin" valueType="num">
                                      <p:cBhvr>
                                        <p:cTn id="8" dur="2000" fill="hold"/>
                                        <p:tgtEl>
                                          <p:spTgt spid="19"/>
                                        </p:tgtEl>
                                        <p:attrNameLst>
                                          <p:attrName>ppt_h</p:attrName>
                                        </p:attrNameLst>
                                      </p:cBhvr>
                                      <p:tavLst>
                                        <p:tav tm="0">
                                          <p:val>
                                            <p:strVal val="#ppt_h"/>
                                          </p:val>
                                        </p:tav>
                                        <p:tav tm="100000">
                                          <p:val>
                                            <p:strVal val="#ppt_h"/>
                                          </p:val>
                                        </p:tav>
                                      </p:tavLst>
                                    </p:anim>
                                    <p:animEffect transition="in" filter="fade">
                                      <p:cBhvr>
                                        <p:cTn id="9" dur="2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2000"/>
                                  </p:stCondLst>
                                  <p:childTnLst>
                                    <p:set>
                                      <p:cBhvr>
                                        <p:cTn id="13" dur="1" fill="hold">
                                          <p:stCondLst>
                                            <p:cond delay="0"/>
                                          </p:stCondLst>
                                        </p:cTn>
                                        <p:tgtEl>
                                          <p:spTgt spid="17"/>
                                        </p:tgtEl>
                                        <p:attrNameLst>
                                          <p:attrName>style.visibility</p:attrName>
                                        </p:attrNameLst>
                                      </p:cBhvr>
                                      <p:to>
                                        <p:strVal val="visible"/>
                                      </p:to>
                                    </p:set>
                                    <p:animEffect transition="in" filter="wheel(1)">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10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2000" fill="hold"/>
                                        <p:tgtEl>
                                          <p:spTgt spid="20"/>
                                        </p:tgtEl>
                                        <p:attrNameLst>
                                          <p:attrName>ppt_w</p:attrName>
                                        </p:attrNameLst>
                                      </p:cBhvr>
                                      <p:tavLst>
                                        <p:tav tm="0">
                                          <p:val>
                                            <p:strVal val="#ppt_w*0.70"/>
                                          </p:val>
                                        </p:tav>
                                        <p:tav tm="100000">
                                          <p:val>
                                            <p:strVal val="#ppt_w"/>
                                          </p:val>
                                        </p:tav>
                                      </p:tavLst>
                                    </p:anim>
                                    <p:anim calcmode="lin" valueType="num">
                                      <p:cBhvr>
                                        <p:cTn id="20" dur="2000" fill="hold"/>
                                        <p:tgtEl>
                                          <p:spTgt spid="20"/>
                                        </p:tgtEl>
                                        <p:attrNameLst>
                                          <p:attrName>ppt_h</p:attrName>
                                        </p:attrNameLst>
                                      </p:cBhvr>
                                      <p:tavLst>
                                        <p:tav tm="0">
                                          <p:val>
                                            <p:strVal val="#ppt_h"/>
                                          </p:val>
                                        </p:tav>
                                        <p:tav tm="100000">
                                          <p:val>
                                            <p:strVal val="#ppt_h"/>
                                          </p:val>
                                        </p:tav>
                                      </p:tavLst>
                                    </p:anim>
                                    <p:animEffect transition="in" filter="fade">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20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2000" fill="hold"/>
                                        <p:tgtEl>
                                          <p:spTgt spid="18"/>
                                        </p:tgtEl>
                                        <p:attrNameLst>
                                          <p:attrName>ppt_w</p:attrName>
                                        </p:attrNameLst>
                                      </p:cBhvr>
                                      <p:tavLst>
                                        <p:tav tm="0">
                                          <p:val>
                                            <p:strVal val="#ppt_w*0.70"/>
                                          </p:val>
                                        </p:tav>
                                        <p:tav tm="100000">
                                          <p:val>
                                            <p:strVal val="#ppt_w"/>
                                          </p:val>
                                        </p:tav>
                                      </p:tavLst>
                                    </p:anim>
                                    <p:anim calcmode="lin" valueType="num">
                                      <p:cBhvr>
                                        <p:cTn id="27" dur="2000" fill="hold"/>
                                        <p:tgtEl>
                                          <p:spTgt spid="18"/>
                                        </p:tgtEl>
                                        <p:attrNameLst>
                                          <p:attrName>ppt_h</p:attrName>
                                        </p:attrNameLst>
                                      </p:cBhvr>
                                      <p:tavLst>
                                        <p:tav tm="0">
                                          <p:val>
                                            <p:strVal val="#ppt_h"/>
                                          </p:val>
                                        </p:tav>
                                        <p:tav tm="100000">
                                          <p:val>
                                            <p:strVal val="#ppt_h"/>
                                          </p:val>
                                        </p:tav>
                                      </p:tavLst>
                                    </p:anim>
                                    <p:animEffect transition="in" filter="fade">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200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000" fill="hold"/>
                                        <p:tgtEl>
                                          <p:spTgt spid="14"/>
                                        </p:tgtEl>
                                        <p:attrNameLst>
                                          <p:attrName>ppt_x</p:attrName>
                                        </p:attrNameLst>
                                      </p:cBhvr>
                                      <p:tavLst>
                                        <p:tav tm="0">
                                          <p:val>
                                            <p:strVal val="0-#ppt_w/2"/>
                                          </p:val>
                                        </p:tav>
                                        <p:tav tm="100000">
                                          <p:val>
                                            <p:strVal val="#ppt_x"/>
                                          </p:val>
                                        </p:tav>
                                      </p:tavLst>
                                    </p:anim>
                                    <p:anim calcmode="lin" valueType="num">
                                      <p:cBhvr additive="base">
                                        <p:cTn id="34"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100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19" grpId="0"/>
      <p:bldP spid="18"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p:cNvSpPr>
            <a:spLocks noChangeAspect="1"/>
          </p:cNvSpPr>
          <p:nvPr/>
        </p:nvSpPr>
        <p:spPr>
          <a:xfrm>
            <a:off x="3741849" y="717717"/>
            <a:ext cx="15884628" cy="11029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A" sz="2372" b="0" dirty="0">
              <a:solidFill>
                <a:srgbClr val="C00000"/>
              </a:solidFill>
              <a:latin typeface="Arial Black" panose="020B0A04020102020204" pitchFamily="34" charset="0"/>
              <a:cs typeface="Arial" panose="020B0604020202020204" pitchFamily="34" charset="0"/>
            </a:endParaRPr>
          </a:p>
        </p:txBody>
      </p:sp>
      <p:sp>
        <p:nvSpPr>
          <p:cNvPr id="5" name="Oval 4"/>
          <p:cNvSpPr>
            <a:spLocks/>
          </p:cNvSpPr>
          <p:nvPr/>
        </p:nvSpPr>
        <p:spPr>
          <a:xfrm>
            <a:off x="3958714" y="906462"/>
            <a:ext cx="15474774" cy="106882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p:cNvSpPr txBox="1">
            <a:spLocks noChangeArrowheads="1"/>
          </p:cNvSpPr>
          <p:nvPr/>
        </p:nvSpPr>
        <p:spPr>
          <a:xfrm>
            <a:off x="1" y="3090472"/>
            <a:ext cx="23407688" cy="1346506"/>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6097" dirty="0" smtClean="0">
                <a:latin typeface="Arial Black" panose="020B0A04020102020204" pitchFamily="34" charset="0"/>
                <a:cs typeface="Arial" panose="020B0604020202020204" pitchFamily="34" charset="0"/>
              </a:rPr>
              <a:t>8. Personal Time and </a:t>
            </a:r>
            <a:br>
              <a:rPr lang="en-US" sz="6097" dirty="0" smtClean="0">
                <a:latin typeface="Arial Black" panose="020B0A04020102020204" pitchFamily="34" charset="0"/>
                <a:cs typeface="Arial" panose="020B0604020202020204" pitchFamily="34" charset="0"/>
              </a:rPr>
            </a:br>
            <a:r>
              <a:rPr lang="en-US" sz="6097" dirty="0" smtClean="0">
                <a:latin typeface="Arial Black" panose="020B0A04020102020204" pitchFamily="34" charset="0"/>
                <a:cs typeface="Arial" panose="020B0604020202020204" pitchFamily="34" charset="0"/>
              </a:rPr>
              <a:t>Quality of Life Management</a:t>
            </a:r>
            <a:endParaRPr lang="en-US" sz="6776" dirty="0">
              <a:latin typeface="Arial Black" panose="020B0A04020102020204" pitchFamily="34" charset="0"/>
              <a:cs typeface="Arial" panose="020B0604020202020204" pitchFamily="34" charset="0"/>
            </a:endParaRPr>
          </a:p>
        </p:txBody>
      </p:sp>
      <p:sp>
        <p:nvSpPr>
          <p:cNvPr id="2" name="Oval 1"/>
          <p:cNvSpPr/>
          <p:nvPr/>
        </p:nvSpPr>
        <p:spPr>
          <a:xfrm>
            <a:off x="7757249" y="2115306"/>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a:grpSpLocks noChangeAspect="1"/>
          </p:cNvGrpSpPr>
          <p:nvPr/>
        </p:nvGrpSpPr>
        <p:grpSpPr>
          <a:xfrm>
            <a:off x="7143210" y="5947261"/>
            <a:ext cx="10248877" cy="1894035"/>
            <a:chOff x="2399172" y="6546495"/>
            <a:chExt cx="11204156" cy="585042"/>
          </a:xfrm>
        </p:grpSpPr>
        <p:sp>
          <p:nvSpPr>
            <p:cNvPr id="28" name="Freeform 27"/>
            <p:cNvSpPr/>
            <p:nvPr/>
          </p:nvSpPr>
          <p:spPr>
            <a:xfrm rot="10800000">
              <a:off x="2399172" y="6756409"/>
              <a:ext cx="11204156" cy="375128"/>
            </a:xfrm>
            <a:custGeom>
              <a:avLst/>
              <a:gdLst>
                <a:gd name="connsiteX0" fmla="*/ 510268 w 10001250"/>
                <a:gd name="connsiteY0" fmla="*/ 341539 h 2075089"/>
                <a:gd name="connsiteX1" fmla="*/ 372836 w 10001250"/>
                <a:gd name="connsiteY1" fmla="*/ 341539 h 2075089"/>
                <a:gd name="connsiteX2" fmla="*/ 334736 w 10001250"/>
                <a:gd name="connsiteY2" fmla="*/ 353786 h 2075089"/>
                <a:gd name="connsiteX3" fmla="*/ 278946 w 10001250"/>
                <a:gd name="connsiteY3" fmla="*/ 385082 h 2075089"/>
                <a:gd name="connsiteX4" fmla="*/ 217714 w 10001250"/>
                <a:gd name="connsiteY4" fmla="*/ 431346 h 2075089"/>
                <a:gd name="connsiteX5" fmla="*/ 179614 w 10001250"/>
                <a:gd name="connsiteY5" fmla="*/ 473529 h 2075089"/>
                <a:gd name="connsiteX6" fmla="*/ 137432 w 10001250"/>
                <a:gd name="connsiteY6" fmla="*/ 534761 h 2075089"/>
                <a:gd name="connsiteX7" fmla="*/ 85725 w 10001250"/>
                <a:gd name="connsiteY7" fmla="*/ 636814 h 2075089"/>
                <a:gd name="connsiteX8" fmla="*/ 40821 w 10001250"/>
                <a:gd name="connsiteY8" fmla="*/ 763361 h 2075089"/>
                <a:gd name="connsiteX9" fmla="*/ 14968 w 10001250"/>
                <a:gd name="connsiteY9" fmla="*/ 880382 h 2075089"/>
                <a:gd name="connsiteX10" fmla="*/ 0 w 10001250"/>
                <a:gd name="connsiteY10" fmla="*/ 1012371 h 2075089"/>
                <a:gd name="connsiteX11" fmla="*/ 0 w 10001250"/>
                <a:gd name="connsiteY11" fmla="*/ 1182461 h 2075089"/>
                <a:gd name="connsiteX12" fmla="*/ 8164 w 10001250"/>
                <a:gd name="connsiteY12" fmla="*/ 1309007 h 2075089"/>
                <a:gd name="connsiteX13" fmla="*/ 34018 w 10001250"/>
                <a:gd name="connsiteY13" fmla="*/ 1477736 h 2075089"/>
                <a:gd name="connsiteX14" fmla="*/ 97971 w 10001250"/>
                <a:gd name="connsiteY14" fmla="*/ 1694089 h 2075089"/>
                <a:gd name="connsiteX15" fmla="*/ 149678 w 10001250"/>
                <a:gd name="connsiteY15" fmla="*/ 1809750 h 2075089"/>
                <a:gd name="connsiteX16" fmla="*/ 200025 w 10001250"/>
                <a:gd name="connsiteY16" fmla="*/ 1894114 h 2075089"/>
                <a:gd name="connsiteX17" fmla="*/ 277586 w 10001250"/>
                <a:gd name="connsiteY17" fmla="*/ 1989364 h 2075089"/>
                <a:gd name="connsiteX18" fmla="*/ 356507 w 10001250"/>
                <a:gd name="connsiteY18" fmla="*/ 2049236 h 2075089"/>
                <a:gd name="connsiteX19" fmla="*/ 419100 w 10001250"/>
                <a:gd name="connsiteY19" fmla="*/ 2071007 h 2075089"/>
                <a:gd name="connsiteX20" fmla="*/ 435428 w 10001250"/>
                <a:gd name="connsiteY20" fmla="*/ 2075089 h 2075089"/>
                <a:gd name="connsiteX21" fmla="*/ 1572986 w 10001250"/>
                <a:gd name="connsiteY21" fmla="*/ 2053318 h 2075089"/>
                <a:gd name="connsiteX22" fmla="*/ 3491593 w 10001250"/>
                <a:gd name="connsiteY22" fmla="*/ 2000250 h 2075089"/>
                <a:gd name="connsiteX23" fmla="*/ 6404882 w 10001250"/>
                <a:gd name="connsiteY23" fmla="*/ 1926771 h 2075089"/>
                <a:gd name="connsiteX24" fmla="*/ 9345386 w 10001250"/>
                <a:gd name="connsiteY24" fmla="*/ 1864179 h 2075089"/>
                <a:gd name="connsiteX25" fmla="*/ 9723664 w 10001250"/>
                <a:gd name="connsiteY25" fmla="*/ 1864179 h 2075089"/>
                <a:gd name="connsiteX26" fmla="*/ 9803946 w 10001250"/>
                <a:gd name="connsiteY26" fmla="*/ 1811111 h 2075089"/>
                <a:gd name="connsiteX27" fmla="*/ 9925050 w 10001250"/>
                <a:gd name="connsiteY27" fmla="*/ 1583871 h 2075089"/>
                <a:gd name="connsiteX28" fmla="*/ 9975396 w 10001250"/>
                <a:gd name="connsiteY28" fmla="*/ 1372961 h 2075089"/>
                <a:gd name="connsiteX29" fmla="*/ 10001250 w 10001250"/>
                <a:gd name="connsiteY29" fmla="*/ 1042307 h 2075089"/>
                <a:gd name="connsiteX30" fmla="*/ 9993086 w 10001250"/>
                <a:gd name="connsiteY30" fmla="*/ 759279 h 2075089"/>
                <a:gd name="connsiteX31" fmla="*/ 9969953 w 10001250"/>
                <a:gd name="connsiteY31" fmla="*/ 570139 h 2075089"/>
                <a:gd name="connsiteX32" fmla="*/ 9923689 w 10001250"/>
                <a:gd name="connsiteY32" fmla="*/ 357868 h 2075089"/>
                <a:gd name="connsiteX33" fmla="*/ 9892393 w 10001250"/>
                <a:gd name="connsiteY33" fmla="*/ 257175 h 2075089"/>
                <a:gd name="connsiteX34" fmla="*/ 9844768 w 10001250"/>
                <a:gd name="connsiteY34" fmla="*/ 155121 h 2075089"/>
                <a:gd name="connsiteX35" fmla="*/ 9784896 w 10001250"/>
                <a:gd name="connsiteY35" fmla="*/ 68036 h 2075089"/>
                <a:gd name="connsiteX36" fmla="*/ 9734550 w 10001250"/>
                <a:gd name="connsiteY36" fmla="*/ 20411 h 2075089"/>
                <a:gd name="connsiteX37" fmla="*/ 9701893 w 10001250"/>
                <a:gd name="connsiteY37" fmla="*/ 0 h 2075089"/>
                <a:gd name="connsiteX38" fmla="*/ 8594271 w 10001250"/>
                <a:gd name="connsiteY38" fmla="*/ 43543 h 2075089"/>
                <a:gd name="connsiteX39" fmla="*/ 7192736 w 10001250"/>
                <a:gd name="connsiteY39" fmla="*/ 96611 h 2075089"/>
                <a:gd name="connsiteX40" fmla="*/ 5272768 w 10001250"/>
                <a:gd name="connsiteY40" fmla="*/ 175532 h 2075089"/>
                <a:gd name="connsiteX41" fmla="*/ 1393371 w 10001250"/>
                <a:gd name="connsiteY41" fmla="*/ 306161 h 2075089"/>
                <a:gd name="connsiteX42" fmla="*/ 510268 w 10001250"/>
                <a:gd name="connsiteY42" fmla="*/ 341539 h 2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01250" h="2075089">
                  <a:moveTo>
                    <a:pt x="510268" y="341539"/>
                  </a:moveTo>
                  <a:lnTo>
                    <a:pt x="372836" y="341539"/>
                  </a:lnTo>
                  <a:lnTo>
                    <a:pt x="334736" y="353786"/>
                  </a:lnTo>
                  <a:lnTo>
                    <a:pt x="278946" y="385082"/>
                  </a:lnTo>
                  <a:lnTo>
                    <a:pt x="217714" y="431346"/>
                  </a:lnTo>
                  <a:lnTo>
                    <a:pt x="179614" y="473529"/>
                  </a:lnTo>
                  <a:lnTo>
                    <a:pt x="137432" y="534761"/>
                  </a:lnTo>
                  <a:lnTo>
                    <a:pt x="85725" y="636814"/>
                  </a:lnTo>
                  <a:lnTo>
                    <a:pt x="40821" y="763361"/>
                  </a:lnTo>
                  <a:lnTo>
                    <a:pt x="14968" y="880382"/>
                  </a:lnTo>
                  <a:lnTo>
                    <a:pt x="0" y="1012371"/>
                  </a:lnTo>
                  <a:lnTo>
                    <a:pt x="0" y="1182461"/>
                  </a:lnTo>
                  <a:lnTo>
                    <a:pt x="8164" y="1309007"/>
                  </a:lnTo>
                  <a:lnTo>
                    <a:pt x="34018" y="1477736"/>
                  </a:lnTo>
                  <a:lnTo>
                    <a:pt x="97971" y="1694089"/>
                  </a:lnTo>
                  <a:lnTo>
                    <a:pt x="149678" y="1809750"/>
                  </a:lnTo>
                  <a:lnTo>
                    <a:pt x="200025" y="1894114"/>
                  </a:lnTo>
                  <a:lnTo>
                    <a:pt x="277586" y="1989364"/>
                  </a:lnTo>
                  <a:lnTo>
                    <a:pt x="356507" y="2049236"/>
                  </a:lnTo>
                  <a:lnTo>
                    <a:pt x="419100" y="2071007"/>
                  </a:lnTo>
                  <a:lnTo>
                    <a:pt x="435428" y="2075089"/>
                  </a:lnTo>
                  <a:lnTo>
                    <a:pt x="1572986" y="2053318"/>
                  </a:lnTo>
                  <a:lnTo>
                    <a:pt x="3491593" y="2000250"/>
                  </a:lnTo>
                  <a:lnTo>
                    <a:pt x="6404882" y="1926771"/>
                  </a:lnTo>
                  <a:lnTo>
                    <a:pt x="9345386" y="1864179"/>
                  </a:lnTo>
                  <a:lnTo>
                    <a:pt x="9723664" y="1864179"/>
                  </a:lnTo>
                  <a:lnTo>
                    <a:pt x="9803946" y="1811111"/>
                  </a:lnTo>
                  <a:lnTo>
                    <a:pt x="9925050" y="1583871"/>
                  </a:lnTo>
                  <a:lnTo>
                    <a:pt x="9975396" y="1372961"/>
                  </a:lnTo>
                  <a:lnTo>
                    <a:pt x="10001250" y="1042307"/>
                  </a:lnTo>
                  <a:lnTo>
                    <a:pt x="9993086" y="759279"/>
                  </a:lnTo>
                  <a:lnTo>
                    <a:pt x="9969953" y="570139"/>
                  </a:lnTo>
                  <a:lnTo>
                    <a:pt x="9923689" y="357868"/>
                  </a:lnTo>
                  <a:lnTo>
                    <a:pt x="9892393" y="257175"/>
                  </a:lnTo>
                  <a:lnTo>
                    <a:pt x="9844768" y="155121"/>
                  </a:lnTo>
                  <a:lnTo>
                    <a:pt x="9784896" y="68036"/>
                  </a:lnTo>
                  <a:lnTo>
                    <a:pt x="9734550" y="20411"/>
                  </a:lnTo>
                  <a:lnTo>
                    <a:pt x="9701893" y="0"/>
                  </a:lnTo>
                  <a:lnTo>
                    <a:pt x="8594271" y="43543"/>
                  </a:lnTo>
                  <a:lnTo>
                    <a:pt x="7192736" y="96611"/>
                  </a:lnTo>
                  <a:lnTo>
                    <a:pt x="5272768" y="175532"/>
                  </a:lnTo>
                  <a:lnTo>
                    <a:pt x="1393371" y="306161"/>
                  </a:lnTo>
                  <a:lnTo>
                    <a:pt x="510268" y="341539"/>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2399172" y="6546495"/>
              <a:ext cx="11191278" cy="280995"/>
            </a:xfrm>
            <a:custGeom>
              <a:avLst/>
              <a:gdLst>
                <a:gd name="connsiteX0" fmla="*/ 1126672 w 10021661"/>
                <a:gd name="connsiteY0" fmla="*/ 6804 h 2439761"/>
                <a:gd name="connsiteX1" fmla="*/ 768804 w 10021661"/>
                <a:gd name="connsiteY1" fmla="*/ 1361 h 2439761"/>
                <a:gd name="connsiteX2" fmla="*/ 691243 w 10021661"/>
                <a:gd name="connsiteY2" fmla="*/ 31297 h 2439761"/>
                <a:gd name="connsiteX3" fmla="*/ 621847 w 10021661"/>
                <a:gd name="connsiteY3" fmla="*/ 77561 h 2439761"/>
                <a:gd name="connsiteX4" fmla="*/ 560614 w 10021661"/>
                <a:gd name="connsiteY4" fmla="*/ 131989 h 2439761"/>
                <a:gd name="connsiteX5" fmla="*/ 510268 w 10021661"/>
                <a:gd name="connsiteY5" fmla="*/ 179614 h 2439761"/>
                <a:gd name="connsiteX6" fmla="*/ 436789 w 10021661"/>
                <a:gd name="connsiteY6" fmla="*/ 273504 h 2439761"/>
                <a:gd name="connsiteX7" fmla="*/ 359229 w 10021661"/>
                <a:gd name="connsiteY7" fmla="*/ 383722 h 2439761"/>
                <a:gd name="connsiteX8" fmla="*/ 291193 w 10021661"/>
                <a:gd name="connsiteY8" fmla="*/ 507547 h 2439761"/>
                <a:gd name="connsiteX9" fmla="*/ 229961 w 10021661"/>
                <a:gd name="connsiteY9" fmla="*/ 625929 h 2439761"/>
                <a:gd name="connsiteX10" fmla="*/ 183697 w 10021661"/>
                <a:gd name="connsiteY10" fmla="*/ 718457 h 2439761"/>
                <a:gd name="connsiteX11" fmla="*/ 153761 w 10021661"/>
                <a:gd name="connsiteY11" fmla="*/ 787854 h 2439761"/>
                <a:gd name="connsiteX12" fmla="*/ 130629 w 10021661"/>
                <a:gd name="connsiteY12" fmla="*/ 864054 h 2439761"/>
                <a:gd name="connsiteX13" fmla="*/ 92529 w 10021661"/>
                <a:gd name="connsiteY13" fmla="*/ 998764 h 2439761"/>
                <a:gd name="connsiteX14" fmla="*/ 61232 w 10021661"/>
                <a:gd name="connsiteY14" fmla="*/ 1137557 h 2439761"/>
                <a:gd name="connsiteX15" fmla="*/ 24493 w 10021661"/>
                <a:gd name="connsiteY15" fmla="*/ 1340304 h 2439761"/>
                <a:gd name="connsiteX16" fmla="*/ 5443 w 10021661"/>
                <a:gd name="connsiteY16" fmla="*/ 1477736 h 2439761"/>
                <a:gd name="connsiteX17" fmla="*/ 0 w 10021661"/>
                <a:gd name="connsiteY17" fmla="*/ 1706336 h 2439761"/>
                <a:gd name="connsiteX18" fmla="*/ 16329 w 10021661"/>
                <a:gd name="connsiteY18" fmla="*/ 1861457 h 2439761"/>
                <a:gd name="connsiteX19" fmla="*/ 50347 w 10021661"/>
                <a:gd name="connsiteY19" fmla="*/ 2027464 h 2439761"/>
                <a:gd name="connsiteX20" fmla="*/ 114300 w 10021661"/>
                <a:gd name="connsiteY20" fmla="*/ 2200275 h 2439761"/>
                <a:gd name="connsiteX21" fmla="*/ 187779 w 10021661"/>
                <a:gd name="connsiteY21" fmla="*/ 2307772 h 2439761"/>
                <a:gd name="connsiteX22" fmla="*/ 261257 w 10021661"/>
                <a:gd name="connsiteY22" fmla="*/ 2382611 h 2439761"/>
                <a:gd name="connsiteX23" fmla="*/ 363311 w 10021661"/>
                <a:gd name="connsiteY23" fmla="*/ 2435679 h 2439761"/>
                <a:gd name="connsiteX24" fmla="*/ 378279 w 10021661"/>
                <a:gd name="connsiteY24" fmla="*/ 2437039 h 2439761"/>
                <a:gd name="connsiteX25" fmla="*/ 805543 w 10021661"/>
                <a:gd name="connsiteY25" fmla="*/ 2437039 h 2439761"/>
                <a:gd name="connsiteX26" fmla="*/ 1861457 w 10021661"/>
                <a:gd name="connsiteY26" fmla="*/ 2438400 h 2439761"/>
                <a:gd name="connsiteX27" fmla="*/ 3083379 w 10021661"/>
                <a:gd name="connsiteY27" fmla="*/ 2437039 h 2439761"/>
                <a:gd name="connsiteX28" fmla="*/ 5685064 w 10021661"/>
                <a:gd name="connsiteY28" fmla="*/ 2439761 h 2439761"/>
                <a:gd name="connsiteX29" fmla="*/ 7581900 w 10021661"/>
                <a:gd name="connsiteY29" fmla="*/ 2438400 h 2439761"/>
                <a:gd name="connsiteX30" fmla="*/ 8948057 w 10021661"/>
                <a:gd name="connsiteY30" fmla="*/ 2438400 h 2439761"/>
                <a:gd name="connsiteX31" fmla="*/ 9780814 w 10021661"/>
                <a:gd name="connsiteY31" fmla="*/ 2439761 h 2439761"/>
                <a:gd name="connsiteX32" fmla="*/ 9821636 w 10021661"/>
                <a:gd name="connsiteY32" fmla="*/ 2390775 h 2439761"/>
                <a:gd name="connsiteX33" fmla="*/ 9895114 w 10021661"/>
                <a:gd name="connsiteY33" fmla="*/ 2265589 h 2439761"/>
                <a:gd name="connsiteX34" fmla="*/ 9941379 w 10021661"/>
                <a:gd name="connsiteY34" fmla="*/ 2141764 h 2439761"/>
                <a:gd name="connsiteX35" fmla="*/ 9984922 w 10021661"/>
                <a:gd name="connsiteY35" fmla="*/ 1979839 h 2439761"/>
                <a:gd name="connsiteX36" fmla="*/ 10010775 w 10021661"/>
                <a:gd name="connsiteY36" fmla="*/ 1831522 h 2439761"/>
                <a:gd name="connsiteX37" fmla="*/ 10021661 w 10021661"/>
                <a:gd name="connsiteY37" fmla="*/ 1657350 h 2439761"/>
                <a:gd name="connsiteX38" fmla="*/ 10017579 w 10021661"/>
                <a:gd name="connsiteY38" fmla="*/ 1378404 h 2439761"/>
                <a:gd name="connsiteX39" fmla="*/ 10002611 w 10021661"/>
                <a:gd name="connsiteY39" fmla="*/ 1191986 h 2439761"/>
                <a:gd name="connsiteX40" fmla="*/ 9975397 w 10021661"/>
                <a:gd name="connsiteY40" fmla="*/ 990600 h 2439761"/>
                <a:gd name="connsiteX41" fmla="*/ 9945461 w 10021661"/>
                <a:gd name="connsiteY41" fmla="*/ 820511 h 2439761"/>
                <a:gd name="connsiteX42" fmla="*/ 9884229 w 10021661"/>
                <a:gd name="connsiteY42" fmla="*/ 609600 h 2439761"/>
                <a:gd name="connsiteX43" fmla="*/ 9842047 w 10021661"/>
                <a:gd name="connsiteY43" fmla="*/ 489857 h 2439761"/>
                <a:gd name="connsiteX44" fmla="*/ 9769929 w 10021661"/>
                <a:gd name="connsiteY44" fmla="*/ 315686 h 2439761"/>
                <a:gd name="connsiteX45" fmla="*/ 9707336 w 10021661"/>
                <a:gd name="connsiteY45" fmla="*/ 197304 h 2439761"/>
                <a:gd name="connsiteX46" fmla="*/ 9654268 w 10021661"/>
                <a:gd name="connsiteY46" fmla="*/ 112939 h 2439761"/>
                <a:gd name="connsiteX47" fmla="*/ 9612086 w 10021661"/>
                <a:gd name="connsiteY47" fmla="*/ 57150 h 2439761"/>
                <a:gd name="connsiteX48" fmla="*/ 9586232 w 10021661"/>
                <a:gd name="connsiteY48" fmla="*/ 28575 h 2439761"/>
                <a:gd name="connsiteX49" fmla="*/ 9559018 w 10021661"/>
                <a:gd name="connsiteY49" fmla="*/ 4082 h 2439761"/>
                <a:gd name="connsiteX50" fmla="*/ 8045904 w 10021661"/>
                <a:gd name="connsiteY50" fmla="*/ 0 h 2439761"/>
                <a:gd name="connsiteX51" fmla="*/ 7424057 w 10021661"/>
                <a:gd name="connsiteY51" fmla="*/ 2722 h 2439761"/>
                <a:gd name="connsiteX52" fmla="*/ 5637439 w 10021661"/>
                <a:gd name="connsiteY52" fmla="*/ 1361 h 2439761"/>
                <a:gd name="connsiteX53" fmla="*/ 4007304 w 10021661"/>
                <a:gd name="connsiteY53" fmla="*/ 1361 h 2439761"/>
                <a:gd name="connsiteX54" fmla="*/ 2639786 w 10021661"/>
                <a:gd name="connsiteY54" fmla="*/ 2722 h 2439761"/>
                <a:gd name="connsiteX55" fmla="*/ 1126672 w 10021661"/>
                <a:gd name="connsiteY55" fmla="*/ 6804 h 243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021661" h="2439761">
                  <a:moveTo>
                    <a:pt x="1126672" y="6804"/>
                  </a:moveTo>
                  <a:lnTo>
                    <a:pt x="768804" y="1361"/>
                  </a:lnTo>
                  <a:lnTo>
                    <a:pt x="691243" y="31297"/>
                  </a:lnTo>
                  <a:lnTo>
                    <a:pt x="621847" y="77561"/>
                  </a:lnTo>
                  <a:lnTo>
                    <a:pt x="560614" y="131989"/>
                  </a:lnTo>
                  <a:lnTo>
                    <a:pt x="510268" y="179614"/>
                  </a:lnTo>
                  <a:lnTo>
                    <a:pt x="436789" y="273504"/>
                  </a:lnTo>
                  <a:lnTo>
                    <a:pt x="359229" y="383722"/>
                  </a:lnTo>
                  <a:lnTo>
                    <a:pt x="291193" y="507547"/>
                  </a:lnTo>
                  <a:lnTo>
                    <a:pt x="229961" y="625929"/>
                  </a:lnTo>
                  <a:lnTo>
                    <a:pt x="183697" y="718457"/>
                  </a:lnTo>
                  <a:lnTo>
                    <a:pt x="153761" y="787854"/>
                  </a:lnTo>
                  <a:lnTo>
                    <a:pt x="130629" y="864054"/>
                  </a:lnTo>
                  <a:lnTo>
                    <a:pt x="92529" y="998764"/>
                  </a:lnTo>
                  <a:lnTo>
                    <a:pt x="61232" y="1137557"/>
                  </a:lnTo>
                  <a:lnTo>
                    <a:pt x="24493" y="1340304"/>
                  </a:lnTo>
                  <a:lnTo>
                    <a:pt x="5443" y="1477736"/>
                  </a:lnTo>
                  <a:lnTo>
                    <a:pt x="0" y="1706336"/>
                  </a:lnTo>
                  <a:lnTo>
                    <a:pt x="16329" y="1861457"/>
                  </a:lnTo>
                  <a:lnTo>
                    <a:pt x="50347" y="2027464"/>
                  </a:lnTo>
                  <a:lnTo>
                    <a:pt x="114300" y="2200275"/>
                  </a:lnTo>
                  <a:lnTo>
                    <a:pt x="187779" y="2307772"/>
                  </a:lnTo>
                  <a:lnTo>
                    <a:pt x="261257" y="2382611"/>
                  </a:lnTo>
                  <a:lnTo>
                    <a:pt x="363311" y="2435679"/>
                  </a:lnTo>
                  <a:lnTo>
                    <a:pt x="378279" y="2437039"/>
                  </a:lnTo>
                  <a:lnTo>
                    <a:pt x="805543" y="2437039"/>
                  </a:lnTo>
                  <a:lnTo>
                    <a:pt x="1861457" y="2438400"/>
                  </a:lnTo>
                  <a:lnTo>
                    <a:pt x="3083379" y="2437039"/>
                  </a:lnTo>
                  <a:lnTo>
                    <a:pt x="5685064" y="2439761"/>
                  </a:lnTo>
                  <a:lnTo>
                    <a:pt x="7581900" y="2438400"/>
                  </a:lnTo>
                  <a:lnTo>
                    <a:pt x="8948057" y="2438400"/>
                  </a:lnTo>
                  <a:lnTo>
                    <a:pt x="9780814" y="2439761"/>
                  </a:lnTo>
                  <a:lnTo>
                    <a:pt x="9821636" y="2390775"/>
                  </a:lnTo>
                  <a:lnTo>
                    <a:pt x="9895114" y="2265589"/>
                  </a:lnTo>
                  <a:lnTo>
                    <a:pt x="9941379" y="2141764"/>
                  </a:lnTo>
                  <a:lnTo>
                    <a:pt x="9984922" y="1979839"/>
                  </a:lnTo>
                  <a:lnTo>
                    <a:pt x="10010775" y="1831522"/>
                  </a:lnTo>
                  <a:lnTo>
                    <a:pt x="10021661" y="1657350"/>
                  </a:lnTo>
                  <a:cubicBezTo>
                    <a:pt x="10020300" y="1564368"/>
                    <a:pt x="10018940" y="1471386"/>
                    <a:pt x="10017579" y="1378404"/>
                  </a:cubicBezTo>
                  <a:lnTo>
                    <a:pt x="10002611" y="1191986"/>
                  </a:lnTo>
                  <a:lnTo>
                    <a:pt x="9975397" y="990600"/>
                  </a:lnTo>
                  <a:lnTo>
                    <a:pt x="9945461" y="820511"/>
                  </a:lnTo>
                  <a:lnTo>
                    <a:pt x="9884229" y="609600"/>
                  </a:lnTo>
                  <a:lnTo>
                    <a:pt x="9842047" y="489857"/>
                  </a:lnTo>
                  <a:lnTo>
                    <a:pt x="9769929" y="315686"/>
                  </a:lnTo>
                  <a:lnTo>
                    <a:pt x="9707336" y="197304"/>
                  </a:lnTo>
                  <a:lnTo>
                    <a:pt x="9654268" y="112939"/>
                  </a:lnTo>
                  <a:lnTo>
                    <a:pt x="9612086" y="57150"/>
                  </a:lnTo>
                  <a:lnTo>
                    <a:pt x="9586232" y="28575"/>
                  </a:lnTo>
                  <a:lnTo>
                    <a:pt x="9559018" y="4082"/>
                  </a:lnTo>
                  <a:lnTo>
                    <a:pt x="8045904" y="0"/>
                  </a:lnTo>
                  <a:lnTo>
                    <a:pt x="7424057" y="2722"/>
                  </a:lnTo>
                  <a:lnTo>
                    <a:pt x="5637439" y="1361"/>
                  </a:lnTo>
                  <a:lnTo>
                    <a:pt x="4007304" y="1361"/>
                  </a:lnTo>
                  <a:lnTo>
                    <a:pt x="2639786" y="2722"/>
                  </a:lnTo>
                  <a:lnTo>
                    <a:pt x="1126672" y="6804"/>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2"/>
          <p:cNvSpPr txBox="1">
            <a:spLocks noChangeArrowheads="1"/>
          </p:cNvSpPr>
          <p:nvPr/>
        </p:nvSpPr>
        <p:spPr>
          <a:xfrm>
            <a:off x="3184200" y="1678121"/>
            <a:ext cx="17039291" cy="1545708"/>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20000"/>
              </a:lnSpc>
              <a:defRPr/>
            </a:pPr>
            <a:r>
              <a:rPr lang="en-US" sz="3727" dirty="0">
                <a:solidFill>
                  <a:schemeClr val="tx1">
                    <a:lumMod val="65000"/>
                  </a:schemeClr>
                </a:solidFill>
                <a:latin typeface="Arial Black" panose="020B0A04020102020204" pitchFamily="34" charset="0"/>
                <a:cs typeface="Times New Roman" pitchFamily="18" charset="0"/>
              </a:rPr>
              <a:t>The Global Method™ and</a:t>
            </a:r>
          </a:p>
          <a:p>
            <a:pPr algn="ctr">
              <a:lnSpc>
                <a:spcPct val="120000"/>
              </a:lnSpc>
              <a:defRPr/>
            </a:pPr>
            <a:r>
              <a:rPr lang="en-US" sz="3727" dirty="0">
                <a:solidFill>
                  <a:schemeClr val="tx1">
                    <a:lumMod val="65000"/>
                  </a:schemeClr>
                </a:solidFill>
                <a:latin typeface="Arial Black" panose="020B0A04020102020204" pitchFamily="34" charset="0"/>
                <a:cs typeface="Times New Roman" pitchFamily="18" charset="0"/>
              </a:rPr>
              <a:t>Harvard University Global System™</a:t>
            </a:r>
            <a:endParaRPr lang="en-US" sz="3727" dirty="0">
              <a:solidFill>
                <a:schemeClr val="tx1">
                  <a:lumMod val="65000"/>
                </a:schemeClr>
              </a:solidFill>
              <a:latin typeface="Arial Black" panose="020B0A04020102020204" pitchFamily="34" charset="0"/>
            </a:endParaRPr>
          </a:p>
        </p:txBody>
      </p:sp>
      <p:sp>
        <p:nvSpPr>
          <p:cNvPr id="18" name="Rectangle 2"/>
          <p:cNvSpPr txBox="1">
            <a:spLocks noChangeArrowheads="1"/>
          </p:cNvSpPr>
          <p:nvPr/>
        </p:nvSpPr>
        <p:spPr>
          <a:xfrm>
            <a:off x="-19681" y="8205204"/>
            <a:ext cx="23407688" cy="1346855"/>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5000" dirty="0" smtClean="0">
                <a:latin typeface="Arial Black" panose="020B0A04020102020204" pitchFamily="34" charset="0"/>
                <a:cs typeface="Arial" panose="020B0604020202020204" pitchFamily="34" charset="0"/>
              </a:rPr>
              <a:t>Roadmap and Harvard</a:t>
            </a:r>
            <a:r>
              <a:rPr lang="en-US" sz="5000" baseline="26000" dirty="0" smtClean="0">
                <a:latin typeface="Arial Black" panose="020B0A04020102020204" pitchFamily="34" charset="0"/>
                <a:cs typeface="Arial" panose="020B0604020202020204" pitchFamily="34" charset="0"/>
              </a:rPr>
              <a:t>®</a:t>
            </a:r>
            <a:r>
              <a:rPr lang="en-US" sz="5000" dirty="0" smtClean="0">
                <a:latin typeface="Arial Black" panose="020B0A04020102020204" pitchFamily="34" charset="0"/>
                <a:cs typeface="Arial" panose="020B0604020202020204" pitchFamily="34" charset="0"/>
              </a:rPr>
              <a:t> </a:t>
            </a:r>
            <a:br>
              <a:rPr lang="en-US" sz="5000" dirty="0" smtClean="0">
                <a:latin typeface="Arial Black" panose="020B0A04020102020204" pitchFamily="34" charset="0"/>
                <a:cs typeface="Arial" panose="020B0604020202020204" pitchFamily="34" charset="0"/>
              </a:rPr>
            </a:br>
            <a:r>
              <a:rPr lang="en-US" sz="5000" dirty="0" smtClean="0">
                <a:latin typeface="Arial Black" panose="020B0A04020102020204" pitchFamily="34" charset="0"/>
                <a:cs typeface="Arial" panose="020B0604020202020204" pitchFamily="34" charset="0"/>
              </a:rPr>
              <a:t>Planners &amp; Organizers</a:t>
            </a:r>
            <a:endParaRPr lang="en-US" sz="5000" dirty="0">
              <a:latin typeface="Arial Black" panose="020B0A04020102020204" pitchFamily="34" charset="0"/>
              <a:cs typeface="Arial" panose="020B0604020202020204" pitchFamily="34" charset="0"/>
            </a:endParaRPr>
          </a:p>
        </p:txBody>
      </p:sp>
      <p:grpSp>
        <p:nvGrpSpPr>
          <p:cNvPr id="19" name="Group 18"/>
          <p:cNvGrpSpPr/>
          <p:nvPr/>
        </p:nvGrpSpPr>
        <p:grpSpPr>
          <a:xfrm>
            <a:off x="108250" y="11752302"/>
            <a:ext cx="1236483" cy="1321727"/>
            <a:chOff x="108250" y="11752302"/>
            <a:chExt cx="1236483" cy="1321727"/>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23" name="Rectangle 22"/>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2" name="Rectangle 21"/>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5"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3537458945"/>
      </p:ext>
    </p:extLst>
  </p:cSld>
  <p:clrMapOvr>
    <a:masterClrMapping/>
  </p:clrMapOvr>
  <p:transition spd="slow" advTm="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0.70"/>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10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0-#ppt_w/2"/>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100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862"/>
          <a:stretch/>
        </p:blipFill>
        <p:spPr>
          <a:xfrm>
            <a:off x="1" y="1592262"/>
            <a:ext cx="7929776" cy="1161028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9144" y="4723210"/>
            <a:ext cx="11277600" cy="843790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859" r="559"/>
          <a:stretch/>
        </p:blipFill>
        <p:spPr>
          <a:xfrm>
            <a:off x="15311836" y="1519156"/>
            <a:ext cx="8114515" cy="11648204"/>
          </a:xfrm>
          <a:prstGeom prst="rect">
            <a:avLst/>
          </a:prstGeom>
        </p:spPr>
      </p:pic>
      <p:sp>
        <p:nvSpPr>
          <p:cNvPr id="13" name="Rectangle 2"/>
          <p:cNvSpPr txBox="1">
            <a:spLocks noChangeArrowheads="1"/>
          </p:cNvSpPr>
          <p:nvPr/>
        </p:nvSpPr>
        <p:spPr>
          <a:xfrm>
            <a:off x="0" y="-7938"/>
            <a:ext cx="23407688" cy="68580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20000"/>
              </a:lnSpc>
              <a:defRPr/>
            </a:pPr>
            <a:r>
              <a:rPr lang="en-US" sz="3000" dirty="0" smtClean="0">
                <a:latin typeface="Arial Black" panose="020B0A04020102020204" pitchFamily="34" charset="0"/>
                <a:cs typeface="Arial" panose="020B0604020202020204" pitchFamily="34" charset="0"/>
              </a:rPr>
              <a:t>The Harvard</a:t>
            </a:r>
            <a:r>
              <a:rPr lang="en-US" sz="3000" b="0" baseline="28000" dirty="0" smtClean="0">
                <a:latin typeface="Arial Black" panose="020B0A04020102020204" pitchFamily="34" charset="0"/>
                <a:ea typeface="Calibri" panose="020F0502020204030204" pitchFamily="34" charset="0"/>
                <a:cs typeface="Arial" panose="020B0604020202020204" pitchFamily="34" charset="0"/>
              </a:rPr>
              <a:t>®</a:t>
            </a:r>
            <a:r>
              <a:rPr lang="en-US" sz="3000" dirty="0" smtClean="0">
                <a:latin typeface="Arial Black" panose="020B0A04020102020204" pitchFamily="34" charset="0"/>
                <a:cs typeface="Arial" panose="020B0604020202020204" pitchFamily="34" charset="0"/>
              </a:rPr>
              <a:t> Planner: A Genuine Quality-of-Life Invention with Users on Every Continent</a:t>
            </a:r>
          </a:p>
        </p:txBody>
      </p:sp>
      <p:sp>
        <p:nvSpPr>
          <p:cNvPr id="6" name="Rounded Rectangle 5"/>
          <p:cNvSpPr/>
          <p:nvPr/>
        </p:nvSpPr>
        <p:spPr>
          <a:xfrm>
            <a:off x="235744" y="12435242"/>
            <a:ext cx="10783094" cy="5489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p:cNvSpPr txBox="1">
            <a:spLocks noChangeArrowheads="1"/>
          </p:cNvSpPr>
          <p:nvPr/>
        </p:nvSpPr>
        <p:spPr>
          <a:xfrm>
            <a:off x="-14627" y="487362"/>
            <a:ext cx="23407688" cy="68580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00000"/>
              </a:lnSpc>
              <a:defRPr/>
            </a:pPr>
            <a:r>
              <a:rPr lang="en-US" sz="3000" dirty="0" smtClean="0">
                <a:latin typeface="Arial" panose="020B0604020202020204" pitchFamily="34" charset="0"/>
                <a:cs typeface="Arial" panose="020B0604020202020204" pitchFamily="34" charset="0"/>
              </a:rPr>
              <a:t>Saves You Space and 10 Days a Year Over Its Counterparts* and Much More —</a:t>
            </a:r>
            <a:r>
              <a:rPr lang="en-US" sz="2600" dirty="0" smtClean="0">
                <a:latin typeface="Arial" panose="020B0604020202020204" pitchFamily="34" charset="0"/>
                <a:cs typeface="Arial" panose="020B0604020202020204" pitchFamily="34" charset="0"/>
              </a:rPr>
              <a:t> </a:t>
            </a:r>
            <a:r>
              <a:rPr lang="en-US" sz="3000" dirty="0" smtClean="0">
                <a:latin typeface="Arial" panose="020B0604020202020204" pitchFamily="34" charset="0"/>
                <a:cs typeface="Arial" panose="020B0604020202020204" pitchFamily="34" charset="0"/>
              </a:rPr>
              <a:t>Guaranteed!</a:t>
            </a:r>
          </a:p>
          <a:p>
            <a:pPr algn="ctr">
              <a:lnSpc>
                <a:spcPct val="100000"/>
              </a:lnSpc>
              <a:defRPr/>
            </a:pPr>
            <a:r>
              <a:rPr lang="en-US" sz="3000" dirty="0" smtClean="0">
                <a:latin typeface="Arial" panose="020B0604020202020204" pitchFamily="34" charset="0"/>
                <a:cs typeface="Arial" panose="020B0604020202020204" pitchFamily="34" charset="0"/>
              </a:rPr>
              <a:t>A Leading Ecofriendly Paper-Based Time-Management Planner**</a:t>
            </a:r>
          </a:p>
        </p:txBody>
      </p:sp>
      <p:sp>
        <p:nvSpPr>
          <p:cNvPr id="7" name="Rectangle 6"/>
          <p:cNvSpPr/>
          <p:nvPr/>
        </p:nvSpPr>
        <p:spPr>
          <a:xfrm>
            <a:off x="1772311" y="12801600"/>
            <a:ext cx="4029435" cy="182880"/>
          </a:xfrm>
          <a:prstGeom prst="rect">
            <a:avLst/>
          </a:prstGeom>
          <a:gradFill>
            <a:gsLst>
              <a:gs pos="39000">
                <a:srgbClr val="D6D0BA"/>
              </a:gs>
              <a:gs pos="97000">
                <a:srgbClr val="BCB5A6"/>
              </a:gs>
              <a:gs pos="20000">
                <a:srgbClr val="B9C48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46686" y="12275512"/>
            <a:ext cx="14859000" cy="71191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4204" y="12445557"/>
            <a:ext cx="14797632" cy="553998"/>
          </a:xfrm>
          <a:prstGeom prst="rect">
            <a:avLst/>
          </a:prstGeom>
        </p:spPr>
        <p:txBody>
          <a:bodyPr wrap="square">
            <a:spAutoFit/>
          </a:bodyPr>
          <a:lstStyle/>
          <a:p>
            <a:r>
              <a:rPr lang="en-US" dirty="0" smtClean="0">
                <a:solidFill>
                  <a:schemeClr val="bg1"/>
                </a:solidFill>
              </a:rPr>
              <a:t>**</a:t>
            </a:r>
            <a:r>
              <a:rPr lang="en-US" sz="3000" i="1" dirty="0" smtClean="0">
                <a:solidFill>
                  <a:schemeClr val="bg1"/>
                </a:solidFill>
              </a:rPr>
              <a:t> </a:t>
            </a:r>
            <a:r>
              <a:rPr lang="en-US" dirty="0" smtClean="0">
                <a:solidFill>
                  <a:schemeClr val="bg1"/>
                </a:solidFill>
              </a:rPr>
              <a:t>The patented rescheduling without rewriting feature makes it possible to use a smaller-size planner; thus saving space and paper.</a:t>
            </a:r>
            <a:endParaRPr lang="en-US" dirty="0">
              <a:solidFill>
                <a:schemeClr val="bg1"/>
              </a:solidFill>
            </a:endParaRPr>
          </a:p>
        </p:txBody>
      </p:sp>
      <p:sp>
        <p:nvSpPr>
          <p:cNvPr id="10" name="Rectangle 9"/>
          <p:cNvSpPr/>
          <p:nvPr/>
        </p:nvSpPr>
        <p:spPr>
          <a:xfrm>
            <a:off x="624934" y="12303612"/>
            <a:ext cx="9242787" cy="369332"/>
          </a:xfrm>
          <a:prstGeom prst="rect">
            <a:avLst/>
          </a:prstGeom>
        </p:spPr>
        <p:txBody>
          <a:bodyPr wrap="none">
            <a:spAutoFit/>
          </a:bodyPr>
          <a:lstStyle/>
          <a:p>
            <a:r>
              <a:rPr lang="en-US" dirty="0" smtClean="0">
                <a:solidFill>
                  <a:schemeClr val="bg1"/>
                </a:solidFill>
              </a:rPr>
              <a:t>*  Based </a:t>
            </a:r>
            <a:r>
              <a:rPr lang="en-US" dirty="0">
                <a:solidFill>
                  <a:schemeClr val="bg1"/>
                </a:solidFill>
              </a:rPr>
              <a:t>on Ernst &amp; Young independent assessment (eharvard.org/info/ernst.asp</a:t>
            </a:r>
            <a:r>
              <a:rPr lang="en-US" dirty="0" smtClean="0">
                <a:solidFill>
                  <a:schemeClr val="bg1"/>
                </a:solidFill>
              </a:rPr>
              <a:t>) </a:t>
            </a:r>
            <a:endParaRPr lang="en-US" dirty="0">
              <a:solidFill>
                <a:schemeClr val="bg1"/>
              </a:solidFill>
            </a:endParaRPr>
          </a:p>
        </p:txBody>
      </p:sp>
      <p:pic>
        <p:nvPicPr>
          <p:cNvPr id="1028" name="Picture 4" descr="Harvard® Planners and Refill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3744" y="1554162"/>
            <a:ext cx="12135601" cy="8582026"/>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1903486499"/>
      </p:ext>
    </p:extLst>
  </p:cSld>
  <p:clrMapOvr>
    <a:masterClrMapping/>
  </p:clrMapOvr>
  <mc:AlternateContent xmlns:mc="http://schemas.openxmlformats.org/markup-compatibility/2006" xmlns:p14="http://schemas.microsoft.com/office/powerpoint/2010/main">
    <mc:Choice Requires="p14">
      <p:transition spd="slow" p14:dur="2000" advTm="23506"/>
    </mc:Choice>
    <mc:Fallback xmlns="">
      <p:transition spd="slow" advTm="235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strVal val="#ppt_w*0.70"/>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Effect transition="in" filter="fade">
                                      <p:cBhvr>
                                        <p:cTn id="33" dur="1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strVal val="#ppt_w*0.70"/>
                                          </p:val>
                                        </p:tav>
                                        <p:tav tm="100000">
                                          <p:val>
                                            <p:strVal val="#ppt_w"/>
                                          </p:val>
                                        </p:tav>
                                      </p:tavLst>
                                    </p:anim>
                                    <p:anim calcmode="lin" valueType="num">
                                      <p:cBhvr>
                                        <p:cTn id="39" dur="1000" fill="hold"/>
                                        <p:tgtEl>
                                          <p:spTgt spid="11"/>
                                        </p:tgtEl>
                                        <p:attrNameLst>
                                          <p:attrName>ppt_h</p:attrName>
                                        </p:attrNameLst>
                                      </p:cBhvr>
                                      <p:tavLst>
                                        <p:tav tm="0">
                                          <p:val>
                                            <p:strVal val="#ppt_h"/>
                                          </p:val>
                                        </p:tav>
                                        <p:tav tm="100000">
                                          <p:val>
                                            <p:strVal val="#ppt_h"/>
                                          </p:val>
                                        </p:tav>
                                      </p:tavLst>
                                    </p:anim>
                                    <p:animEffect transition="in" filter="fade">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250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ppt_w</p:attrName>
                                        </p:attrNameLst>
                                      </p:cBhvr>
                                      <p:tavLst>
                                        <p:tav tm="0">
                                          <p:val>
                                            <p:strVal val="#ppt_w*0.70"/>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100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P spid="15" grpId="0"/>
      <p:bldP spid="10"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0" y="519726"/>
            <a:ext cx="23407688"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US" sz="4800" b="1" i="0" u="none" strike="noStrike" cap="none" normalizeH="0" baseline="0" dirty="0" smtClean="0">
                <a:ln>
                  <a:noFill/>
                </a:ln>
                <a:effectLst/>
                <a:latin typeface="Arial Black" panose="020B0A04020102020204" pitchFamily="34" charset="0"/>
                <a:cs typeface="Arial" panose="020B0604020202020204" pitchFamily="34" charset="0"/>
              </a:rPr>
              <a:t>Harvard</a:t>
            </a:r>
            <a:r>
              <a:rPr kumimoji="0" lang="en-US" altLang="en-US" sz="4800" b="1" i="0" u="none" strike="noStrike" cap="none" normalizeH="0" baseline="30000" dirty="0" smtClean="0">
                <a:ln>
                  <a:noFill/>
                </a:ln>
                <a:effectLst/>
                <a:latin typeface="Arial Black" panose="020B0A04020102020204" pitchFamily="34" charset="0"/>
                <a:cs typeface="Arial" panose="020B0604020202020204" pitchFamily="34" charset="0"/>
              </a:rPr>
              <a:t>®</a:t>
            </a:r>
            <a:r>
              <a:rPr kumimoji="0" lang="en-US" altLang="en-US" sz="4800" b="1" i="0" u="none" strike="noStrike" cap="none" normalizeH="0" baseline="0" dirty="0" smtClean="0">
                <a:ln>
                  <a:noFill/>
                </a:ln>
                <a:effectLst/>
                <a:latin typeface="Arial Black" panose="020B0A04020102020204" pitchFamily="34" charset="0"/>
                <a:cs typeface="Arial" panose="020B0604020202020204" pitchFamily="34" charset="0"/>
              </a:rPr>
              <a:t> Planners and Organizers: A </a:t>
            </a:r>
            <a:r>
              <a:rPr lang="en-US" altLang="en-US" sz="4800" smtClean="0">
                <a:latin typeface="Arial Black" panose="020B0A04020102020204" pitchFamily="34" charset="0"/>
                <a:cs typeface="Arial" panose="020B0604020202020204" pitchFamily="34" charset="0"/>
              </a:rPr>
              <a:t>Patented Invention</a:t>
            </a:r>
            <a:endParaRPr kumimoji="0" lang="en-US" altLang="en-US" sz="4800" b="0" i="0" u="none" strike="noStrike" cap="none" normalizeH="0" baseline="0" dirty="0" smtClean="0">
              <a:ln>
                <a:noFill/>
              </a:ln>
              <a:effectLst/>
              <a:latin typeface="Arial" panose="020B0604020202020204" pitchFamily="34" charset="0"/>
            </a:endParaRPr>
          </a:p>
        </p:txBody>
      </p:sp>
      <p:sp>
        <p:nvSpPr>
          <p:cNvPr id="7" name="Rectangle 6"/>
          <p:cNvSpPr/>
          <p:nvPr/>
        </p:nvSpPr>
        <p:spPr>
          <a:xfrm>
            <a:off x="18031" y="5859462"/>
            <a:ext cx="14048013" cy="2529923"/>
          </a:xfrm>
          <a:prstGeom prst="rect">
            <a:avLst/>
          </a:prstGeom>
        </p:spPr>
        <p:txBody>
          <a:bodyPr wrap="square">
            <a:spAutoFit/>
          </a:bodyPr>
          <a:lstStyle/>
          <a:p>
            <a:pPr marL="914400" indent="-914400" algn="just">
              <a:lnSpc>
                <a:spcPct val="110000"/>
              </a:lnSpc>
            </a:pPr>
            <a:r>
              <a:rPr lang="en-US" sz="4400" dirty="0" smtClean="0">
                <a:solidFill>
                  <a:srgbClr val="FF0000"/>
                </a:solidFill>
              </a:rPr>
              <a:t>  </a:t>
            </a:r>
            <a:r>
              <a:rPr lang="en-US" sz="5400" dirty="0" smtClean="0">
                <a:solidFill>
                  <a:srgbClr val="FF0000"/>
                </a:solidFill>
              </a:rPr>
              <a:t>●</a:t>
            </a:r>
            <a:r>
              <a:rPr lang="en-US" sz="3000" dirty="0" smtClean="0">
                <a:solidFill>
                  <a:srgbClr val="FF0000"/>
                </a:solidFill>
              </a:rPr>
              <a:t> </a:t>
            </a:r>
            <a:r>
              <a:rPr lang="en-US" sz="3000" dirty="0" smtClean="0"/>
              <a:t>The Planner/Organizer is a genuine patented innovation. It outperforms </a:t>
            </a:r>
            <a:r>
              <a:rPr lang="en-US" sz="3000" dirty="0"/>
              <a:t>Day-Timers</a:t>
            </a:r>
            <a:r>
              <a:rPr lang="en-US" sz="3000" baseline="30000" dirty="0"/>
              <a:t>®</a:t>
            </a:r>
            <a:r>
              <a:rPr lang="en-US" sz="3000" dirty="0"/>
              <a:t>,</a:t>
            </a:r>
            <a:r>
              <a:rPr lang="en-US" sz="2700" dirty="0"/>
              <a:t> </a:t>
            </a:r>
            <a:r>
              <a:rPr lang="en-US" sz="3000" dirty="0"/>
              <a:t>Franklin-Covey</a:t>
            </a:r>
            <a:r>
              <a:rPr lang="en-US" sz="3000" baseline="30000" dirty="0"/>
              <a:t>®</a:t>
            </a:r>
            <a:r>
              <a:rPr lang="en-US" sz="2700" dirty="0"/>
              <a:t> </a:t>
            </a:r>
            <a:r>
              <a:rPr lang="en-US" sz="3000" dirty="0"/>
              <a:t>and</a:t>
            </a:r>
            <a:r>
              <a:rPr lang="en-US" sz="2700" dirty="0"/>
              <a:t> </a:t>
            </a:r>
            <a:r>
              <a:rPr lang="en-US" sz="3000" dirty="0"/>
              <a:t>Quo-Vadis</a:t>
            </a:r>
            <a:r>
              <a:rPr lang="en-US" sz="3000" baseline="30000" dirty="0"/>
              <a:t>®</a:t>
            </a:r>
            <a:r>
              <a:rPr lang="en-US" sz="2700" dirty="0"/>
              <a:t> </a:t>
            </a:r>
            <a:r>
              <a:rPr lang="en-US" sz="3000" dirty="0"/>
              <a:t>in</a:t>
            </a:r>
            <a:r>
              <a:rPr lang="en-US" sz="2700" dirty="0"/>
              <a:t> </a:t>
            </a:r>
            <a:r>
              <a:rPr lang="en-US" sz="3000" dirty="0" smtClean="0"/>
              <a:t>space,</a:t>
            </a:r>
            <a:r>
              <a:rPr lang="en-US" sz="2700" dirty="0" smtClean="0"/>
              <a:t> </a:t>
            </a:r>
            <a:r>
              <a:rPr lang="en-US" sz="3000" dirty="0" smtClean="0"/>
              <a:t>timesaving</a:t>
            </a:r>
            <a:r>
              <a:rPr lang="en-US" sz="2700" dirty="0" smtClean="0"/>
              <a:t> </a:t>
            </a:r>
            <a:r>
              <a:rPr lang="en-US" sz="3000" dirty="0" smtClean="0"/>
              <a:t>and customization:</a:t>
            </a:r>
            <a:r>
              <a:rPr lang="en-US" sz="2500" dirty="0" smtClean="0"/>
              <a:t> </a:t>
            </a:r>
            <a:r>
              <a:rPr lang="en-US" sz="3000" dirty="0"/>
              <a:t>You</a:t>
            </a:r>
            <a:r>
              <a:rPr lang="en-US" sz="2500" dirty="0"/>
              <a:t> </a:t>
            </a:r>
            <a:r>
              <a:rPr lang="en-US" sz="3000" dirty="0"/>
              <a:t>can</a:t>
            </a:r>
            <a:r>
              <a:rPr lang="en-US" sz="2500" dirty="0"/>
              <a:t> </a:t>
            </a:r>
            <a:r>
              <a:rPr lang="en-US" sz="3000" dirty="0"/>
              <a:t>reschedule</a:t>
            </a:r>
            <a:r>
              <a:rPr lang="en-US" sz="2500" dirty="0"/>
              <a:t> </a:t>
            </a:r>
            <a:r>
              <a:rPr lang="en-US" sz="3000" dirty="0"/>
              <a:t>without</a:t>
            </a:r>
            <a:r>
              <a:rPr lang="en-US" sz="2500" dirty="0"/>
              <a:t> </a:t>
            </a:r>
            <a:r>
              <a:rPr lang="en-US" sz="3000" dirty="0" smtClean="0"/>
              <a:t>rewriting</a:t>
            </a:r>
            <a:r>
              <a:rPr lang="en-US" sz="2500" dirty="0" smtClean="0"/>
              <a:t> </a:t>
            </a:r>
            <a:r>
              <a:rPr lang="en-US" sz="3000" dirty="0" smtClean="0"/>
              <a:t>details</a:t>
            </a:r>
            <a:r>
              <a:rPr lang="en-US" sz="2500" dirty="0" smtClean="0"/>
              <a:t> </a:t>
            </a:r>
            <a:r>
              <a:rPr lang="en-US" sz="3000" dirty="0"/>
              <a:t>about</a:t>
            </a:r>
            <a:r>
              <a:rPr lang="en-US" sz="2500" dirty="0"/>
              <a:t> </a:t>
            </a:r>
            <a:r>
              <a:rPr lang="en-US" sz="3000" dirty="0" smtClean="0"/>
              <a:t>tasks </a:t>
            </a:r>
            <a:r>
              <a:rPr lang="en-US" sz="3000" dirty="0"/>
              <a:t>and plan </a:t>
            </a:r>
            <a:r>
              <a:rPr lang="en-US" sz="3000" dirty="0" smtClean="0"/>
              <a:t>at least 10 </a:t>
            </a:r>
            <a:r>
              <a:rPr lang="en-US" sz="3000" dirty="0"/>
              <a:t>events an </a:t>
            </a:r>
            <a:r>
              <a:rPr lang="en-US" sz="3000" dirty="0" smtClean="0"/>
              <a:t>hour, without </a:t>
            </a:r>
            <a:r>
              <a:rPr lang="en-US" sz="3000" dirty="0"/>
              <a:t>cluttering the next </a:t>
            </a:r>
            <a:r>
              <a:rPr lang="en-US" sz="3000" dirty="0" smtClean="0"/>
              <a:t>time.</a:t>
            </a:r>
          </a:p>
        </p:txBody>
      </p:sp>
      <p:sp>
        <p:nvSpPr>
          <p:cNvPr id="15" name="Rectangle 14"/>
          <p:cNvSpPr/>
          <p:nvPr/>
        </p:nvSpPr>
        <p:spPr>
          <a:xfrm>
            <a:off x="45243" y="3497262"/>
            <a:ext cx="14020801" cy="2529923"/>
          </a:xfrm>
          <a:prstGeom prst="rect">
            <a:avLst/>
          </a:prstGeom>
        </p:spPr>
        <p:txBody>
          <a:bodyPr wrap="square">
            <a:spAutoFit/>
          </a:bodyPr>
          <a:lstStyle/>
          <a:p>
            <a:pPr marL="914400" indent="-914400" algn="just">
              <a:lnSpc>
                <a:spcPct val="110000"/>
              </a:lnSpc>
            </a:pPr>
            <a:r>
              <a:rPr lang="en-US" sz="4400" dirty="0" smtClean="0">
                <a:solidFill>
                  <a:srgbClr val="FF0000"/>
                </a:solidFill>
              </a:rPr>
              <a:t>  </a:t>
            </a:r>
            <a:r>
              <a:rPr lang="en-US" sz="5400" dirty="0" smtClean="0">
                <a:solidFill>
                  <a:srgbClr val="FF0000"/>
                </a:solidFill>
              </a:rPr>
              <a:t>●</a:t>
            </a:r>
            <a:r>
              <a:rPr lang="en-US" sz="4400" dirty="0" smtClean="0">
                <a:solidFill>
                  <a:srgbClr val="FF0000"/>
                </a:solidFill>
              </a:rPr>
              <a:t> </a:t>
            </a:r>
            <a:r>
              <a:rPr lang="en-US" sz="3000" dirty="0" smtClean="0"/>
              <a:t>By buying a Harvard</a:t>
            </a:r>
            <a:r>
              <a:rPr lang="en-US" sz="3000" baseline="30000" dirty="0" smtClean="0"/>
              <a:t>®</a:t>
            </a:r>
            <a:r>
              <a:rPr lang="en-US" sz="3000" dirty="0" smtClean="0"/>
              <a:t> Planner or a refillable genuine-leather Organizer, you are getting the best and proven space and time-saving instrument</a:t>
            </a:r>
            <a:r>
              <a:rPr lang="en-US" sz="2400" dirty="0" smtClean="0"/>
              <a:t> </a:t>
            </a:r>
            <a:r>
              <a:rPr lang="en-US" sz="2900" dirty="0" smtClean="0"/>
              <a:t>and</a:t>
            </a:r>
            <a:r>
              <a:rPr lang="en-US" sz="2400" dirty="0" smtClean="0"/>
              <a:t> </a:t>
            </a:r>
            <a:r>
              <a:rPr lang="en-US" sz="3000" dirty="0" smtClean="0"/>
              <a:t>contributing</a:t>
            </a:r>
            <a:r>
              <a:rPr lang="en-US" sz="2400" dirty="0" smtClean="0"/>
              <a:t> </a:t>
            </a:r>
            <a:r>
              <a:rPr lang="en-US" sz="2900" dirty="0"/>
              <a:t>to</a:t>
            </a:r>
            <a:r>
              <a:rPr lang="en-US" sz="2400" dirty="0"/>
              <a:t> </a:t>
            </a:r>
            <a:r>
              <a:rPr lang="en-US" sz="2900" dirty="0"/>
              <a:t>a</a:t>
            </a:r>
            <a:r>
              <a:rPr lang="en-US" sz="2400" dirty="0"/>
              <a:t> </a:t>
            </a:r>
            <a:r>
              <a:rPr lang="en-US" sz="3000" dirty="0" smtClean="0"/>
              <a:t>worthy</a:t>
            </a:r>
            <a:r>
              <a:rPr lang="en-US" sz="2400" dirty="0" smtClean="0"/>
              <a:t> </a:t>
            </a:r>
            <a:r>
              <a:rPr lang="en-US" sz="3000" dirty="0" smtClean="0"/>
              <a:t>cause: </a:t>
            </a:r>
            <a:r>
              <a:rPr lang="en-US" sz="3000" dirty="0" smtClean="0">
                <a:latin typeface="Arial Black" panose="020B0A04020102020204" pitchFamily="34" charset="0"/>
              </a:rPr>
              <a:t>inclusion in education</a:t>
            </a:r>
            <a:r>
              <a:rPr lang="en-US" sz="3000" dirty="0" smtClean="0"/>
              <a:t>.</a:t>
            </a:r>
            <a:r>
              <a:rPr lang="en-US" sz="2400" dirty="0" smtClean="0"/>
              <a:t> </a:t>
            </a:r>
            <a:r>
              <a:rPr lang="en-US" sz="3000" dirty="0" smtClean="0"/>
              <a:t>Harvard</a:t>
            </a:r>
            <a:r>
              <a:rPr lang="en-US" sz="2400" dirty="0" smtClean="0"/>
              <a:t> </a:t>
            </a:r>
            <a:r>
              <a:rPr lang="en-US" sz="3000" dirty="0"/>
              <a:t>University</a:t>
            </a:r>
            <a:r>
              <a:rPr lang="en-US" sz="2400" dirty="0"/>
              <a:t> </a:t>
            </a:r>
            <a:r>
              <a:rPr lang="en-US" sz="3000" dirty="0"/>
              <a:t>receives</a:t>
            </a:r>
            <a:r>
              <a:rPr lang="en-US" sz="2400" dirty="0"/>
              <a:t> </a:t>
            </a:r>
            <a:r>
              <a:rPr lang="en-US" sz="3000" dirty="0"/>
              <a:t>a</a:t>
            </a:r>
            <a:r>
              <a:rPr lang="en-US" sz="2400" dirty="0"/>
              <a:t> </a:t>
            </a:r>
            <a:r>
              <a:rPr lang="en-US" sz="3000" dirty="0"/>
              <a:t>royalty</a:t>
            </a:r>
            <a:r>
              <a:rPr lang="en-US" sz="2400" dirty="0"/>
              <a:t> </a:t>
            </a:r>
            <a:r>
              <a:rPr lang="en-US" sz="3000" dirty="0" smtClean="0"/>
              <a:t>exclusively</a:t>
            </a:r>
            <a:r>
              <a:rPr lang="en-US" sz="2400" dirty="0" smtClean="0"/>
              <a:t> </a:t>
            </a:r>
            <a:r>
              <a:rPr lang="en-US" sz="3000" dirty="0" smtClean="0"/>
              <a:t>for</a:t>
            </a:r>
            <a:r>
              <a:rPr lang="en-US" sz="2400" dirty="0" smtClean="0"/>
              <a:t> </a:t>
            </a:r>
            <a:r>
              <a:rPr lang="en-US" sz="3000" dirty="0"/>
              <a:t>student</a:t>
            </a:r>
            <a:r>
              <a:rPr lang="en-US" sz="2400" dirty="0"/>
              <a:t> </a:t>
            </a:r>
            <a:r>
              <a:rPr lang="en-US" sz="3000" dirty="0" smtClean="0"/>
              <a:t>scholarships.</a:t>
            </a:r>
            <a:endParaRPr lang="en-US" sz="3000" b="0" dirty="0"/>
          </a:p>
        </p:txBody>
      </p:sp>
      <p:sp>
        <p:nvSpPr>
          <p:cNvPr id="17" name="Rectangle 16"/>
          <p:cNvSpPr/>
          <p:nvPr/>
        </p:nvSpPr>
        <p:spPr>
          <a:xfrm>
            <a:off x="0" y="8183562"/>
            <a:ext cx="14066044" cy="4053417"/>
          </a:xfrm>
          <a:prstGeom prst="rect">
            <a:avLst/>
          </a:prstGeom>
        </p:spPr>
        <p:txBody>
          <a:bodyPr wrap="square">
            <a:spAutoFit/>
          </a:bodyPr>
          <a:lstStyle/>
          <a:p>
            <a:pPr marL="973138" indent="-973138" algn="just">
              <a:lnSpc>
                <a:spcPct val="110000"/>
              </a:lnSpc>
            </a:pPr>
            <a:r>
              <a:rPr lang="en-US" sz="4400" dirty="0" smtClean="0">
                <a:solidFill>
                  <a:srgbClr val="FF0000"/>
                </a:solidFill>
              </a:rPr>
              <a:t>  </a:t>
            </a:r>
            <a:r>
              <a:rPr lang="en-US" sz="5400" dirty="0" smtClean="0">
                <a:solidFill>
                  <a:srgbClr val="FF0000"/>
                </a:solidFill>
              </a:rPr>
              <a:t>●</a:t>
            </a:r>
            <a:r>
              <a:rPr lang="en-US" sz="4400" dirty="0" smtClean="0">
                <a:solidFill>
                  <a:srgbClr val="FF0000"/>
                </a:solidFill>
              </a:rPr>
              <a:t> </a:t>
            </a:r>
            <a:r>
              <a:rPr lang="en-US" sz="3000" dirty="0" smtClean="0"/>
              <a:t>The </a:t>
            </a:r>
            <a:r>
              <a:rPr lang="en-US" sz="3000" dirty="0"/>
              <a:t>Harvard</a:t>
            </a:r>
            <a:r>
              <a:rPr lang="en-US" sz="3000" baseline="30000" dirty="0"/>
              <a:t>® </a:t>
            </a:r>
            <a:r>
              <a:rPr lang="en-US" sz="3000" baseline="30000" dirty="0" smtClean="0"/>
              <a:t> </a:t>
            </a:r>
            <a:r>
              <a:rPr lang="en-US" sz="3000" dirty="0" smtClean="0"/>
              <a:t>Planner (or Organizer) is your dashboard to planning your life </a:t>
            </a:r>
            <a:r>
              <a:rPr lang="en-US" sz="3000" dirty="0"/>
              <a:t>and promptly tracking </a:t>
            </a:r>
            <a:r>
              <a:rPr lang="en-US" sz="3000" dirty="0" smtClean="0"/>
              <a:t>progress, including virtual teamwork; thanks to practical</a:t>
            </a:r>
            <a:r>
              <a:rPr lang="en-US" sz="2700" dirty="0" smtClean="0"/>
              <a:t> </a:t>
            </a:r>
            <a:r>
              <a:rPr lang="en-US" sz="3000" dirty="0"/>
              <a:t>strategic</a:t>
            </a:r>
            <a:r>
              <a:rPr lang="en-US" sz="2700" dirty="0"/>
              <a:t> </a:t>
            </a:r>
            <a:r>
              <a:rPr lang="en-US" sz="3000" dirty="0"/>
              <a:t>and</a:t>
            </a:r>
            <a:r>
              <a:rPr lang="en-US" sz="2700" dirty="0"/>
              <a:t> </a:t>
            </a:r>
            <a:r>
              <a:rPr lang="en-US" sz="3000" dirty="0"/>
              <a:t>day-to-day</a:t>
            </a:r>
            <a:r>
              <a:rPr lang="en-US" sz="2700" dirty="0"/>
              <a:t> </a:t>
            </a:r>
            <a:r>
              <a:rPr lang="en-US" sz="3000" dirty="0"/>
              <a:t>decision-support</a:t>
            </a:r>
            <a:r>
              <a:rPr lang="en-US" sz="2700" dirty="0"/>
              <a:t> </a:t>
            </a:r>
            <a:r>
              <a:rPr lang="en-US" sz="3000" dirty="0" smtClean="0"/>
              <a:t>tools,</a:t>
            </a:r>
            <a:r>
              <a:rPr lang="en-US" sz="2700" dirty="0" smtClean="0"/>
              <a:t> </a:t>
            </a:r>
            <a:r>
              <a:rPr lang="en-US" sz="3000" dirty="0" smtClean="0"/>
              <a:t>for</a:t>
            </a:r>
            <a:r>
              <a:rPr lang="en-US" sz="2700" dirty="0" smtClean="0"/>
              <a:t> </a:t>
            </a:r>
            <a:r>
              <a:rPr lang="en-US" sz="3000" dirty="0" smtClean="0"/>
              <a:t>both </a:t>
            </a:r>
            <a:r>
              <a:rPr lang="en-US" sz="3000" dirty="0"/>
              <a:t>personal growth and </a:t>
            </a:r>
            <a:r>
              <a:rPr lang="en-US" sz="3000" dirty="0" smtClean="0"/>
              <a:t>team synergy</a:t>
            </a:r>
            <a:r>
              <a:rPr lang="en-US" sz="3000" dirty="0"/>
              <a:t>, e.g. Harvard</a:t>
            </a:r>
            <a:r>
              <a:rPr lang="en-US" sz="3000" baseline="30000" dirty="0"/>
              <a:t>®</a:t>
            </a:r>
            <a:r>
              <a:rPr lang="en-US" sz="3000" dirty="0"/>
              <a:t> Professional Mission </a:t>
            </a:r>
            <a:r>
              <a:rPr lang="en-US" sz="3000" dirty="0" smtClean="0"/>
              <a:t>&amp; </a:t>
            </a:r>
            <a:r>
              <a:rPr lang="en-US" sz="3000" dirty="0"/>
              <a:t>Quality-of-Life Time Log (</a:t>
            </a:r>
            <a:r>
              <a:rPr lang="en-US" sz="3000" u="sng" dirty="0"/>
              <a:t>Timelog35A.asp</a:t>
            </a:r>
            <a:r>
              <a:rPr lang="en-US" sz="3000" dirty="0"/>
              <a:t>) </a:t>
            </a:r>
            <a:r>
              <a:rPr lang="en-US" sz="3000" dirty="0" smtClean="0"/>
              <a:t>and Harvard</a:t>
            </a:r>
            <a:r>
              <a:rPr lang="en-US" sz="3000" baseline="30000" dirty="0"/>
              <a:t>®</a:t>
            </a:r>
            <a:r>
              <a:rPr lang="en-US" sz="3000" dirty="0" smtClean="0"/>
              <a:t> Practical Time-Management Roadmap (see </a:t>
            </a:r>
            <a:r>
              <a:rPr lang="en-US" sz="3000" dirty="0"/>
              <a:t>next slide).</a:t>
            </a:r>
          </a:p>
          <a:p>
            <a:pPr marL="977900" indent="-977900" algn="just">
              <a:lnSpc>
                <a:spcPct val="110000"/>
              </a:lnSpc>
            </a:pPr>
            <a:endParaRPr lang="en-US" sz="3000" dirty="0" smtClean="0"/>
          </a:p>
        </p:txBody>
      </p:sp>
      <p:sp>
        <p:nvSpPr>
          <p:cNvPr id="23" name="Rectangle 1"/>
          <p:cNvSpPr>
            <a:spLocks noChangeArrowheads="1"/>
          </p:cNvSpPr>
          <p:nvPr/>
        </p:nvSpPr>
        <p:spPr bwMode="auto">
          <a:xfrm>
            <a:off x="0" y="1439862"/>
            <a:ext cx="2340768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US" sz="4000" b="1" i="0" u="none" strike="noStrike" cap="none" normalizeH="0" baseline="0" dirty="0" smtClean="0">
                <a:ln>
                  <a:noFill/>
                </a:ln>
                <a:effectLst/>
                <a:latin typeface="Arial" panose="020B0604020202020204" pitchFamily="34" charset="0"/>
                <a:cs typeface="Arial" panose="020B0604020202020204" pitchFamily="34" charset="0"/>
              </a:rPr>
              <a:t>Outperforming the Competition in Space and Timesaving</a:t>
            </a:r>
            <a:br>
              <a:rPr kumimoji="0" lang="en-US" altLang="en-US" sz="4000" b="1" i="0" u="none" strike="noStrike" cap="none" normalizeH="0" baseline="0" dirty="0" smtClean="0">
                <a:ln>
                  <a:noFill/>
                </a:ln>
                <a:effectLst/>
                <a:latin typeface="Arial" panose="020B0604020202020204" pitchFamily="34" charset="0"/>
                <a:cs typeface="Arial" panose="020B0604020202020204" pitchFamily="34" charset="0"/>
              </a:rPr>
            </a:br>
            <a:r>
              <a:rPr kumimoji="0" lang="en-US" altLang="en-US" sz="4000" b="1" i="0" u="none" strike="noStrike" cap="none" normalizeH="0" baseline="0" dirty="0" smtClean="0">
                <a:ln>
                  <a:noFill/>
                </a:ln>
                <a:effectLst/>
                <a:latin typeface="Arial" panose="020B0604020202020204" pitchFamily="34" charset="0"/>
                <a:cs typeface="Arial" panose="020B0604020202020204" pitchFamily="34" charset="0"/>
              </a:rPr>
              <a:t>Give the Gift of Time and Quality of Life to Your Team, Clients</a:t>
            </a:r>
          </a:p>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US" sz="4000" b="1" i="0" u="none" strike="noStrike" cap="none" normalizeH="0" baseline="0" dirty="0" smtClean="0">
                <a:ln>
                  <a:noFill/>
                </a:ln>
                <a:effectLst/>
                <a:latin typeface="Arial" panose="020B0604020202020204" pitchFamily="34" charset="0"/>
                <a:cs typeface="Arial" panose="020B0604020202020204" pitchFamily="34" charset="0"/>
              </a:rPr>
              <a:t>and Friends  and Contribute to a Worthy Cause!</a:t>
            </a:r>
            <a:endParaRPr kumimoji="0" lang="en-US" altLang="en-US" sz="4800" b="0" i="0" u="none" strike="noStrike" cap="none" normalizeH="0" baseline="0" dirty="0" smtClean="0">
              <a:ln>
                <a:noFill/>
              </a:ln>
              <a:effectLst/>
              <a:latin typeface="Arial" panose="020B0604020202020204" pitchFamily="34" charset="0"/>
            </a:endParaRPr>
          </a:p>
        </p:txBody>
      </p:sp>
      <p:grpSp>
        <p:nvGrpSpPr>
          <p:cNvPr id="6" name="Group 5"/>
          <p:cNvGrpSpPr/>
          <p:nvPr/>
        </p:nvGrpSpPr>
        <p:grpSpPr>
          <a:xfrm>
            <a:off x="14426578" y="4030662"/>
            <a:ext cx="8808243" cy="8627834"/>
            <a:chOff x="14426578" y="4030662"/>
            <a:chExt cx="8808243" cy="8627834"/>
          </a:xfrm>
        </p:grpSpPr>
        <p:grpSp>
          <p:nvGrpSpPr>
            <p:cNvPr id="4" name="Group 3"/>
            <p:cNvGrpSpPr/>
            <p:nvPr/>
          </p:nvGrpSpPr>
          <p:grpSpPr>
            <a:xfrm>
              <a:off x="14426578" y="4030662"/>
              <a:ext cx="8808243" cy="8627834"/>
              <a:chOff x="14426578" y="4030662"/>
              <a:chExt cx="8808243" cy="8627834"/>
            </a:xfrm>
          </p:grpSpPr>
          <p:pic>
            <p:nvPicPr>
              <p:cNvPr id="11" name="Picture 2" descr="Harvard Organizers"/>
              <p:cNvPicPr>
                <a:picLocks noChangeAspect="1" noChangeArrowheads="1"/>
              </p:cNvPicPr>
              <p:nvPr/>
            </p:nvPicPr>
            <p:blipFill rotWithShape="1">
              <a:blip r:embed="rId4">
                <a:extLst>
                  <a:ext uri="{28A0092B-C50C-407E-A947-70E740481C1C}">
                    <a14:useLocalDpi xmlns:a14="http://schemas.microsoft.com/office/drawing/2010/main" val="0"/>
                  </a:ext>
                </a:extLst>
              </a:blip>
              <a:srcRect t="5208" b="2995"/>
              <a:stretch/>
            </p:blipFill>
            <p:spPr bwMode="auto">
              <a:xfrm>
                <a:off x="14599444" y="4030662"/>
                <a:ext cx="8462512" cy="53721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426578" y="10088562"/>
                <a:ext cx="8808243" cy="2569934"/>
              </a:xfrm>
              <a:prstGeom prst="rect">
                <a:avLst/>
              </a:prstGeom>
            </p:spPr>
            <p:txBody>
              <a:bodyPr wrap="square">
                <a:spAutoFit/>
              </a:bodyPr>
              <a:lstStyle/>
              <a:p>
                <a:pPr algn="just"/>
                <a:r>
                  <a:rPr lang="en-US" sz="2200" dirty="0" smtClean="0"/>
                  <a:t>Refillable,</a:t>
                </a:r>
                <a:r>
                  <a:rPr lang="en-US" sz="2000" dirty="0" smtClean="0"/>
                  <a:t> </a:t>
                </a:r>
                <a:r>
                  <a:rPr lang="en-US" sz="2200" dirty="0" smtClean="0"/>
                  <a:t>in</a:t>
                </a:r>
                <a:r>
                  <a:rPr lang="en-US" sz="2000" dirty="0" smtClean="0"/>
                  <a:t> </a:t>
                </a:r>
                <a:r>
                  <a:rPr lang="en-US" sz="2200" dirty="0" smtClean="0"/>
                  <a:t>desk</a:t>
                </a:r>
                <a:r>
                  <a:rPr lang="en-US" sz="2200" dirty="0"/>
                  <a:t>,</a:t>
                </a:r>
                <a:r>
                  <a:rPr lang="en-US" sz="2000" dirty="0"/>
                  <a:t> </a:t>
                </a:r>
                <a:r>
                  <a:rPr lang="en-US" sz="2200" dirty="0" smtClean="0"/>
                  <a:t>intermediate</a:t>
                </a:r>
                <a:r>
                  <a:rPr lang="en-US" sz="2000" dirty="0" smtClean="0"/>
                  <a:t> </a:t>
                </a:r>
                <a:r>
                  <a:rPr lang="en-US" sz="2200" dirty="0" smtClean="0"/>
                  <a:t>and</a:t>
                </a:r>
                <a:r>
                  <a:rPr lang="en-US" sz="2000" dirty="0" smtClean="0"/>
                  <a:t> </a:t>
                </a:r>
                <a:r>
                  <a:rPr lang="en-US" sz="2200" dirty="0" smtClean="0"/>
                  <a:t>pocket</a:t>
                </a:r>
                <a:r>
                  <a:rPr lang="en-US" sz="2000" dirty="0" smtClean="0"/>
                  <a:t> </a:t>
                </a:r>
                <a:r>
                  <a:rPr lang="en-US" sz="2200" dirty="0" smtClean="0"/>
                  <a:t>sizes. Available in English,</a:t>
                </a:r>
                <a:r>
                  <a:rPr lang="en-US" sz="2000" dirty="0" smtClean="0"/>
                  <a:t> </a:t>
                </a:r>
                <a:r>
                  <a:rPr lang="en-US" sz="2200" dirty="0" smtClean="0"/>
                  <a:t>French</a:t>
                </a:r>
                <a:r>
                  <a:rPr lang="en-US" sz="2000" dirty="0" smtClean="0"/>
                  <a:t> </a:t>
                </a:r>
                <a:r>
                  <a:rPr lang="en-US" sz="2200" dirty="0" smtClean="0"/>
                  <a:t>and</a:t>
                </a:r>
                <a:r>
                  <a:rPr lang="en-US" sz="2000" dirty="0" smtClean="0"/>
                  <a:t> </a:t>
                </a:r>
                <a:r>
                  <a:rPr lang="en-US" sz="2200" dirty="0" smtClean="0"/>
                  <a:t>bilingual</a:t>
                </a:r>
                <a:r>
                  <a:rPr lang="en-US" sz="2000" dirty="0" smtClean="0"/>
                  <a:t> </a:t>
                </a:r>
                <a:r>
                  <a:rPr lang="en-US" sz="2200" dirty="0" smtClean="0"/>
                  <a:t>versions, incl.</a:t>
                </a:r>
                <a:r>
                  <a:rPr lang="en-US" sz="2000" dirty="0" smtClean="0"/>
                  <a:t> </a:t>
                </a:r>
                <a:r>
                  <a:rPr lang="en-US" sz="2200" dirty="0" smtClean="0"/>
                  <a:t>a</a:t>
                </a:r>
                <a:r>
                  <a:rPr lang="en-US" sz="2000" dirty="0" smtClean="0"/>
                  <a:t> </a:t>
                </a:r>
                <a:r>
                  <a:rPr lang="en-US" sz="2200" dirty="0" smtClean="0"/>
                  <a:t>genuine-leather portfolio, </a:t>
                </a:r>
                <a:r>
                  <a:rPr lang="en-US" sz="2200" dirty="0"/>
                  <a:t>a </a:t>
                </a:r>
                <a:r>
                  <a:rPr lang="en-US" sz="2200" dirty="0" smtClean="0"/>
                  <a:t>Planner</a:t>
                </a:r>
                <a:r>
                  <a:rPr lang="en-US" sz="2200" dirty="0"/>
                  <a:t>, a </a:t>
                </a:r>
                <a:r>
                  <a:rPr lang="en-US" sz="2200" dirty="0" smtClean="0"/>
                  <a:t>ruler-page finder, </a:t>
                </a:r>
                <a:r>
                  <a:rPr lang="en-US" sz="2200" dirty="0"/>
                  <a:t>a slim portable punch and </a:t>
                </a:r>
                <a:r>
                  <a:rPr lang="en-US" sz="2200" dirty="0" smtClean="0"/>
                  <a:t>laminated </a:t>
                </a:r>
                <a:r>
                  <a:rPr lang="en-US" sz="2200" dirty="0"/>
                  <a:t>tabs to quickly access the </a:t>
                </a:r>
                <a:r>
                  <a:rPr lang="en-US" sz="2200" dirty="0" smtClean="0"/>
                  <a:t>different</a:t>
                </a:r>
                <a:r>
                  <a:rPr lang="en-US" dirty="0" smtClean="0"/>
                  <a:t> </a:t>
                </a:r>
                <a:r>
                  <a:rPr lang="en-US" sz="2200" dirty="0"/>
                  <a:t>sections.</a:t>
                </a:r>
                <a:r>
                  <a:rPr lang="en-US" dirty="0"/>
                  <a:t> </a:t>
                </a:r>
                <a:r>
                  <a:rPr lang="en-US" sz="2200" dirty="0" smtClean="0"/>
                  <a:t>Two</a:t>
                </a:r>
                <a:r>
                  <a:rPr lang="en-US" dirty="0" smtClean="0"/>
                  <a:t> </a:t>
                </a:r>
                <a:r>
                  <a:rPr lang="en-US" sz="2150" dirty="0"/>
                  <a:t>pages/week.</a:t>
                </a:r>
                <a:r>
                  <a:rPr lang="en-US" dirty="0"/>
                  <a:t> </a:t>
                </a:r>
                <a:r>
                  <a:rPr lang="en-US" sz="2200" dirty="0"/>
                  <a:t>Columns</a:t>
                </a:r>
                <a:r>
                  <a:rPr lang="en-US" dirty="0"/>
                  <a:t> </a:t>
                </a:r>
                <a:r>
                  <a:rPr lang="en-US" sz="2100" dirty="0"/>
                  <a:t>for</a:t>
                </a:r>
                <a:r>
                  <a:rPr lang="en-US" dirty="0"/>
                  <a:t> </a:t>
                </a:r>
                <a:r>
                  <a:rPr lang="en-US" sz="2200" dirty="0"/>
                  <a:t>priority,</a:t>
                </a:r>
                <a:r>
                  <a:rPr lang="en-US" dirty="0"/>
                  <a:t> </a:t>
                </a:r>
                <a:r>
                  <a:rPr lang="en-US" sz="2200" dirty="0" smtClean="0"/>
                  <a:t>delegation, </a:t>
                </a:r>
                <a:r>
                  <a:rPr lang="en-US" sz="2200" dirty="0"/>
                  <a:t>rescheduling, role </a:t>
                </a:r>
                <a:r>
                  <a:rPr lang="en-US" sz="2200" dirty="0" smtClean="0"/>
                  <a:t>+ </a:t>
                </a:r>
                <a:r>
                  <a:rPr lang="en-US" sz="2200" dirty="0"/>
                  <a:t>pages</a:t>
                </a:r>
                <a:r>
                  <a:rPr lang="en-US" sz="2000" dirty="0"/>
                  <a:t> </a:t>
                </a:r>
                <a:r>
                  <a:rPr lang="en-US" sz="2200" dirty="0"/>
                  <a:t>for</a:t>
                </a:r>
                <a:r>
                  <a:rPr lang="en-US" sz="2000" dirty="0"/>
                  <a:t> </a:t>
                </a:r>
                <a:r>
                  <a:rPr lang="en-US" sz="2200" dirty="0"/>
                  <a:t>yearly</a:t>
                </a:r>
                <a:r>
                  <a:rPr lang="en-US" sz="2000" dirty="0"/>
                  <a:t> </a:t>
                </a:r>
                <a:r>
                  <a:rPr lang="en-US" sz="2200" dirty="0" smtClean="0"/>
                  <a:t>and</a:t>
                </a:r>
                <a:r>
                  <a:rPr lang="en-US" sz="2000" dirty="0" smtClean="0"/>
                  <a:t> </a:t>
                </a:r>
                <a:r>
                  <a:rPr lang="en-US" sz="2200" dirty="0"/>
                  <a:t>monthly</a:t>
                </a:r>
                <a:r>
                  <a:rPr lang="en-US" sz="2000" dirty="0"/>
                  <a:t> </a:t>
                </a:r>
                <a:r>
                  <a:rPr lang="en-US" sz="2200" dirty="0"/>
                  <a:t>goals,</a:t>
                </a:r>
                <a:r>
                  <a:rPr lang="en-US" sz="2000" dirty="0"/>
                  <a:t> </a:t>
                </a:r>
                <a:r>
                  <a:rPr lang="en-US" sz="2200" dirty="0"/>
                  <a:t>meetings,</a:t>
                </a:r>
                <a:r>
                  <a:rPr lang="en-US" sz="2000" dirty="0"/>
                  <a:t> </a:t>
                </a:r>
                <a:r>
                  <a:rPr lang="en-US" sz="2200" dirty="0"/>
                  <a:t>notes</a:t>
                </a:r>
                <a:r>
                  <a:rPr lang="en-US" sz="2000" dirty="0"/>
                  <a:t> </a:t>
                </a:r>
                <a:r>
                  <a:rPr lang="en-US" sz="2200" dirty="0"/>
                  <a:t>and</a:t>
                </a:r>
                <a:r>
                  <a:rPr lang="en-US" sz="2000" dirty="0"/>
                  <a:t> </a:t>
                </a:r>
                <a:r>
                  <a:rPr lang="en-US" sz="2200" dirty="0" smtClean="0"/>
                  <a:t>more.</a:t>
                </a:r>
              </a:p>
              <a:p>
                <a:pPr algn="ctr">
                  <a:spcBef>
                    <a:spcPts val="600"/>
                  </a:spcBef>
                </a:pPr>
                <a:r>
                  <a:rPr lang="en-US" sz="2400" dirty="0">
                    <a:latin typeface="Arial Black" panose="020B0A04020102020204" pitchFamily="34" charset="0"/>
                  </a:rPr>
                  <a:t>www.eharvard.org/Planners</a:t>
                </a:r>
              </a:p>
            </p:txBody>
          </p:sp>
        </p:grpSp>
        <p:sp>
          <p:nvSpPr>
            <p:cNvPr id="21" name="Rectangle 20"/>
            <p:cNvSpPr/>
            <p:nvPr/>
          </p:nvSpPr>
          <p:spPr>
            <a:xfrm>
              <a:off x="14601146" y="9517062"/>
              <a:ext cx="8462511" cy="523220"/>
            </a:xfrm>
            <a:prstGeom prst="rect">
              <a:avLst/>
            </a:prstGeom>
          </p:spPr>
          <p:txBody>
            <a:bodyPr wrap="square">
              <a:spAutoFit/>
            </a:bodyPr>
            <a:lstStyle/>
            <a:p>
              <a:pPr algn="ctr"/>
              <a:r>
                <a:rPr lang="en-US" sz="2800" dirty="0" smtClean="0">
                  <a:latin typeface="Arial Black" panose="020B0A04020102020204" pitchFamily="34" charset="0"/>
                </a:rPr>
                <a:t>Harvard</a:t>
              </a:r>
              <a:r>
                <a:rPr lang="en-US" sz="2800" baseline="28000" dirty="0">
                  <a:latin typeface="Arial Black" panose="020B0A04020102020204" pitchFamily="34" charset="0"/>
                </a:rPr>
                <a:t>®</a:t>
              </a:r>
              <a:r>
                <a:rPr lang="en-US" sz="2800" dirty="0">
                  <a:latin typeface="Arial Black" panose="020B0A04020102020204" pitchFamily="34" charset="0"/>
                </a:rPr>
                <a:t> </a:t>
              </a:r>
              <a:r>
                <a:rPr lang="en-US" sz="2800" dirty="0" smtClean="0">
                  <a:latin typeface="Arial Black" panose="020B0A04020102020204" pitchFamily="34" charset="0"/>
                </a:rPr>
                <a:t>Organizers in Leather Portfolios</a:t>
              </a:r>
              <a:endParaRPr lang="en-US" sz="2800" dirty="0">
                <a:latin typeface="Arial Black" panose="020B0A04020102020204" pitchFamily="34" charset="0"/>
              </a:endParaRPr>
            </a:p>
          </p:txBody>
        </p:sp>
      </p:grpSp>
      <p:grpSp>
        <p:nvGrpSpPr>
          <p:cNvPr id="18" name="Group 17"/>
          <p:cNvGrpSpPr/>
          <p:nvPr/>
        </p:nvGrpSpPr>
        <p:grpSpPr>
          <a:xfrm>
            <a:off x="108250" y="11752302"/>
            <a:ext cx="1236483" cy="1321727"/>
            <a:chOff x="108250" y="11752302"/>
            <a:chExt cx="1236483" cy="1321727"/>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25" name="Rectangle 24"/>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0" name="Rectangle 19"/>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6"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3348707533"/>
      </p:ext>
    </p:extLst>
  </p:cSld>
  <p:clrMapOvr>
    <a:masterClrMapping/>
  </p:clrMapOvr>
  <mc:AlternateContent xmlns:mc="http://schemas.openxmlformats.org/markup-compatibility/2006" xmlns:p14="http://schemas.microsoft.com/office/powerpoint/2010/main">
    <mc:Choice Requires="p14">
      <p:transition spd="slow" p14:dur="2000" advTm="80529"/>
    </mc:Choice>
    <mc:Fallback xmlns="">
      <p:transition spd="slow" advTm="805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strVal val="#ppt_w*0.70"/>
                                          </p:val>
                                        </p:tav>
                                        <p:tav tm="100000">
                                          <p:val>
                                            <p:strVal val="#ppt_w"/>
                                          </p:val>
                                        </p:tav>
                                      </p:tavLst>
                                    </p:anim>
                                    <p:anim calcmode="lin" valueType="num">
                                      <p:cBhvr>
                                        <p:cTn id="36" dur="1000" fill="hold"/>
                                        <p:tgtEl>
                                          <p:spTgt spid="17"/>
                                        </p:tgtEl>
                                        <p:attrNameLst>
                                          <p:attrName>ppt_h</p:attrName>
                                        </p:attrNameLst>
                                      </p:cBhvr>
                                      <p:tavLst>
                                        <p:tav tm="0">
                                          <p:val>
                                            <p:strVal val="#ppt_h"/>
                                          </p:val>
                                        </p:tav>
                                        <p:tav tm="100000">
                                          <p:val>
                                            <p:strVal val="#ppt_h"/>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2" fill="hold" nodeType="clickEffect">
                                  <p:stCondLst>
                                    <p:cond delay="100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1000" fill="hold"/>
                                        <p:tgtEl>
                                          <p:spTgt spid="18"/>
                                        </p:tgtEl>
                                        <p:attrNameLst>
                                          <p:attrName>ppt_x</p:attrName>
                                        </p:attrNameLst>
                                      </p:cBhvr>
                                      <p:tavLst>
                                        <p:tav tm="0">
                                          <p:val>
                                            <p:strVal val="0-#ppt_w/2"/>
                                          </p:val>
                                        </p:tav>
                                        <p:tav tm="100000">
                                          <p:val>
                                            <p:strVal val="#ppt_x"/>
                                          </p:val>
                                        </p:tav>
                                      </p:tavLst>
                                    </p:anim>
                                    <p:anim calcmode="lin" valueType="num">
                                      <p:cBhvr additive="base">
                                        <p:cTn id="43"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100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p:bldP spid="23"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14764" y="32302"/>
            <a:ext cx="23407688" cy="13149345"/>
            <a:chOff x="0" y="-1"/>
            <a:chExt cx="23407688" cy="13149345"/>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23407688" cy="13149345"/>
            </a:xfrm>
            <a:prstGeom prst="rect">
              <a:avLst/>
            </a:prstGeom>
          </p:spPr>
        </p:pic>
        <p:sp>
          <p:nvSpPr>
            <p:cNvPr id="7" name="Footer Placeholder 2"/>
            <p:cNvSpPr txBox="1">
              <a:spLocks/>
            </p:cNvSpPr>
            <p:nvPr/>
          </p:nvSpPr>
          <p:spPr bwMode="auto">
            <a:xfrm>
              <a:off x="15856744" y="2354262"/>
              <a:ext cx="7102522" cy="697819"/>
            </a:xfrm>
            <a:prstGeom prst="rect">
              <a:avLst/>
            </a:prstGeom>
            <a:noFill/>
            <a:ln w="9525">
              <a:noFill/>
              <a:miter lim="800000"/>
              <a:headEnd/>
              <a:tailEnd/>
            </a:ln>
            <a:effectLst/>
          </p:spPr>
          <p:txBody>
            <a:bodyPr vert="horz" wrap="square" lIns="155589" tIns="77799" rIns="155589" bIns="77799" numCol="1" anchor="ctr" anchorCtr="0" compatLnSpc="1">
              <a:prstTxWarp prst="textNoShape">
                <a:avLst/>
              </a:prstTxWarp>
            </a:bodyPr>
            <a:lstStyle>
              <a:defPPr>
                <a:defRPr lang="en-US"/>
              </a:defPPr>
              <a:lvl1pPr algn="ctr" rtl="0" eaLnBrk="1" fontAlgn="base" hangingPunct="1">
                <a:spcBef>
                  <a:spcPct val="0"/>
                </a:spcBef>
                <a:spcAft>
                  <a:spcPct val="0"/>
                </a:spcAft>
                <a:defRPr sz="1400" b="0" kern="1200">
                  <a:solidFill>
                    <a:schemeClr val="tx1"/>
                  </a:solidFill>
                  <a:latin typeface="+mn-lt"/>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r" defTabSz="1726499">
                <a:defRPr/>
              </a:pPr>
              <a:r>
                <a:rPr lang="en-US" sz="2800" b="1" dirty="0">
                  <a:solidFill>
                    <a:schemeClr val="bg1"/>
                  </a:solidFill>
                  <a:latin typeface="Arial" panose="020B0604020202020204" pitchFamily="34" charset="0"/>
                  <a:cs typeface="Arial" panose="020B0604020202020204" pitchFamily="34" charset="0"/>
                </a:rPr>
                <a:t>© Alain Paul Martin, </a:t>
              </a:r>
              <a:r>
                <a:rPr lang="en-US" sz="2800" b="1" dirty="0" smtClean="0">
                  <a:solidFill>
                    <a:schemeClr val="bg1"/>
                  </a:solidFill>
                  <a:latin typeface="Arial" panose="020B0604020202020204" pitchFamily="34" charset="0"/>
                  <a:cs typeface="Arial" panose="020B0604020202020204" pitchFamily="34" charset="0"/>
                </a:rPr>
                <a:t>2022 </a:t>
              </a:r>
            </a:p>
            <a:p>
              <a:pPr algn="r" defTabSz="1726499">
                <a:defRPr/>
              </a:pPr>
              <a:r>
                <a:rPr lang="en-US" sz="2800" b="1" dirty="0" smtClean="0">
                  <a:solidFill>
                    <a:schemeClr val="bg1"/>
                  </a:solidFill>
                  <a:latin typeface="Arial" panose="020B0604020202020204" pitchFamily="34" charset="0"/>
                  <a:cs typeface="Arial" panose="020B0604020202020204" pitchFamily="34" charset="0"/>
                </a:rPr>
                <a:t>All </a:t>
              </a:r>
              <a:r>
                <a:rPr lang="en-US" sz="2800" b="1" dirty="0">
                  <a:solidFill>
                    <a:schemeClr val="bg1"/>
                  </a:solidFill>
                  <a:latin typeface="Arial" panose="020B0604020202020204" pitchFamily="34" charset="0"/>
                  <a:cs typeface="Arial" panose="020B0604020202020204" pitchFamily="34" charset="0"/>
                </a:rPr>
                <a:t>rights reserved</a:t>
              </a:r>
              <a:r>
                <a:rPr lang="en-US" sz="2800" b="1" dirty="0" smtClean="0">
                  <a:solidFill>
                    <a:schemeClr val="bg1"/>
                  </a:solidFill>
                  <a:latin typeface="Arial" panose="020B0604020202020204" pitchFamily="34" charset="0"/>
                  <a:cs typeface="Arial" panose="020B0604020202020204" pitchFamily="34" charset="0"/>
                </a:rPr>
                <a:t>. </a:t>
              </a:r>
              <a:br>
                <a:rPr lang="en-US" sz="2800" b="1" dirty="0" smtClean="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www.eharvard.org</a:t>
              </a:r>
              <a:endParaRPr lang="en-US" sz="2800" b="1" dirty="0">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sp>
        <p:nvSpPr>
          <p:cNvPr id="6"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160340906"/>
      </p:ext>
    </p:extLst>
  </p:cSld>
  <p:clrMapOvr>
    <a:masterClrMapping/>
  </p:clrMapOvr>
  <mc:AlternateContent xmlns:mc="http://schemas.openxmlformats.org/markup-compatibility/2006" xmlns:p14="http://schemas.microsoft.com/office/powerpoint/2010/main">
    <mc:Choice Requires="p14">
      <p:transition spd="slow" p14:dur="2000" advTm="9870"/>
    </mc:Choice>
    <mc:Fallback xmlns="">
      <p:transition spd="slow" advTm="9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100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5449488" y="1768980"/>
            <a:ext cx="12403601" cy="8363034"/>
          </a:xfrm>
          <a:prstGeom prst="rect">
            <a:avLst/>
          </a:prstGeom>
          <a:solidFill>
            <a:srgbClr val="000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a:spLocks noChangeAspect="1"/>
          </p:cNvSpPr>
          <p:nvPr/>
        </p:nvSpPr>
        <p:spPr>
          <a:xfrm>
            <a:off x="278038" y="144462"/>
            <a:ext cx="22868386" cy="1187082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72" dirty="0">
                <a:solidFill>
                  <a:srgbClr val="C00000"/>
                </a:solidFill>
                <a:latin typeface="Arial Black" panose="020B0A04020102020204" pitchFamily="34" charset="0"/>
                <a:cs typeface="Arial" panose="020B0604020202020204" pitchFamily="34" charset="0"/>
              </a:rPr>
              <a:t>2. THE INNOVATION FUNNEL:</a:t>
            </a:r>
            <a:br>
              <a:rPr lang="en-US" sz="2372" dirty="0">
                <a:solidFill>
                  <a:srgbClr val="C00000"/>
                </a:solidFill>
                <a:latin typeface="Arial Black" panose="020B0A04020102020204" pitchFamily="34" charset="0"/>
                <a:cs typeface="Arial" panose="020B0604020202020204" pitchFamily="34" charset="0"/>
              </a:rPr>
            </a:br>
            <a:r>
              <a:rPr lang="en-US" sz="339" dirty="0">
                <a:solidFill>
                  <a:srgbClr val="C00000"/>
                </a:solidFill>
                <a:latin typeface="Arial Black" panose="020B0A04020102020204" pitchFamily="34" charset="0"/>
                <a:cs typeface="Arial" panose="020B0604020202020204" pitchFamily="34" charset="0"/>
              </a:rPr>
              <a:t>  </a:t>
            </a:r>
            <a:r>
              <a:rPr lang="en-US" sz="2372" dirty="0">
                <a:solidFill>
                  <a:srgbClr val="C00000"/>
                </a:solidFill>
                <a:latin typeface="Arial Black" panose="020B0A04020102020204" pitchFamily="34" charset="0"/>
                <a:cs typeface="Arial" panose="020B0604020202020204" pitchFamily="34" charset="0"/>
              </a:rPr>
              <a:t/>
            </a:r>
            <a:br>
              <a:rPr lang="en-US" sz="2372" dirty="0">
                <a:solidFill>
                  <a:srgbClr val="C00000"/>
                </a:solidFill>
                <a:latin typeface="Arial Black" panose="020B0A04020102020204" pitchFamily="34" charset="0"/>
                <a:cs typeface="Arial" panose="020B0604020202020204" pitchFamily="34" charset="0"/>
              </a:rPr>
            </a:br>
            <a:r>
              <a:rPr lang="fr-CA" sz="2372" b="0" dirty="0">
                <a:solidFill>
                  <a:srgbClr val="C00000"/>
                </a:solidFill>
                <a:latin typeface="Arial Black" panose="020B0A04020102020204" pitchFamily="34" charset="0"/>
                <a:cs typeface="Arial" panose="020B0604020202020204" pitchFamily="34" charset="0"/>
              </a:rPr>
              <a:t>AN ILLUSTRATION of </a:t>
            </a:r>
            <a:r>
              <a:rPr lang="en-US" sz="2372" dirty="0">
                <a:solidFill>
                  <a:srgbClr val="C00000"/>
                </a:solidFill>
                <a:ea typeface="Times New Roman" panose="02020603050405020304" pitchFamily="18" charset="0"/>
              </a:rPr>
              <a:t>“</a:t>
            </a:r>
            <a:r>
              <a:rPr lang="fr-CA" sz="2372" b="0" dirty="0">
                <a:solidFill>
                  <a:srgbClr val="C00000"/>
                </a:solidFill>
                <a:latin typeface="Arial Black" panose="020B0A04020102020204" pitchFamily="34" charset="0"/>
                <a:cs typeface="Arial" panose="020B0604020202020204" pitchFamily="34" charset="0"/>
              </a:rPr>
              <a:t>INVENTION</a:t>
            </a:r>
            <a:r>
              <a:rPr lang="en-US" sz="2372" dirty="0">
                <a:solidFill>
                  <a:srgbClr val="C00000"/>
                </a:solidFill>
                <a:ea typeface="Times New Roman" panose="02020603050405020304" pitchFamily="18" charset="0"/>
              </a:rPr>
              <a:t>”,</a:t>
            </a:r>
            <a:endParaRPr lang="en-US" sz="6097" dirty="0">
              <a:solidFill>
                <a:srgbClr val="C00000"/>
              </a:solidFill>
              <a:latin typeface="Palace Script MT" panose="030303020206070C0B05" pitchFamily="66" charset="0"/>
            </a:endParaRPr>
          </a:p>
          <a:p>
            <a:pPr algn="ctr">
              <a:defRPr/>
            </a:pPr>
            <a:r>
              <a:rPr lang="fr-CA" sz="2372" b="0" dirty="0">
                <a:solidFill>
                  <a:srgbClr val="C00000"/>
                </a:solidFill>
                <a:latin typeface="Arial Black" panose="020B0A04020102020204" pitchFamily="34" charset="0"/>
                <a:cs typeface="Arial" panose="020B0604020202020204" pitchFamily="34" charset="0"/>
              </a:rPr>
              <a:t>THE FIRST VARIABLE of THE FUNNEL</a:t>
            </a:r>
          </a:p>
        </p:txBody>
      </p:sp>
      <p:sp>
        <p:nvSpPr>
          <p:cNvPr id="5" name="Oval 4"/>
          <p:cNvSpPr>
            <a:spLocks/>
          </p:cNvSpPr>
          <p:nvPr/>
        </p:nvSpPr>
        <p:spPr>
          <a:xfrm>
            <a:off x="530182" y="388697"/>
            <a:ext cx="22336962" cy="11416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713099" y="1806942"/>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13099" y="1806942"/>
            <a:ext cx="9020801" cy="9058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p:cNvSpPr txBox="1">
            <a:spLocks noChangeArrowheads="1"/>
          </p:cNvSpPr>
          <p:nvPr/>
        </p:nvSpPr>
        <p:spPr>
          <a:xfrm>
            <a:off x="2107375" y="8832933"/>
            <a:ext cx="17039289" cy="232089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10000"/>
              </a:lnSpc>
              <a:defRPr/>
            </a:pPr>
            <a:r>
              <a:rPr lang="en-US" sz="3388" dirty="0">
                <a:latin typeface="Arial" panose="020B0604020202020204" pitchFamily="34" charset="0"/>
                <a:cs typeface="Arial" panose="020B0604020202020204" pitchFamily="34" charset="0"/>
              </a:rPr>
              <a:t/>
            </a:r>
            <a:br>
              <a:rPr lang="en-US" sz="3388" dirty="0">
                <a:latin typeface="Arial" panose="020B0604020202020204" pitchFamily="34" charset="0"/>
                <a:cs typeface="Arial" panose="020B0604020202020204" pitchFamily="34" charset="0"/>
              </a:rPr>
            </a:br>
            <a:endParaRPr lang="en-US" sz="3388" dirty="0">
              <a:latin typeface="Arial" panose="020B0604020202020204" pitchFamily="34" charset="0"/>
              <a:cs typeface="Arial" panose="020B0604020202020204" pitchFamily="34" charset="0"/>
            </a:endParaRPr>
          </a:p>
        </p:txBody>
      </p:sp>
      <p:sp>
        <p:nvSpPr>
          <p:cNvPr id="15" name="Rectangle 14"/>
          <p:cNvSpPr/>
          <p:nvPr/>
        </p:nvSpPr>
        <p:spPr>
          <a:xfrm>
            <a:off x="-44150" y="9364662"/>
            <a:ext cx="23425893" cy="1446550"/>
          </a:xfrm>
          <a:prstGeom prst="rect">
            <a:avLst/>
          </a:prstGeom>
        </p:spPr>
        <p:txBody>
          <a:bodyPr wrap="square">
            <a:spAutoFit/>
          </a:bodyPr>
          <a:lstStyle/>
          <a:p>
            <a:pPr algn="ctr">
              <a:lnSpc>
                <a:spcPct val="110000"/>
              </a:lnSpc>
            </a:pPr>
            <a:r>
              <a:rPr lang="en-US" sz="4000" dirty="0" smtClean="0">
                <a:latin typeface="Arial Black" panose="020B0A04020102020204" pitchFamily="34" charset="0"/>
                <a:cs typeface="Arial" panose="020B0604020202020204" pitchFamily="34" charset="0"/>
              </a:rPr>
              <a:t>Details and Registration:</a:t>
            </a:r>
            <a:br>
              <a:rPr lang="en-US" sz="4000" dirty="0" smtClean="0">
                <a:latin typeface="Arial Black" panose="020B0A04020102020204" pitchFamily="34" charset="0"/>
                <a:cs typeface="Arial" panose="020B0604020202020204" pitchFamily="34" charset="0"/>
              </a:rPr>
            </a:br>
            <a:r>
              <a:rPr lang="en-US" sz="4000" dirty="0" smtClean="0">
                <a:latin typeface="Arial Black" panose="020B0A04020102020204" pitchFamily="34" charset="0"/>
                <a:cs typeface="Arial" panose="020B0604020202020204" pitchFamily="34" charset="0"/>
              </a:rPr>
              <a:t>www.</a:t>
            </a:r>
            <a:r>
              <a:rPr lang="fr-CA" sz="4000" dirty="0" smtClean="0">
                <a:latin typeface="Arial Black" panose="020B0A04020102020204" pitchFamily="34" charset="0"/>
              </a:rPr>
              <a:t>eharvard.org/innovation</a:t>
            </a:r>
            <a:endParaRPr lang="en-US" sz="4000" dirty="0" smtClean="0">
              <a:latin typeface="Arial Black" panose="020B0A04020102020204" pitchFamily="34" charset="0"/>
            </a:endParaRPr>
          </a:p>
        </p:txBody>
      </p:sp>
      <p:sp>
        <p:nvSpPr>
          <p:cNvPr id="23" name="Rectangle 2"/>
          <p:cNvSpPr txBox="1">
            <a:spLocks noChangeArrowheads="1"/>
          </p:cNvSpPr>
          <p:nvPr/>
        </p:nvSpPr>
        <p:spPr>
          <a:xfrm>
            <a:off x="-27241" y="4411662"/>
            <a:ext cx="23427785" cy="729868"/>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ts val="5900"/>
              </a:lnSpc>
              <a:defRPr/>
            </a:pPr>
            <a:r>
              <a:rPr lang="en-US" sz="7500" dirty="0" smtClean="0">
                <a:latin typeface="Arial Black" panose="020B0A04020102020204" pitchFamily="34" charset="0"/>
                <a:cs typeface="Times New Roman" pitchFamily="18" charset="0"/>
              </a:rPr>
              <a:t>Advanced-Innovation </a:t>
            </a:r>
            <a:r>
              <a:rPr lang="en-US" sz="7500" dirty="0">
                <a:latin typeface="Arial Black" panose="020B0A04020102020204" pitchFamily="34" charset="0"/>
                <a:cs typeface="Times New Roman" pitchFamily="18" charset="0"/>
              </a:rPr>
              <a:t>Skills for Teams</a:t>
            </a:r>
          </a:p>
          <a:p>
            <a:pPr algn="ctr">
              <a:lnSpc>
                <a:spcPts val="5900"/>
              </a:lnSpc>
              <a:defRPr/>
            </a:pPr>
            <a:r>
              <a:rPr lang="en-US" sz="4000" dirty="0" smtClean="0">
                <a:latin typeface="Arial Black" panose="020B0A04020102020204" pitchFamily="34" charset="0"/>
                <a:cs typeface="Times New Roman" pitchFamily="18" charset="0"/>
              </a:rPr>
              <a:t>Intensive Workshops and Webinars </a:t>
            </a:r>
            <a:r>
              <a:rPr lang="en-US" sz="4000" dirty="0">
                <a:latin typeface="Arial Black" panose="020B0A04020102020204" pitchFamily="34" charset="0"/>
                <a:cs typeface="Times New Roman" pitchFamily="18" charset="0"/>
              </a:rPr>
              <a:t>Featuring </a:t>
            </a:r>
            <a:r>
              <a:rPr lang="en-US" sz="4000" dirty="0" smtClean="0">
                <a:latin typeface="Arial Black" panose="020B0A04020102020204" pitchFamily="34" charset="0"/>
                <a:cs typeface="Times New Roman" pitchFamily="18" charset="0"/>
              </a:rPr>
              <a:t>Theory &amp; Proven Practices</a:t>
            </a:r>
            <a:r>
              <a:rPr lang="en-US" sz="4100" dirty="0" smtClean="0">
                <a:latin typeface="Arial Black" panose="020B0A04020102020204" pitchFamily="34" charset="0"/>
                <a:cs typeface="Times New Roman" pitchFamily="18" charset="0"/>
              </a:rPr>
              <a:t/>
            </a:r>
            <a:br>
              <a:rPr lang="en-US" sz="4100" dirty="0" smtClean="0">
                <a:latin typeface="Arial Black" panose="020B0A04020102020204" pitchFamily="34" charset="0"/>
                <a:cs typeface="Times New Roman" pitchFamily="18" charset="0"/>
              </a:rPr>
            </a:br>
            <a:r>
              <a:rPr lang="en-US" sz="4100" dirty="0" smtClean="0">
                <a:latin typeface="Arial Black" panose="020B0A04020102020204" pitchFamily="34" charset="0"/>
                <a:cs typeface="Times New Roman" pitchFamily="18" charset="0"/>
              </a:rPr>
              <a:t>Applying </a:t>
            </a:r>
            <a:r>
              <a:rPr lang="fr-CA" sz="4100" dirty="0" smtClean="0">
                <a:latin typeface="Arial Black" panose="020B0A04020102020204" pitchFamily="34" charset="0"/>
                <a:cs typeface="Times New Roman" pitchFamily="18" charset="0"/>
              </a:rPr>
              <a:t>Harvard</a:t>
            </a:r>
            <a:r>
              <a:rPr lang="fr-CA" sz="4100" baseline="30000" dirty="0">
                <a:latin typeface="Arial Black" panose="020B0A04020102020204" pitchFamily="34" charset="0"/>
                <a:cs typeface="Times New Roman" pitchFamily="18" charset="0"/>
              </a:rPr>
              <a:t>®</a:t>
            </a:r>
            <a:r>
              <a:rPr lang="fr-CA" sz="4100" dirty="0">
                <a:latin typeface="Arial Black" panose="020B0A04020102020204" pitchFamily="34" charset="0"/>
                <a:cs typeface="Times New Roman" pitchFamily="18" charset="0"/>
              </a:rPr>
              <a:t> Innovation </a:t>
            </a:r>
            <a:r>
              <a:rPr lang="fr-CA" sz="4100" dirty="0" smtClean="0">
                <a:latin typeface="Arial Black" panose="020B0A04020102020204" pitchFamily="34" charset="0"/>
                <a:cs typeface="Times New Roman" pitchFamily="18" charset="0"/>
              </a:rPr>
              <a:t>Roadmaps </a:t>
            </a:r>
            <a:r>
              <a:rPr lang="fr-CA" sz="4100" dirty="0">
                <a:latin typeface="Arial Black" panose="020B0A04020102020204" pitchFamily="34" charset="0"/>
                <a:cs typeface="Times New Roman" pitchFamily="18" charset="0"/>
              </a:rPr>
              <a:t>and </a:t>
            </a:r>
            <a:r>
              <a:rPr lang="fr-CA" sz="4100" dirty="0" err="1" smtClean="0">
                <a:latin typeface="Arial Black" panose="020B0A04020102020204" pitchFamily="34" charset="0"/>
                <a:cs typeface="Times New Roman" pitchFamily="18" charset="0"/>
              </a:rPr>
              <a:t>Templates</a:t>
            </a:r>
            <a:endParaRPr lang="en-US" sz="4100" dirty="0">
              <a:latin typeface="Arial Black" panose="020B0A04020102020204" pitchFamily="34" charset="0"/>
            </a:endParaRPr>
          </a:p>
        </p:txBody>
      </p:sp>
      <p:grpSp>
        <p:nvGrpSpPr>
          <p:cNvPr id="19" name="Group 18"/>
          <p:cNvGrpSpPr/>
          <p:nvPr/>
        </p:nvGrpSpPr>
        <p:grpSpPr>
          <a:xfrm>
            <a:off x="108250" y="11752302"/>
            <a:ext cx="1236483" cy="1321727"/>
            <a:chOff x="108250" y="11752302"/>
            <a:chExt cx="1236483" cy="1321727"/>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25" name="Rectangle 24"/>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21" name="Rectangle 20"/>
          <p:cNvSpPr/>
          <p:nvPr/>
        </p:nvSpPr>
        <p:spPr>
          <a:xfrm>
            <a:off x="1441545" y="11830526"/>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6" name="Rectangle 5"/>
          <p:cNvSpPr/>
          <p:nvPr/>
        </p:nvSpPr>
        <p:spPr>
          <a:xfrm>
            <a:off x="0" y="1096962"/>
            <a:ext cx="23438644" cy="769441"/>
          </a:xfrm>
          <a:prstGeom prst="rect">
            <a:avLst/>
          </a:prstGeom>
        </p:spPr>
        <p:txBody>
          <a:bodyPr wrap="square">
            <a:spAutoFit/>
          </a:bodyPr>
          <a:lstStyle/>
          <a:p>
            <a:pPr algn="ctr">
              <a:defRPr/>
            </a:pPr>
            <a:r>
              <a:rPr lang="en-US" sz="4400" dirty="0">
                <a:latin typeface="Arial Black" panose="020B0A04020102020204" pitchFamily="34" charset="0"/>
                <a:cs typeface="Arial" panose="020B0604020202020204" pitchFamily="34" charset="0"/>
              </a:rPr>
              <a:t>The </a:t>
            </a:r>
            <a:r>
              <a:rPr lang="en-US" sz="4400" dirty="0">
                <a:latin typeface="Arial Black" panose="020B0A04020102020204" pitchFamily="34" charset="0"/>
                <a:cs typeface="Times New Roman" pitchFamily="18" charset="0"/>
              </a:rPr>
              <a:t>Complete Innovation </a:t>
            </a:r>
            <a:r>
              <a:rPr lang="en-US" sz="4400" dirty="0" smtClean="0">
                <a:latin typeface="Arial Black" panose="020B0A04020102020204" pitchFamily="34" charset="0"/>
                <a:cs typeface="Times New Roman" pitchFamily="18" charset="0"/>
              </a:rPr>
              <a:t>Cycle</a:t>
            </a:r>
            <a:endParaRPr lang="en-US" sz="3200" dirty="0">
              <a:latin typeface="Arial Black" panose="020B0A04020102020204" pitchFamily="34" charset="0"/>
              <a:cs typeface="Arial" panose="020B0604020202020204" pitchFamily="34" charset="0"/>
            </a:endParaRPr>
          </a:p>
        </p:txBody>
      </p:sp>
      <p:sp>
        <p:nvSpPr>
          <p:cNvPr id="18" name="Rectangle 2"/>
          <p:cNvSpPr txBox="1">
            <a:spLocks noChangeArrowheads="1"/>
          </p:cNvSpPr>
          <p:nvPr/>
        </p:nvSpPr>
        <p:spPr>
          <a:xfrm>
            <a:off x="-27241" y="7110794"/>
            <a:ext cx="23427785" cy="729868"/>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ts val="5900"/>
              </a:lnSpc>
              <a:defRPr/>
            </a:pPr>
            <a:r>
              <a:rPr lang="en-US" sz="7000" dirty="0" smtClean="0">
                <a:latin typeface="Arial Black" panose="020B0A04020102020204" pitchFamily="34" charset="0"/>
                <a:cs typeface="Times New Roman" pitchFamily="18" charset="0"/>
              </a:rPr>
              <a:t> </a:t>
            </a:r>
            <a:r>
              <a:rPr lang="en-US" sz="4100" dirty="0" smtClean="0">
                <a:latin typeface="Arial Black" panose="020B0A04020102020204" pitchFamily="34" charset="0"/>
                <a:cs typeface="Times New Roman" pitchFamily="18" charset="0"/>
              </a:rPr>
              <a:t>Led </a:t>
            </a:r>
            <a:r>
              <a:rPr lang="en-US" sz="4100" dirty="0">
                <a:latin typeface="Arial Black" panose="020B0A04020102020204" pitchFamily="34" charset="0"/>
                <a:cs typeface="Times New Roman" pitchFamily="18" charset="0"/>
              </a:rPr>
              <a:t>by </a:t>
            </a:r>
            <a:r>
              <a:rPr lang="en-US" sz="4100" dirty="0" smtClean="0">
                <a:latin typeface="Arial Black" panose="020B0A04020102020204" pitchFamily="34" charset="0"/>
                <a:cs typeface="Times New Roman" pitchFamily="18" charset="0"/>
              </a:rPr>
              <a:t>Award-Winning Innovators </a:t>
            </a:r>
            <a:r>
              <a:rPr lang="en-US" sz="4100" dirty="0">
                <a:latin typeface="Arial Black" panose="020B0A04020102020204" pitchFamily="34" charset="0"/>
                <a:cs typeface="Times New Roman" pitchFamily="18" charset="0"/>
              </a:rPr>
              <a:t>in </a:t>
            </a:r>
            <a:r>
              <a:rPr lang="en-US" sz="4100" dirty="0" smtClean="0">
                <a:latin typeface="Arial Black" panose="020B0A04020102020204" pitchFamily="34" charset="0"/>
                <a:cs typeface="Times New Roman" pitchFamily="18" charset="0"/>
              </a:rPr>
              <a:t>Scientific</a:t>
            </a:r>
            <a:r>
              <a:rPr lang="en-US" sz="4100" dirty="0">
                <a:latin typeface="Arial Black" panose="020B0A04020102020204" pitchFamily="34" charset="0"/>
                <a:cs typeface="Times New Roman" pitchFamily="18" charset="0"/>
              </a:rPr>
              <a:t>, </a:t>
            </a:r>
            <a:r>
              <a:rPr lang="en-US" sz="4100" dirty="0" smtClean="0">
                <a:latin typeface="Arial Black" panose="020B0A04020102020204" pitchFamily="34" charset="0"/>
                <a:cs typeface="Times New Roman" pitchFamily="18" charset="0"/>
              </a:rPr>
              <a:t>Engineering </a:t>
            </a:r>
            <a:br>
              <a:rPr lang="en-US" sz="4100" dirty="0" smtClean="0">
                <a:latin typeface="Arial Black" panose="020B0A04020102020204" pitchFamily="34" charset="0"/>
                <a:cs typeface="Times New Roman" pitchFamily="18" charset="0"/>
              </a:rPr>
            </a:br>
            <a:r>
              <a:rPr lang="en-US" sz="4100" dirty="0" smtClean="0">
                <a:latin typeface="Arial Black" panose="020B0A04020102020204" pitchFamily="34" charset="0"/>
                <a:cs typeface="Times New Roman" pitchFamily="18" charset="0"/>
              </a:rPr>
              <a:t>and Social Innovations </a:t>
            </a:r>
            <a:r>
              <a:rPr lang="en-US" sz="4100" dirty="0">
                <a:latin typeface="Arial Black" panose="020B0A04020102020204" pitchFamily="34" charset="0"/>
                <a:cs typeface="Times New Roman" pitchFamily="18" charset="0"/>
              </a:rPr>
              <a:t>and </a:t>
            </a:r>
            <a:r>
              <a:rPr lang="en-US" sz="4100" dirty="0" smtClean="0">
                <a:latin typeface="Arial Black" panose="020B0A04020102020204" pitchFamily="34" charset="0"/>
                <a:cs typeface="Times New Roman" pitchFamily="18" charset="0"/>
              </a:rPr>
              <a:t>Complex </a:t>
            </a:r>
            <a:r>
              <a:rPr lang="en-US" sz="4100" dirty="0">
                <a:latin typeface="Arial Black" panose="020B0A04020102020204" pitchFamily="34" charset="0"/>
                <a:cs typeface="Times New Roman" pitchFamily="18" charset="0"/>
              </a:rPr>
              <a:t>C</a:t>
            </a:r>
            <a:r>
              <a:rPr lang="en-US" sz="4100" dirty="0" smtClean="0">
                <a:latin typeface="Arial Black" panose="020B0A04020102020204" pitchFamily="34" charset="0"/>
                <a:cs typeface="Times New Roman" pitchFamily="18" charset="0"/>
              </a:rPr>
              <a:t>hange</a:t>
            </a:r>
            <a:endParaRPr lang="en-US" sz="4100" dirty="0">
              <a:latin typeface="Arial Black" panose="020B0A04020102020204" pitchFamily="34" charset="0"/>
            </a:endParaRPr>
          </a:p>
        </p:txBody>
      </p:sp>
      <p:sp>
        <p:nvSpPr>
          <p:cNvPr id="24" name="Rectangle 23"/>
          <p:cNvSpPr/>
          <p:nvPr/>
        </p:nvSpPr>
        <p:spPr>
          <a:xfrm>
            <a:off x="7144" y="1820862"/>
            <a:ext cx="23400544" cy="1938992"/>
          </a:xfrm>
          <a:prstGeom prst="rect">
            <a:avLst/>
          </a:prstGeom>
        </p:spPr>
        <p:txBody>
          <a:bodyPr wrap="square">
            <a:spAutoFit/>
          </a:bodyPr>
          <a:lstStyle/>
          <a:p>
            <a:pPr algn="ctr">
              <a:defRPr/>
            </a:pPr>
            <a:r>
              <a:rPr lang="en-US" sz="3900" dirty="0" smtClean="0">
                <a:latin typeface="Arial Black" panose="020B0A04020102020204" pitchFamily="34" charset="0"/>
                <a:cs typeface="Arial" panose="020B0604020202020204" pitchFamily="34" charset="0"/>
              </a:rPr>
              <a:t>Hybrid Professional Development for</a:t>
            </a:r>
          </a:p>
          <a:p>
            <a:pPr algn="ctr">
              <a:defRPr/>
            </a:pPr>
            <a:r>
              <a:rPr lang="en-US" sz="3800" dirty="0" smtClean="0">
                <a:latin typeface="Arial Black" panose="020B0A04020102020204" pitchFamily="34" charset="0"/>
                <a:cs typeface="Arial" panose="020B0604020202020204" pitchFamily="34" charset="0"/>
              </a:rPr>
              <a:t>Project Leaders</a:t>
            </a:r>
            <a:r>
              <a:rPr lang="en-US" sz="3800" dirty="0">
                <a:latin typeface="Arial Black" panose="020B0A04020102020204" pitchFamily="34" charset="0"/>
                <a:cs typeface="Arial" panose="020B0604020202020204" pitchFamily="34" charset="0"/>
              </a:rPr>
              <a:t>, Scientists, </a:t>
            </a:r>
            <a:r>
              <a:rPr lang="en-US" sz="3800" dirty="0" smtClean="0">
                <a:latin typeface="Arial Black" panose="020B0A04020102020204" pitchFamily="34" charset="0"/>
                <a:cs typeface="Arial" panose="020B0604020202020204" pitchFamily="34" charset="0"/>
              </a:rPr>
              <a:t>Engineers,</a:t>
            </a:r>
            <a:r>
              <a:rPr lang="en-US" sz="4000" dirty="0" smtClean="0">
                <a:latin typeface="Arial Black" panose="020B0A04020102020204" pitchFamily="34" charset="0"/>
                <a:cs typeface="Arial" panose="020B0604020202020204" pitchFamily="34" charset="0"/>
              </a:rPr>
              <a:t> </a:t>
            </a:r>
            <a:br>
              <a:rPr lang="en-US" sz="4000" dirty="0" smtClean="0">
                <a:latin typeface="Arial Black" panose="020B0A04020102020204" pitchFamily="34" charset="0"/>
                <a:cs typeface="Arial" panose="020B0604020202020204" pitchFamily="34" charset="0"/>
              </a:rPr>
            </a:br>
            <a:r>
              <a:rPr lang="en-US" sz="3700" dirty="0" smtClean="0">
                <a:latin typeface="Arial Black" panose="020B0A04020102020204" pitchFamily="34" charset="0"/>
                <a:cs typeface="Arial" panose="020B0604020202020204" pitchFamily="34" charset="0"/>
              </a:rPr>
              <a:t>Executive Assistants &amp; </a:t>
            </a:r>
            <a:r>
              <a:rPr lang="en-US" sz="3700" dirty="0">
                <a:latin typeface="Arial Black" panose="020B0A04020102020204" pitchFamily="34" charset="0"/>
                <a:cs typeface="Arial" panose="020B0604020202020204" pitchFamily="34" charset="0"/>
              </a:rPr>
              <a:t>Other </a:t>
            </a:r>
            <a:r>
              <a:rPr lang="en-US" sz="3700" dirty="0" smtClean="0">
                <a:latin typeface="Arial Black" panose="020B0A04020102020204" pitchFamily="34" charset="0"/>
                <a:cs typeface="Arial" panose="020B0604020202020204" pitchFamily="34" charset="0"/>
              </a:rPr>
              <a:t>Team Members</a:t>
            </a:r>
            <a:endParaRPr lang="en-US" sz="3700" dirty="0">
              <a:latin typeface="Arial Black" panose="020B0A04020102020204" pitchFamily="34" charset="0"/>
              <a:cs typeface="Arial" panose="020B0604020202020204" pitchFamily="34" charset="0"/>
            </a:endParaRPr>
          </a:p>
        </p:txBody>
      </p:sp>
      <p:sp>
        <p:nvSpPr>
          <p:cNvPr id="17"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3277284142"/>
      </p:ext>
    </p:extLst>
  </p:cSld>
  <p:clrMapOvr>
    <a:masterClrMapping/>
  </p:clrMapOvr>
  <p:transition spd="slow" advTm="17354">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1000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1000" fill="hold"/>
                                        <p:tgtEl>
                                          <p:spTgt spid="19"/>
                                        </p:tgtEl>
                                        <p:attrNameLst>
                                          <p:attrName>ppt_x</p:attrName>
                                        </p:attrNameLst>
                                      </p:cBhvr>
                                      <p:tavLst>
                                        <p:tav tm="0">
                                          <p:val>
                                            <p:strVal val="0-#ppt_w/2"/>
                                          </p:val>
                                        </p:tav>
                                        <p:tav tm="100000">
                                          <p:val>
                                            <p:strVal val="#ppt_x"/>
                                          </p:val>
                                        </p:tav>
                                      </p:tavLst>
                                    </p:anim>
                                    <p:anim calcmode="lin" valueType="num">
                                      <p:cBhvr additive="base">
                                        <p:cTn id="2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0.70"/>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10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18"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90" y="522273"/>
            <a:ext cx="23407509" cy="4253472"/>
          </a:xfrm>
          <a:prstGeom prst="rect">
            <a:avLst/>
          </a:prstGeom>
        </p:spPr>
        <p:txBody>
          <a:bodyPr wrap="square">
            <a:spAutoFit/>
          </a:bodyPr>
          <a:lstStyle/>
          <a:p>
            <a:pPr algn="ctr">
              <a:spcAft>
                <a:spcPts val="1152"/>
              </a:spcAft>
            </a:pPr>
            <a:r>
              <a:rPr lang="en-US" altLang="en-US" sz="384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Public and In-house Webinars and Workshops</a:t>
            </a:r>
          </a:p>
          <a:p>
            <a:pPr algn="ctr">
              <a:spcAft>
                <a:spcPts val="1152"/>
              </a:spcAft>
            </a:pPr>
            <a:r>
              <a:rPr lang="en-US" altLang="en-US" sz="384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Applying Harvard University Global System™</a:t>
            </a:r>
          </a:p>
          <a:p>
            <a:pPr algn="ctr">
              <a:spcAft>
                <a:spcPts val="1152"/>
              </a:spcAft>
            </a:pPr>
            <a:r>
              <a:rPr lang="en-US" altLang="en-US" sz="384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Exclusive Certification in English, French and Spanish</a:t>
            </a:r>
          </a:p>
          <a:p>
            <a:pPr algn="ctr">
              <a:spcAft>
                <a:spcPts val="1152"/>
              </a:spcAft>
            </a:pPr>
            <a:r>
              <a:rPr lang="en-US" altLang="en-US" sz="384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for Leaders, Scientists, Engineers, Executive Assistants and Other Professionals</a:t>
            </a:r>
          </a:p>
          <a:p>
            <a:pPr algn="ctr">
              <a:spcAft>
                <a:spcPts val="1152"/>
              </a:spcAft>
            </a:pPr>
            <a:r>
              <a:rPr lang="en-US" altLang="en-US" sz="384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r>
            <a:br>
              <a:rPr lang="en-US" altLang="en-US" sz="384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br>
            <a:endParaRPr lang="en-US" altLang="en-US" sz="3840" dirty="0">
              <a:solidFill>
                <a:schemeClr val="bg1"/>
              </a:solidFill>
              <a:cs typeface="Arial" panose="020B0604020202020204" pitchFamily="34" charset="0"/>
            </a:endParaRPr>
          </a:p>
        </p:txBody>
      </p:sp>
      <p:sp>
        <p:nvSpPr>
          <p:cNvPr id="12" name="Rectangle 11"/>
          <p:cNvSpPr/>
          <p:nvPr/>
        </p:nvSpPr>
        <p:spPr>
          <a:xfrm>
            <a:off x="1400095" y="3678790"/>
            <a:ext cx="21311206" cy="5068054"/>
          </a:xfrm>
          <a:prstGeom prst="rect">
            <a:avLst/>
          </a:prstGeom>
        </p:spPr>
        <p:txBody>
          <a:bodyPr wrap="square">
            <a:spAutoFit/>
          </a:bodyPr>
          <a:lstStyle/>
          <a:p>
            <a:pPr marL="548611" indent="-548611">
              <a:lnSpc>
                <a:spcPts val="3840"/>
              </a:lnSpc>
              <a:spcBef>
                <a:spcPts val="1152"/>
              </a:spcBef>
              <a:buClr>
                <a:srgbClr val="FF0000"/>
              </a:buClr>
              <a:buSzPct val="245000"/>
              <a:buFont typeface="Arial" panose="020B0604020202020204" pitchFamily="34" charset="0"/>
              <a:buChar char="•"/>
            </a:pPr>
            <a:r>
              <a:rPr lang="en-US" sz="2688" dirty="0" smtClean="0">
                <a:solidFill>
                  <a:schemeClr val="bg1"/>
                </a:solidFill>
                <a:latin typeface="Arial Black" panose="020B0A04020102020204" pitchFamily="34" charset="0"/>
                <a:cs typeface="Arial" panose="020B0604020202020204" pitchFamily="34" charset="0"/>
              </a:rPr>
              <a:t>The Complete Innovation Cycle: </a:t>
            </a:r>
            <a:r>
              <a:rPr lang="en-US" sz="2688" dirty="0">
                <a:solidFill>
                  <a:schemeClr val="bg1"/>
                </a:solidFill>
                <a:latin typeface="Arial Black" panose="020B0A04020102020204" pitchFamily="34" charset="0"/>
                <a:cs typeface="Arial" panose="020B0604020202020204" pitchFamily="34" charset="0"/>
              </a:rPr>
              <a:t>Advanced-Innovation Skills for </a:t>
            </a:r>
            <a:r>
              <a:rPr lang="en-US" sz="2688" dirty="0" smtClean="0">
                <a:solidFill>
                  <a:schemeClr val="bg1"/>
                </a:solidFill>
                <a:latin typeface="Arial Black" panose="020B0A04020102020204" pitchFamily="34" charset="0"/>
                <a:cs typeface="Arial" panose="020B0604020202020204" pitchFamily="34" charset="0"/>
              </a:rPr>
              <a:t>Teams</a:t>
            </a:r>
          </a:p>
          <a:p>
            <a:pPr marL="548611" indent="-548611">
              <a:lnSpc>
                <a:spcPts val="3840"/>
              </a:lnSpc>
              <a:spcBef>
                <a:spcPts val="1152"/>
              </a:spcBef>
              <a:buClr>
                <a:srgbClr val="FF0000"/>
              </a:buClr>
              <a:buSzPct val="245000"/>
              <a:buFont typeface="Arial" panose="020B0604020202020204" pitchFamily="34" charset="0"/>
              <a:buChar char="•"/>
            </a:pPr>
            <a:r>
              <a:rPr lang="en-US" sz="2688" dirty="0" smtClean="0">
                <a:solidFill>
                  <a:schemeClr val="bg2"/>
                </a:solidFill>
                <a:latin typeface="Arial Black" panose="020B0A04020102020204" pitchFamily="34" charset="0"/>
                <a:cs typeface="Arial" panose="020B0604020202020204" pitchFamily="34" charset="0"/>
              </a:rPr>
              <a:t>Exemplary Leadership for Team Leaders – Intermediate and Advanced Sessions</a:t>
            </a:r>
          </a:p>
          <a:p>
            <a:pPr marL="548611" indent="-548611">
              <a:lnSpc>
                <a:spcPts val="3840"/>
              </a:lnSpc>
              <a:spcBef>
                <a:spcPts val="1152"/>
              </a:spcBef>
              <a:buClr>
                <a:srgbClr val="FF0000"/>
              </a:buClr>
              <a:buSzPct val="245000"/>
              <a:buFont typeface="Arial" panose="020B0604020202020204" pitchFamily="34" charset="0"/>
              <a:buChar char="•"/>
            </a:pPr>
            <a:r>
              <a:rPr lang="en-US" sz="2688" dirty="0" smtClean="0">
                <a:solidFill>
                  <a:schemeClr val="bg2"/>
                </a:solidFill>
                <a:latin typeface="Arial Black" panose="020B0A04020102020204" pitchFamily="34" charset="0"/>
                <a:cs typeface="Arial" panose="020B0604020202020204" pitchFamily="34" charset="0"/>
              </a:rPr>
              <a:t>Leadership and Management Skills for New Managers, Team and Project Leaders</a:t>
            </a:r>
          </a:p>
          <a:p>
            <a:pPr marL="548611" indent="-548611">
              <a:lnSpc>
                <a:spcPts val="3840"/>
              </a:lnSpc>
              <a:spcBef>
                <a:spcPts val="1152"/>
              </a:spcBef>
              <a:buClr>
                <a:srgbClr val="FF0000"/>
              </a:buClr>
              <a:buSzPct val="245000"/>
              <a:buFont typeface="Arial" panose="020B0604020202020204" pitchFamily="34" charset="0"/>
              <a:buChar char="•"/>
            </a:pPr>
            <a:r>
              <a:rPr lang="en-US" sz="2688" dirty="0" smtClean="0">
                <a:solidFill>
                  <a:schemeClr val="bg2"/>
                </a:solidFill>
                <a:latin typeface="Arial Black" panose="020B0A04020102020204" pitchFamily="34" charset="0"/>
                <a:cs typeface="Arial" panose="020B0604020202020204" pitchFamily="34" charset="0"/>
              </a:rPr>
              <a:t>Securing the Stakeholders’ Engagement and Building a Sustainable Relationship</a:t>
            </a:r>
          </a:p>
          <a:p>
            <a:pPr marL="548611" indent="-548611">
              <a:lnSpc>
                <a:spcPts val="3840"/>
              </a:lnSpc>
              <a:spcBef>
                <a:spcPts val="1152"/>
              </a:spcBef>
              <a:buClr>
                <a:srgbClr val="FF0000"/>
              </a:buClr>
              <a:buSzPct val="245000"/>
              <a:buFont typeface="Arial" panose="020B0604020202020204" pitchFamily="34" charset="0"/>
              <a:buChar char="•"/>
            </a:pPr>
            <a:r>
              <a:rPr lang="en-US" sz="2688" dirty="0" smtClean="0">
                <a:solidFill>
                  <a:schemeClr val="bg2"/>
                </a:solidFill>
                <a:latin typeface="Arial Black" panose="020B0A04020102020204" pitchFamily="34" charset="0"/>
                <a:cs typeface="Arial" panose="020B0604020202020204" pitchFamily="34" charset="0"/>
              </a:rPr>
              <a:t>Leadership and Management Skills for Presidential, Executive and Administrative Assistants</a:t>
            </a:r>
          </a:p>
          <a:p>
            <a:pPr marL="548611" indent="-548611">
              <a:lnSpc>
                <a:spcPts val="3840"/>
              </a:lnSpc>
              <a:spcBef>
                <a:spcPts val="1152"/>
              </a:spcBef>
              <a:buClr>
                <a:srgbClr val="FF0000"/>
              </a:buClr>
              <a:buSzPct val="245000"/>
              <a:buFont typeface="Arial" panose="020B0604020202020204" pitchFamily="34" charset="0"/>
              <a:buChar char="•"/>
            </a:pPr>
            <a:r>
              <a:rPr lang="en-US" sz="2688" dirty="0" smtClean="0">
                <a:solidFill>
                  <a:schemeClr val="bg2"/>
                </a:solidFill>
                <a:latin typeface="Arial Black" panose="020B0A04020102020204" pitchFamily="34" charset="0"/>
                <a:cs typeface="Arial" panose="020B0604020202020204" pitchFamily="34" charset="0"/>
              </a:rPr>
              <a:t>The Complete Project Management Cycle</a:t>
            </a:r>
          </a:p>
          <a:p>
            <a:pPr marL="548611" indent="-548611">
              <a:lnSpc>
                <a:spcPts val="3840"/>
              </a:lnSpc>
              <a:spcBef>
                <a:spcPts val="1152"/>
              </a:spcBef>
              <a:buClr>
                <a:srgbClr val="FF0000"/>
              </a:buClr>
              <a:buSzPct val="245000"/>
              <a:buFont typeface="Arial" panose="020B0604020202020204" pitchFamily="34" charset="0"/>
              <a:buChar char="•"/>
            </a:pPr>
            <a:r>
              <a:rPr lang="en-US" sz="2688" dirty="0" smtClean="0">
                <a:solidFill>
                  <a:schemeClr val="bg2"/>
                </a:solidFill>
                <a:latin typeface="Arial Black" panose="020B0A04020102020204" pitchFamily="34" charset="0"/>
                <a:cs typeface="Arial" panose="020B0604020202020204" pitchFamily="34" charset="0"/>
              </a:rPr>
              <a:t>Principled Negotiation Skills</a:t>
            </a:r>
          </a:p>
          <a:p>
            <a:pPr marL="548611" indent="-548611">
              <a:lnSpc>
                <a:spcPts val="3840"/>
              </a:lnSpc>
              <a:spcBef>
                <a:spcPts val="1152"/>
              </a:spcBef>
              <a:buClr>
                <a:srgbClr val="FF0000"/>
              </a:buClr>
              <a:buSzPct val="245000"/>
              <a:buFont typeface="Arial" panose="020B0604020202020204" pitchFamily="34" charset="0"/>
              <a:buChar char="•"/>
            </a:pPr>
            <a:r>
              <a:rPr lang="en-US" sz="2688" dirty="0" smtClean="0">
                <a:solidFill>
                  <a:schemeClr val="bg2"/>
                </a:solidFill>
                <a:latin typeface="Arial Black" panose="020B0A04020102020204" pitchFamily="34" charset="0"/>
                <a:cs typeface="Arial" panose="020B0604020202020204" pitchFamily="34" charset="0"/>
              </a:rPr>
              <a:t>Prerequisites and Strategies for Career Success: How to Aim High and Succeed, Regardless of Your Choice</a:t>
            </a:r>
            <a:endParaRPr lang="en-US" sz="2688" dirty="0">
              <a:solidFill>
                <a:schemeClr val="bg2"/>
              </a:solidFill>
              <a:latin typeface="Arial Black" panose="020B0A04020102020204" pitchFamily="34" charset="0"/>
              <a:cs typeface="Arial" panose="020B0604020202020204" pitchFamily="34" charset="0"/>
            </a:endParaRPr>
          </a:p>
        </p:txBody>
      </p:sp>
      <p:sp>
        <p:nvSpPr>
          <p:cNvPr id="14" name="Rectangle 13"/>
          <p:cNvSpPr/>
          <p:nvPr/>
        </p:nvSpPr>
        <p:spPr>
          <a:xfrm>
            <a:off x="3088992" y="10425948"/>
            <a:ext cx="13711170" cy="2361672"/>
          </a:xfrm>
          <a:prstGeom prst="rect">
            <a:avLst/>
          </a:prstGeom>
        </p:spPr>
        <p:txBody>
          <a:bodyPr wrap="square">
            <a:spAutoFit/>
          </a:bodyPr>
          <a:lstStyle/>
          <a:p>
            <a:pPr lvl="0" eaLnBrk="0" fontAlgn="base" hangingPunct="0">
              <a:lnSpc>
                <a:spcPct val="120000"/>
              </a:lnSpc>
              <a:spcBef>
                <a:spcPct val="0"/>
              </a:spcBef>
              <a:spcAft>
                <a:spcPct val="0"/>
              </a:spcAft>
            </a:pPr>
            <a:r>
              <a:rPr lang="fr-FR" altLang="en-US" sz="3072" dirty="0" smtClean="0">
                <a:solidFill>
                  <a:schemeClr val="bg2"/>
                </a:solidFill>
                <a:latin typeface="Arial Black" panose="020B0A04020102020204" pitchFamily="34" charset="0"/>
                <a:cs typeface="Times New Roman" panose="02020603050405020304" pitchFamily="18" charset="0"/>
              </a:rPr>
              <a:t>The Professional </a:t>
            </a:r>
            <a:r>
              <a:rPr lang="fr-FR" altLang="en-US" sz="3072" dirty="0" err="1" smtClean="0">
                <a:solidFill>
                  <a:schemeClr val="bg2"/>
                </a:solidFill>
                <a:latin typeface="Arial Black" panose="020B0A04020102020204" pitchFamily="34" charset="0"/>
                <a:cs typeface="Times New Roman" panose="02020603050405020304" pitchFamily="18" charset="0"/>
              </a:rPr>
              <a:t>Development</a:t>
            </a:r>
            <a:r>
              <a:rPr lang="fr-FR" altLang="en-US" sz="3072" dirty="0" smtClean="0">
                <a:solidFill>
                  <a:schemeClr val="bg2"/>
                </a:solidFill>
                <a:latin typeface="Arial Black" panose="020B0A04020102020204" pitchFamily="34" charset="0"/>
                <a:cs typeface="Times New Roman" panose="02020603050405020304" pitchFamily="18" charset="0"/>
              </a:rPr>
              <a:t> Institute PDI Inc.</a:t>
            </a:r>
            <a:r>
              <a:rPr lang="fr-FR" altLang="en-US" sz="3072" dirty="0">
                <a:solidFill>
                  <a:schemeClr val="bg2"/>
                </a:solidFill>
                <a:latin typeface="Arial Black" panose="020B0A04020102020204" pitchFamily="34" charset="0"/>
                <a:cs typeface="Times New Roman" panose="02020603050405020304" pitchFamily="18" charset="0"/>
              </a:rPr>
              <a:t/>
            </a:r>
            <a:br>
              <a:rPr lang="fr-FR" altLang="en-US" sz="3072" dirty="0">
                <a:solidFill>
                  <a:schemeClr val="bg2"/>
                </a:solidFill>
                <a:latin typeface="Arial Black" panose="020B0A04020102020204" pitchFamily="34" charset="0"/>
                <a:cs typeface="Times New Roman" panose="02020603050405020304" pitchFamily="18" charset="0"/>
              </a:rPr>
            </a:br>
            <a:r>
              <a:rPr lang="fr-FR" altLang="en-US" sz="3072" dirty="0">
                <a:solidFill>
                  <a:schemeClr val="bg2"/>
                </a:solidFill>
                <a:latin typeface="Arial Black" panose="020B0A04020102020204" pitchFamily="34" charset="0"/>
                <a:cs typeface="Times New Roman" panose="02020603050405020304" pitchFamily="18" charset="0"/>
              </a:rPr>
              <a:t>Canada, USA  : </a:t>
            </a:r>
            <a:r>
              <a:rPr lang="fr-FR" altLang="en-US" sz="3072" dirty="0" smtClean="0">
                <a:solidFill>
                  <a:schemeClr val="bg2"/>
                </a:solidFill>
                <a:latin typeface="Arial Black" panose="020B0A04020102020204" pitchFamily="34" charset="0"/>
                <a:cs typeface="Times New Roman" panose="02020603050405020304" pitchFamily="18" charset="0"/>
              </a:rPr>
              <a:t>1-800-HARVARD or </a:t>
            </a:r>
            <a:r>
              <a:rPr lang="fr-FR" altLang="en-US" sz="3072" dirty="0">
                <a:solidFill>
                  <a:schemeClr val="bg2"/>
                </a:solidFill>
                <a:latin typeface="Arial Black" panose="020B0A04020102020204" pitchFamily="34" charset="0"/>
                <a:cs typeface="Times New Roman" panose="02020603050405020304" pitchFamily="18" charset="0"/>
              </a:rPr>
              <a:t>819-772-7777</a:t>
            </a:r>
            <a:br>
              <a:rPr lang="fr-FR" altLang="en-US" sz="3072" dirty="0">
                <a:solidFill>
                  <a:schemeClr val="bg2"/>
                </a:solidFill>
                <a:latin typeface="Arial Black" panose="020B0A04020102020204" pitchFamily="34" charset="0"/>
                <a:cs typeface="Times New Roman" panose="02020603050405020304" pitchFamily="18" charset="0"/>
              </a:rPr>
            </a:br>
            <a:r>
              <a:rPr lang="en-US" sz="3072" dirty="0">
                <a:solidFill>
                  <a:schemeClr val="bg2"/>
                </a:solidFill>
                <a:latin typeface="Arial Black" panose="020B0A04020102020204" pitchFamily="34" charset="0"/>
              </a:rPr>
              <a:t>Europe : +33 7 68 47 23 11  </a:t>
            </a:r>
            <a:r>
              <a:rPr lang="fr-FR" altLang="en-US" sz="3072" dirty="0">
                <a:solidFill>
                  <a:schemeClr val="bg2"/>
                </a:solidFill>
                <a:latin typeface="Arial Black" panose="020B0A04020102020204" pitchFamily="34" charset="0"/>
                <a:cs typeface="Times New Roman" panose="02020603050405020304" pitchFamily="18" charset="0"/>
                <a:sym typeface="Symbol" panose="05050102010706020507" pitchFamily="18" charset="2"/>
              </a:rPr>
              <a:t>International : </a:t>
            </a:r>
            <a:r>
              <a:rPr lang="fr-FR" altLang="en-US" sz="3072" dirty="0">
                <a:solidFill>
                  <a:schemeClr val="bg2"/>
                </a:solidFill>
                <a:latin typeface="Arial Black" panose="020B0A04020102020204" pitchFamily="34" charset="0"/>
                <a:cs typeface="Times New Roman" panose="02020603050405020304" pitchFamily="18" charset="0"/>
              </a:rPr>
              <a:t>+1 819 772-7777</a:t>
            </a:r>
          </a:p>
          <a:p>
            <a:pPr lvl="0" eaLnBrk="0" fontAlgn="base" hangingPunct="0">
              <a:lnSpc>
                <a:spcPct val="120000"/>
              </a:lnSpc>
              <a:spcBef>
                <a:spcPct val="0"/>
              </a:spcBef>
              <a:spcAft>
                <a:spcPct val="0"/>
              </a:spcAft>
            </a:pPr>
            <a:r>
              <a:rPr lang="fr-FR" altLang="en-US" sz="3072" u="sng"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www.eharvard.org</a:t>
            </a:r>
            <a:endParaRPr lang="en-US" sz="3072" baseline="30000" dirty="0">
              <a:solidFill>
                <a:schemeClr val="bg2"/>
              </a:solidFill>
              <a:latin typeface="Arial Black" panose="020B0A04020102020204" pitchFamily="34" charset="0"/>
            </a:endParaRPr>
          </a:p>
        </p:txBody>
      </p:sp>
      <p:grpSp>
        <p:nvGrpSpPr>
          <p:cNvPr id="4" name="Group 3"/>
          <p:cNvGrpSpPr/>
          <p:nvPr/>
        </p:nvGrpSpPr>
        <p:grpSpPr>
          <a:xfrm>
            <a:off x="358607" y="10172962"/>
            <a:ext cx="2212465" cy="2551207"/>
            <a:chOff x="186737" y="5298674"/>
            <a:chExt cx="1152381" cy="1328818"/>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737" y="5493882"/>
              <a:ext cx="1139671" cy="1133610"/>
            </a:xfrm>
            <a:prstGeom prst="rect">
              <a:avLst/>
            </a:prstGeom>
          </p:spPr>
        </p:pic>
        <p:sp>
          <p:nvSpPr>
            <p:cNvPr id="3" name="Rectangle 2"/>
            <p:cNvSpPr/>
            <p:nvPr/>
          </p:nvSpPr>
          <p:spPr>
            <a:xfrm>
              <a:off x="1070101" y="5298674"/>
              <a:ext cx="269017" cy="263540"/>
            </a:xfrm>
            <a:prstGeom prst="rect">
              <a:avLst/>
            </a:prstGeom>
          </p:spPr>
          <p:txBody>
            <a:bodyPr wrap="none">
              <a:spAutoFit/>
            </a:bodyPr>
            <a:lstStyle/>
            <a:p>
              <a:pPr>
                <a:spcBef>
                  <a:spcPts val="1152"/>
                </a:spcBef>
              </a:pPr>
              <a:r>
                <a:rPr lang="fr-FR" sz="2688" baseline="30000" dirty="0" smtClean="0">
                  <a:solidFill>
                    <a:schemeClr val="bg1"/>
                  </a:solidFill>
                </a:rPr>
                <a:t>TM</a:t>
              </a:r>
              <a:endParaRPr lang="fr-FR" sz="2688" dirty="0">
                <a:solidFill>
                  <a:schemeClr val="bg1"/>
                </a:solidFill>
              </a:endParaRPr>
            </a:p>
          </p:txBody>
        </p:sp>
      </p:grpSp>
      <p:sp>
        <p:nvSpPr>
          <p:cNvPr id="9"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3624027831"/>
      </p:ext>
    </p:extLst>
  </p:cSld>
  <p:clrMapOvr>
    <a:masterClrMapping/>
  </p:clrMapOvr>
  <mc:AlternateContent xmlns:mc="http://schemas.openxmlformats.org/markup-compatibility/2006" xmlns:p14="http://schemas.microsoft.com/office/powerpoint/2010/main">
    <mc:Choice Requires="p14">
      <p:transition spd="slow" p14:dur="2000" advTm="55793"/>
    </mc:Choice>
    <mc:Fallback xmlns="">
      <p:transition spd="slow" advTm="557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p:cTn id="14" dur="1000" fill="hold"/>
                                        <p:tgtEl>
                                          <p:spTgt spid="1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 calcmode="lin" valueType="num">
                                      <p:cBhvr>
                                        <p:cTn id="37" dur="1000" fill="hold"/>
                                        <p:tgtEl>
                                          <p:spTgt spid="12">
                                            <p:txEl>
                                              <p:pRg st="6" end="6"/>
                                            </p:txEl>
                                          </p:spTgt>
                                        </p:tgtEl>
                                        <p:attrNameLst>
                                          <p:attrName>ppt_w</p:attrName>
                                        </p:attrNameLst>
                                      </p:cBhvr>
                                      <p:tavLst>
                                        <p:tav tm="0">
                                          <p:val>
                                            <p:strVal val="#ppt_w*0.70"/>
                                          </p:val>
                                        </p:tav>
                                        <p:tav tm="100000">
                                          <p:val>
                                            <p:strVal val="#ppt_w"/>
                                          </p:val>
                                        </p:tav>
                                      </p:tavLst>
                                    </p:anim>
                                    <p:anim calcmode="lin" valueType="num">
                                      <p:cBhvr>
                                        <p:cTn id="38" dur="1000" fill="hold"/>
                                        <p:tgtEl>
                                          <p:spTgt spid="12">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12">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12">
                                            <p:txEl>
                                              <p:pRg st="7" end="7"/>
                                            </p:txEl>
                                          </p:spTgt>
                                        </p:tgtEl>
                                        <p:attrNameLst>
                                          <p:attrName>style.visibility</p:attrName>
                                        </p:attrNameLst>
                                      </p:cBhvr>
                                      <p:to>
                                        <p:strVal val="visible"/>
                                      </p:to>
                                    </p:set>
                                    <p:anim calcmode="lin" valueType="num">
                                      <p:cBhvr>
                                        <p:cTn id="44" dur="1000" fill="hold"/>
                                        <p:tgtEl>
                                          <p:spTgt spid="12">
                                            <p:txEl>
                                              <p:pRg st="7" end="7"/>
                                            </p:txEl>
                                          </p:spTgt>
                                        </p:tgtEl>
                                        <p:attrNameLst>
                                          <p:attrName>ppt_w</p:attrName>
                                        </p:attrNameLst>
                                      </p:cBhvr>
                                      <p:tavLst>
                                        <p:tav tm="0">
                                          <p:val>
                                            <p:strVal val="#ppt_w*0.70"/>
                                          </p:val>
                                        </p:tav>
                                        <p:tav tm="100000">
                                          <p:val>
                                            <p:strVal val="#ppt_w"/>
                                          </p:val>
                                        </p:tav>
                                      </p:tavLst>
                                    </p:anim>
                                    <p:anim calcmode="lin" valueType="num">
                                      <p:cBhvr>
                                        <p:cTn id="45" dur="1000" fill="hold"/>
                                        <p:tgtEl>
                                          <p:spTgt spid="12">
                                            <p:txEl>
                                              <p:pRg st="7" end="7"/>
                                            </p:txEl>
                                          </p:spTgt>
                                        </p:tgtEl>
                                        <p:attrNameLst>
                                          <p:attrName>ppt_h</p:attrName>
                                        </p:attrNameLst>
                                      </p:cBhvr>
                                      <p:tavLst>
                                        <p:tav tm="0">
                                          <p:val>
                                            <p:strVal val="#ppt_h"/>
                                          </p:val>
                                        </p:tav>
                                        <p:tav tm="100000">
                                          <p:val>
                                            <p:strVal val="#ppt_h"/>
                                          </p:val>
                                        </p:tav>
                                      </p:tavLst>
                                    </p:anim>
                                    <p:animEffect transition="in" filter="fade">
                                      <p:cBhvr>
                                        <p:cTn id="46" dur="1000"/>
                                        <p:tgtEl>
                                          <p:spTgt spid="12">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1000" fill="hold"/>
                                        <p:tgtEl>
                                          <p:spTgt spid="4"/>
                                        </p:tgtEl>
                                        <p:attrNameLst>
                                          <p:attrName>ppt_x</p:attrName>
                                        </p:attrNameLst>
                                      </p:cBhvr>
                                      <p:tavLst>
                                        <p:tav tm="0">
                                          <p:val>
                                            <p:strVal val="0-#ppt_w/2"/>
                                          </p:val>
                                        </p:tav>
                                        <p:tav tm="100000">
                                          <p:val>
                                            <p:strVal val="#ppt_x"/>
                                          </p:val>
                                        </p:tav>
                                      </p:tavLst>
                                    </p:anim>
                                    <p:anim calcmode="lin" valueType="num">
                                      <p:cBhvr additive="base">
                                        <p:cTn id="5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100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
          <p:cNvSpPr>
            <a:spLocks noChangeArrowheads="1"/>
          </p:cNvSpPr>
          <p:nvPr/>
        </p:nvSpPr>
        <p:spPr bwMode="auto">
          <a:xfrm>
            <a:off x="2540860" y="8588957"/>
            <a:ext cx="18393502" cy="161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5568"/>
              </a:lnSpc>
            </a:pPr>
            <a:r>
              <a:rPr lang="en-US" altLang="en-US" sz="4800" dirty="0">
                <a:solidFill>
                  <a:schemeClr val="bg1"/>
                </a:solidFill>
                <a:latin typeface="Arial Black" panose="020B0A04020102020204" pitchFamily="34" charset="0"/>
                <a:cs typeface="Times New Roman" panose="02020603050405020304" pitchFamily="18" charset="0"/>
              </a:rPr>
              <a:t>Collaborative Innovation, Principled Negotiation,</a:t>
            </a:r>
          </a:p>
          <a:p>
            <a:pPr algn="ctr">
              <a:lnSpc>
                <a:spcPts val="5568"/>
              </a:lnSpc>
            </a:pPr>
            <a:r>
              <a:rPr lang="fr-CA" altLang="en-US" sz="4800" dirty="0" err="1">
                <a:solidFill>
                  <a:schemeClr val="bg1"/>
                </a:solidFill>
                <a:latin typeface="Arial Black" panose="020B0A04020102020204" pitchFamily="34" charset="0"/>
                <a:cs typeface="Times New Roman" panose="02020603050405020304" pitchFamily="18" charset="0"/>
              </a:rPr>
              <a:t>Risk</a:t>
            </a:r>
            <a:r>
              <a:rPr lang="fr-CA" altLang="en-US" sz="4800" dirty="0">
                <a:solidFill>
                  <a:schemeClr val="bg1"/>
                </a:solidFill>
                <a:latin typeface="Arial Black" panose="020B0A04020102020204" pitchFamily="34" charset="0"/>
                <a:cs typeface="Times New Roman" panose="02020603050405020304" pitchFamily="18" charset="0"/>
              </a:rPr>
              <a:t> &amp; Project Management </a:t>
            </a:r>
            <a:r>
              <a:rPr lang="en-US" altLang="en-US" sz="4800" dirty="0">
                <a:solidFill>
                  <a:schemeClr val="bg1"/>
                </a:solidFill>
                <a:latin typeface="Arial Black" panose="020B0A04020102020204" pitchFamily="34" charset="0"/>
                <a:cs typeface="Times New Roman" panose="02020603050405020304" pitchFamily="18" charset="0"/>
              </a:rPr>
              <a:t>for Exemplary Teams</a:t>
            </a:r>
          </a:p>
        </p:txBody>
      </p:sp>
      <p:sp>
        <p:nvSpPr>
          <p:cNvPr id="24" name="Rectangle 1"/>
          <p:cNvSpPr>
            <a:spLocks noChangeArrowheads="1"/>
          </p:cNvSpPr>
          <p:nvPr/>
        </p:nvSpPr>
        <p:spPr bwMode="auto">
          <a:xfrm flipH="1">
            <a:off x="22642466" y="11624632"/>
            <a:ext cx="257483" cy="100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defTabSz="1755557"/>
            <a:r>
              <a:rPr lang="fr-FR" altLang="en-US" sz="5376" dirty="0">
                <a:solidFill>
                  <a:srgbClr val="2F5597"/>
                </a:solidFill>
                <a:latin typeface="Arial Black" panose="020B0A04020102020204" pitchFamily="34" charset="0"/>
                <a:cs typeface="Times New Roman" panose="02020603050405020304" pitchFamily="18" charset="0"/>
              </a:rPr>
              <a:t>.</a:t>
            </a:r>
          </a:p>
        </p:txBody>
      </p:sp>
      <p:grpSp>
        <p:nvGrpSpPr>
          <p:cNvPr id="10" name="Group 9"/>
          <p:cNvGrpSpPr/>
          <p:nvPr/>
        </p:nvGrpSpPr>
        <p:grpSpPr>
          <a:xfrm>
            <a:off x="165562" y="2580736"/>
            <a:ext cx="23044662" cy="4304027"/>
            <a:chOff x="86188" y="1344198"/>
            <a:chExt cx="12003007" cy="2241789"/>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5067" r="6553" b="17062"/>
            <a:stretch/>
          </p:blipFill>
          <p:spPr>
            <a:xfrm>
              <a:off x="86188" y="2066038"/>
              <a:ext cx="1219200" cy="1519949"/>
            </a:xfrm>
            <a:prstGeom prst="rect">
              <a:avLst/>
            </a:prstGeom>
          </p:spPr>
        </p:pic>
        <p:pic>
          <p:nvPicPr>
            <p:cNvPr id="30" name="Picture 2" descr="https://upload.wikimedia.org/wikipedia/commons/4/4b/Blue_Eiffel_Tower_%282745480234%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27" t="16329"/>
            <a:stretch/>
          </p:blipFill>
          <p:spPr bwMode="auto">
            <a:xfrm>
              <a:off x="10875262" y="1344198"/>
              <a:ext cx="1213933" cy="1537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172888" y="602898"/>
            <a:ext cx="23033820" cy="8242758"/>
            <a:chOff x="90004" y="314025"/>
            <a:chExt cx="11997360" cy="4293310"/>
          </a:xfrm>
        </p:grpSpPr>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b="15982"/>
            <a:stretch/>
          </p:blipFill>
          <p:spPr>
            <a:xfrm>
              <a:off x="90004" y="314025"/>
              <a:ext cx="1216155" cy="1536518"/>
            </a:xfrm>
            <a:prstGeom prst="rect">
              <a:avLst/>
            </a:prstGeom>
          </p:spPr>
        </p:pic>
        <p:pic>
          <p:nvPicPr>
            <p:cNvPr id="31" name="Picture 4" descr="File:The Gherkin at Night 5083530806.jpg - Wikimedia Common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93" b="14285"/>
            <a:stretch/>
          </p:blipFill>
          <p:spPr bwMode="auto">
            <a:xfrm>
              <a:off x="10880356" y="3063170"/>
              <a:ext cx="1207008" cy="15441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85376" y="502198"/>
            <a:ext cx="23024104" cy="12384635"/>
            <a:chOff x="96508" y="261574"/>
            <a:chExt cx="11992299" cy="6450642"/>
          </a:xfrm>
        </p:grpSpPr>
        <p:grpSp>
          <p:nvGrpSpPr>
            <p:cNvPr id="34" name="Group 33"/>
            <p:cNvGrpSpPr/>
            <p:nvPr/>
          </p:nvGrpSpPr>
          <p:grpSpPr>
            <a:xfrm>
              <a:off x="96508" y="3856379"/>
              <a:ext cx="11992299" cy="2855837"/>
              <a:chOff x="96508" y="3856379"/>
              <a:chExt cx="11992299" cy="2855837"/>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08" y="3856379"/>
                <a:ext cx="1214323" cy="1517904"/>
              </a:xfrm>
              <a:prstGeom prst="rect">
                <a:avLst/>
              </a:prstGeom>
            </p:spPr>
          </p:pic>
          <p:pic>
            <p:nvPicPr>
              <p:cNvPr id="32" name="Picture 31"/>
              <p:cNvPicPr>
                <a:picLocks noChangeAspect="1"/>
              </p:cNvPicPr>
              <p:nvPr/>
            </p:nvPicPr>
            <p:blipFill rotWithShape="1">
              <a:blip r:embed="rId8">
                <a:extLst>
                  <a:ext uri="{28A0092B-C50C-407E-A947-70E740481C1C}">
                    <a14:useLocalDpi xmlns:a14="http://schemas.microsoft.com/office/drawing/2010/main" val="0"/>
                  </a:ext>
                </a:extLst>
              </a:blip>
              <a:srcRect t="9435" b="9567"/>
              <a:stretch/>
            </p:blipFill>
            <p:spPr>
              <a:xfrm>
                <a:off x="10899695" y="4791976"/>
                <a:ext cx="1189112" cy="1920240"/>
              </a:xfrm>
              <a:prstGeom prst="rect">
                <a:avLst/>
              </a:prstGeom>
            </p:spPr>
          </p:pic>
        </p:gr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19717" y="261574"/>
              <a:ext cx="1005840" cy="1001952"/>
            </a:xfrm>
            <a:prstGeom prst="rect">
              <a:avLst/>
            </a:prstGeom>
          </p:spPr>
        </p:pic>
      </p:grpSp>
      <p:grpSp>
        <p:nvGrpSpPr>
          <p:cNvPr id="3" name="Group 2"/>
          <p:cNvGrpSpPr/>
          <p:nvPr/>
        </p:nvGrpSpPr>
        <p:grpSpPr>
          <a:xfrm>
            <a:off x="296144" y="10714570"/>
            <a:ext cx="1951562" cy="2119578"/>
            <a:chOff x="154203" y="5580775"/>
            <a:chExt cx="1016488" cy="1104000"/>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203" y="5773145"/>
              <a:ext cx="916504" cy="911630"/>
            </a:xfrm>
            <a:prstGeom prst="rect">
              <a:avLst/>
            </a:prstGeom>
          </p:spPr>
        </p:pic>
        <p:sp>
          <p:nvSpPr>
            <p:cNvPr id="36" name="Rectangle 35"/>
            <p:cNvSpPr/>
            <p:nvPr/>
          </p:nvSpPr>
          <p:spPr>
            <a:xfrm>
              <a:off x="920878" y="5580775"/>
              <a:ext cx="249813" cy="192370"/>
            </a:xfrm>
            <a:prstGeom prst="rect">
              <a:avLst/>
            </a:prstGeom>
          </p:spPr>
          <p:txBody>
            <a:bodyPr wrap="none">
              <a:spAutoFit/>
            </a:bodyPr>
            <a:lstStyle/>
            <a:p>
              <a:r>
                <a:rPr lang="fr-FR" dirty="0">
                  <a:solidFill>
                    <a:schemeClr val="bg1"/>
                  </a:solidFill>
                  <a:latin typeface="Arial" panose="020B0604020202020204" pitchFamily="34" charset="0"/>
                </a:rPr>
                <a:t>™ </a:t>
              </a:r>
              <a:endParaRPr lang="en-US" dirty="0"/>
            </a:p>
          </p:txBody>
        </p:sp>
      </p:grpSp>
      <p:sp>
        <p:nvSpPr>
          <p:cNvPr id="42" name="Rectangle 41"/>
          <p:cNvSpPr/>
          <p:nvPr/>
        </p:nvSpPr>
        <p:spPr>
          <a:xfrm>
            <a:off x="2247706" y="11074394"/>
            <a:ext cx="12658416" cy="1469313"/>
          </a:xfrm>
          <a:prstGeom prst="rect">
            <a:avLst/>
          </a:prstGeom>
        </p:spPr>
        <p:txBody>
          <a:bodyPr wrap="square">
            <a:spAutoFit/>
          </a:bodyPr>
          <a:lstStyle/>
          <a:p>
            <a:pPr>
              <a:spcAft>
                <a:spcPts val="576"/>
              </a:spcAft>
            </a:pPr>
            <a:r>
              <a:rPr lang="en-US" sz="3072" dirty="0">
                <a:solidFill>
                  <a:schemeClr val="bg1"/>
                </a:solidFill>
                <a:latin typeface="Arial Black" panose="020B0A04020102020204" pitchFamily="34" charset="0"/>
              </a:rPr>
              <a:t>Harvard University Global System</a:t>
            </a:r>
            <a:r>
              <a:rPr lang="en-US" sz="2688" spc="-58" dirty="0">
                <a:solidFill>
                  <a:schemeClr val="bg1"/>
                </a:solidFill>
                <a:latin typeface="Arial Black" panose="020B0A04020102020204" pitchFamily="34" charset="0"/>
                <a:cs typeface="Arial" panose="020B0604020202020204" pitchFamily="34" charset="0"/>
              </a:rPr>
              <a:t>™</a:t>
            </a:r>
            <a:r>
              <a:rPr lang="en-US" sz="2688" dirty="0">
                <a:solidFill>
                  <a:schemeClr val="bg1"/>
                </a:solidFill>
                <a:latin typeface="Arial Black" panose="020B0A04020102020204" pitchFamily="34" charset="0"/>
              </a:rPr>
              <a:t> </a:t>
            </a:r>
          </a:p>
          <a:p>
            <a:pPr>
              <a:spcAft>
                <a:spcPts val="576"/>
              </a:spcAft>
            </a:pPr>
            <a:r>
              <a:rPr lang="en-US" altLang="en-US" sz="2688" dirty="0">
                <a:solidFill>
                  <a:schemeClr val="bg1"/>
                </a:solidFill>
                <a:latin typeface="Arial Black" panose="020B0A04020102020204" pitchFamily="34" charset="0"/>
                <a:cs typeface="Times New Roman" panose="02020603050405020304" pitchFamily="18" charset="0"/>
              </a:rPr>
              <a:t>North America: Toll Free: 1-800-HARVARD or </a:t>
            </a:r>
            <a:r>
              <a:rPr lang="fr-FR" altLang="en-US" sz="2688" dirty="0">
                <a:solidFill>
                  <a:schemeClr val="bg1"/>
                </a:solidFill>
                <a:latin typeface="Arial Black" panose="020B0A04020102020204" pitchFamily="34" charset="0"/>
                <a:cs typeface="Times New Roman" panose="02020603050405020304" pitchFamily="18" charset="0"/>
              </a:rPr>
              <a:t>+1 819 772-7777 </a:t>
            </a:r>
            <a:br>
              <a:rPr lang="fr-FR" altLang="en-US" sz="2688" dirty="0">
                <a:solidFill>
                  <a:schemeClr val="bg1"/>
                </a:solidFill>
                <a:latin typeface="Arial Black" panose="020B0A04020102020204" pitchFamily="34" charset="0"/>
                <a:cs typeface="Times New Roman" panose="02020603050405020304" pitchFamily="18" charset="0"/>
              </a:rPr>
            </a:br>
            <a:r>
              <a:rPr lang="en-US" sz="2688" dirty="0">
                <a:solidFill>
                  <a:schemeClr val="bg1"/>
                </a:solidFill>
                <a:latin typeface="Arial Black" panose="020B0A04020102020204" pitchFamily="34" charset="0"/>
              </a:rPr>
              <a:t>Europe : +33 7 68 47 23 11 </a:t>
            </a:r>
            <a:r>
              <a:rPr lang="en-US" altLang="en-US" sz="2688" dirty="0">
                <a:solidFill>
                  <a:srgbClr val="E2000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 </a:t>
            </a:r>
            <a:r>
              <a:rPr lang="en-US" sz="2688" dirty="0">
                <a:solidFill>
                  <a:schemeClr val="bg1"/>
                </a:solidFill>
                <a:latin typeface="Arial Black" panose="020B0A04020102020204" pitchFamily="34" charset="0"/>
              </a:rPr>
              <a:t>www.eharvard.org</a:t>
            </a:r>
            <a:endParaRPr lang="en-US" sz="2688" baseline="30000" dirty="0">
              <a:solidFill>
                <a:schemeClr val="bg1"/>
              </a:solidFill>
              <a:latin typeface="Arial Black" panose="020B0A04020102020204" pitchFamily="34" charset="0"/>
            </a:endParaRPr>
          </a:p>
        </p:txBody>
      </p:sp>
      <p:sp>
        <p:nvSpPr>
          <p:cNvPr id="23" name="Rectangle 1"/>
          <p:cNvSpPr>
            <a:spLocks noChangeArrowheads="1"/>
          </p:cNvSpPr>
          <p:nvPr/>
        </p:nvSpPr>
        <p:spPr bwMode="auto">
          <a:xfrm>
            <a:off x="2490047" y="3893454"/>
            <a:ext cx="18373272" cy="156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5376"/>
              </a:lnSpc>
            </a:pPr>
            <a:r>
              <a:rPr lang="en-US" altLang="en-US" sz="4608" spc="-96" dirty="0">
                <a:solidFill>
                  <a:schemeClr val="bg1"/>
                </a:solidFill>
                <a:latin typeface="Arial Black" panose="020B0A04020102020204" pitchFamily="34" charset="0"/>
                <a:cs typeface="Times New Roman" panose="02020603050405020304" pitchFamily="18" charset="0"/>
              </a:rPr>
              <a:t>Past Chair, The Extraction and Processing Division</a:t>
            </a:r>
          </a:p>
          <a:p>
            <a:pPr algn="ctr">
              <a:lnSpc>
                <a:spcPts val="5376"/>
              </a:lnSpc>
            </a:pPr>
            <a:r>
              <a:rPr lang="en-US" altLang="en-US" sz="4608" dirty="0">
                <a:solidFill>
                  <a:schemeClr val="bg1"/>
                </a:solidFill>
                <a:latin typeface="Arial Black" panose="020B0A04020102020204" pitchFamily="34" charset="0"/>
                <a:cs typeface="Times New Roman" panose="02020603050405020304" pitchFamily="18" charset="0"/>
              </a:rPr>
              <a:t>The Minerals, Metals and Materials Society (TMS)</a:t>
            </a:r>
          </a:p>
        </p:txBody>
      </p:sp>
      <p:sp>
        <p:nvSpPr>
          <p:cNvPr id="26" name="Rectangle 1"/>
          <p:cNvSpPr>
            <a:spLocks noChangeArrowheads="1"/>
          </p:cNvSpPr>
          <p:nvPr/>
        </p:nvSpPr>
        <p:spPr bwMode="auto">
          <a:xfrm>
            <a:off x="2540862" y="6569405"/>
            <a:ext cx="18393502" cy="84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5184"/>
              </a:lnSpc>
            </a:pPr>
            <a:r>
              <a:rPr lang="en-US" altLang="en-US" sz="3840" spc="-154" dirty="0">
                <a:solidFill>
                  <a:schemeClr val="bg1"/>
                </a:solidFill>
                <a:latin typeface="Arial Black" panose="020B0A04020102020204" pitchFamily="34" charset="0"/>
                <a:cs typeface="Times New Roman" panose="02020603050405020304" pitchFamily="18" charset="0"/>
              </a:rPr>
              <a:t>12-Year User of </a:t>
            </a:r>
            <a:r>
              <a:rPr lang="en-US" sz="3840" spc="-154" dirty="0">
                <a:solidFill>
                  <a:schemeClr val="bg1"/>
                </a:solidFill>
                <a:latin typeface="Arial Black" panose="020B0A04020102020204" pitchFamily="34" charset="0"/>
                <a:cs typeface="Arial" panose="020B0604020202020204" pitchFamily="34" charset="0"/>
              </a:rPr>
              <a:t>Harvard University Global System™</a:t>
            </a:r>
            <a:r>
              <a:rPr lang="en-US" sz="3840" spc="-96" dirty="0">
                <a:solidFill>
                  <a:schemeClr val="bg1"/>
                </a:solidFill>
                <a:latin typeface="Arial Black" panose="020B0A04020102020204" pitchFamily="34" charset="0"/>
                <a:cs typeface="Times New Roman" panose="02020603050405020304" pitchFamily="18" charset="0"/>
              </a:rPr>
              <a:t> in</a:t>
            </a:r>
            <a:endParaRPr lang="en-US" altLang="en-US" sz="3840" spc="-96" dirty="0">
              <a:solidFill>
                <a:schemeClr val="bg1"/>
              </a:solidFill>
              <a:latin typeface="Arial Black" panose="020B0A04020102020204" pitchFamily="34" charset="0"/>
              <a:cs typeface="Times New Roman" panose="02020603050405020304" pitchFamily="18" charset="0"/>
            </a:endParaRPr>
          </a:p>
        </p:txBody>
      </p:sp>
      <p:sp>
        <p:nvSpPr>
          <p:cNvPr id="29" name="Rectangle 1"/>
          <p:cNvSpPr>
            <a:spLocks noChangeArrowheads="1"/>
          </p:cNvSpPr>
          <p:nvPr/>
        </p:nvSpPr>
        <p:spPr bwMode="auto">
          <a:xfrm>
            <a:off x="2490047" y="2283158"/>
            <a:ext cx="18373272" cy="156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5376"/>
              </a:lnSpc>
            </a:pPr>
            <a:r>
              <a:rPr lang="en-US" altLang="en-US" sz="4608" spc="-134" dirty="0">
                <a:solidFill>
                  <a:schemeClr val="bg1"/>
                </a:solidFill>
                <a:latin typeface="Arial Black" panose="020B0A04020102020204" pitchFamily="34" charset="0"/>
                <a:cs typeface="Times New Roman" panose="02020603050405020304" pitchFamily="18" charset="0"/>
              </a:rPr>
              <a:t>Past Director, Applied Research &amp; Technology</a:t>
            </a:r>
            <a:r>
              <a:rPr lang="en-US" altLang="en-US" sz="4224" dirty="0">
                <a:solidFill>
                  <a:schemeClr val="bg1"/>
                </a:solidFill>
                <a:latin typeface="Arial Black" panose="020B0A04020102020204" pitchFamily="34" charset="0"/>
                <a:cs typeface="Times New Roman" panose="02020603050405020304" pitchFamily="18" charset="0"/>
              </a:rPr>
              <a:t/>
            </a:r>
            <a:br>
              <a:rPr lang="en-US" altLang="en-US" sz="4224" dirty="0">
                <a:solidFill>
                  <a:schemeClr val="bg1"/>
                </a:solidFill>
                <a:latin typeface="Arial Black" panose="020B0A04020102020204" pitchFamily="34" charset="0"/>
                <a:cs typeface="Times New Roman" panose="02020603050405020304" pitchFamily="18" charset="0"/>
              </a:rPr>
            </a:br>
            <a:r>
              <a:rPr lang="en-US" altLang="en-US" sz="4416" spc="-154" dirty="0">
                <a:solidFill>
                  <a:schemeClr val="bg1"/>
                </a:solidFill>
                <a:latin typeface="Arial Black" panose="020B0A04020102020204" pitchFamily="34" charset="0"/>
                <a:cs typeface="Times New Roman" panose="02020603050405020304" pitchFamily="18" charset="0"/>
              </a:rPr>
              <a:t>Teck (Canada’s Largest Diversified-Resource Firm)</a:t>
            </a:r>
          </a:p>
        </p:txBody>
      </p:sp>
      <p:sp>
        <p:nvSpPr>
          <p:cNvPr id="37" name="Rectangle 1"/>
          <p:cNvSpPr>
            <a:spLocks noChangeArrowheads="1"/>
          </p:cNvSpPr>
          <p:nvPr/>
        </p:nvSpPr>
        <p:spPr bwMode="auto">
          <a:xfrm>
            <a:off x="2490047" y="444527"/>
            <a:ext cx="18373272" cy="174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6144"/>
              </a:lnSpc>
            </a:pPr>
            <a:r>
              <a:rPr lang="en-US" altLang="en-US" sz="4608" dirty="0">
                <a:solidFill>
                  <a:schemeClr val="bg1"/>
                </a:solidFill>
                <a:latin typeface="Arial Black" panose="020B0A04020102020204" pitchFamily="34" charset="0"/>
                <a:cs typeface="Times New Roman" panose="02020603050405020304" pitchFamily="18" charset="0"/>
              </a:rPr>
              <a:t>Pro-Bono First-Hand User Testimonial by</a:t>
            </a:r>
          </a:p>
          <a:p>
            <a:pPr algn="ctr">
              <a:lnSpc>
                <a:spcPts val="6144"/>
              </a:lnSpc>
            </a:pPr>
            <a:r>
              <a:rPr lang="en-US" altLang="en-US" sz="5376" spc="-192" dirty="0">
                <a:solidFill>
                  <a:schemeClr val="bg1"/>
                </a:solidFill>
                <a:latin typeface="Arial Black" panose="020B0A04020102020204" pitchFamily="34" charset="0"/>
                <a:cs typeface="Times New Roman" panose="02020603050405020304" pitchFamily="18" charset="0"/>
              </a:rPr>
              <a:t>Dr. Rob Stephens, PhD Nanotechnology</a:t>
            </a:r>
            <a:endParaRPr lang="en-US" altLang="en-US" sz="5376" spc="-154" dirty="0">
              <a:solidFill>
                <a:schemeClr val="bg1"/>
              </a:solidFill>
              <a:latin typeface="Arial Black" panose="020B0A04020102020204" pitchFamily="34" charset="0"/>
              <a:cs typeface="Times New Roman" panose="02020603050405020304" pitchFamily="18" charset="0"/>
            </a:endParaRPr>
          </a:p>
        </p:txBody>
      </p:sp>
      <p:sp>
        <p:nvSpPr>
          <p:cNvPr id="39" name="Rectangle 1"/>
          <p:cNvSpPr>
            <a:spLocks noChangeArrowheads="1"/>
          </p:cNvSpPr>
          <p:nvPr/>
        </p:nvSpPr>
        <p:spPr bwMode="auto">
          <a:xfrm>
            <a:off x="2540860" y="7743465"/>
            <a:ext cx="18393502" cy="89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5556" tIns="87778" rIns="175556" bIns="87778" numCol="1" anchor="ctr" anchorCtr="0" compatLnSpc="1">
            <a:prstTxWarp prst="textNoShape">
              <a:avLst/>
            </a:prstTxWarp>
            <a:spAutoFit/>
          </a:bodyPr>
          <a:lstStyle/>
          <a:p>
            <a:pPr algn="ctr">
              <a:lnSpc>
                <a:spcPts val="5568"/>
              </a:lnSpc>
            </a:pPr>
            <a:r>
              <a:rPr lang="en-US" altLang="en-US" sz="8448" dirty="0">
                <a:solidFill>
                  <a:schemeClr val="bg1"/>
                </a:solidFill>
                <a:latin typeface="Arial Black" panose="020B0A04020102020204" pitchFamily="34" charset="0"/>
                <a:cs typeface="Times New Roman" panose="02020603050405020304" pitchFamily="18" charset="0"/>
              </a:rPr>
              <a:t>Co-Elevating Leadership</a:t>
            </a:r>
            <a:endParaRPr lang="en-US" altLang="en-US" sz="4800" dirty="0">
              <a:solidFill>
                <a:schemeClr val="bg1"/>
              </a:solidFill>
              <a:latin typeface="Arial Black" panose="020B0A04020102020204" pitchFamily="34" charset="0"/>
              <a:cs typeface="Times New Roman" panose="02020603050405020304" pitchFamily="18" charset="0"/>
            </a:endParaRPr>
          </a:p>
        </p:txBody>
      </p:sp>
      <p:sp>
        <p:nvSpPr>
          <p:cNvPr id="40"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689309921"/>
      </p:ext>
    </p:extLst>
  </p:cSld>
  <p:clrMapOvr>
    <a:masterClrMapping/>
  </p:clrMapOvr>
  <mc:AlternateContent xmlns:mc="http://schemas.openxmlformats.org/markup-compatibility/2006" xmlns:p14="http://schemas.microsoft.com/office/powerpoint/2010/main">
    <mc:Choice Requires="p14">
      <p:transition spd="slow" p14:dur="2000" advTm="36396"/>
    </mc:Choice>
    <mc:Fallback xmlns="">
      <p:transition spd="slow" advTm="363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p:cTn id="7" dur="1000" fill="hold"/>
                                        <p:tgtEl>
                                          <p:spTgt spid="3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7">
                                            <p:txEl>
                                              <p:pRg st="1" end="1"/>
                                            </p:txEl>
                                          </p:spTgt>
                                        </p:tgtEl>
                                        <p:attrNameLst>
                                          <p:attrName>style.visibility</p:attrName>
                                        </p:attrNameLst>
                                      </p:cBhvr>
                                      <p:to>
                                        <p:strVal val="visible"/>
                                      </p:to>
                                    </p:set>
                                    <p:anim calcmode="lin" valueType="num">
                                      <p:cBhvr>
                                        <p:cTn id="14" dur="1000" fill="hold"/>
                                        <p:tgtEl>
                                          <p:spTgt spid="3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 calcmode="lin" valueType="num">
                                      <p:cBhvr>
                                        <p:cTn id="21" dur="1000" fill="hold"/>
                                        <p:tgtEl>
                                          <p:spTgt spid="29">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2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p:cTn id="28" dur="1000" fill="hold"/>
                                        <p:tgtEl>
                                          <p:spTgt spid="23">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2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3">
                                            <p:txEl>
                                              <p:pRg st="1" end="1"/>
                                            </p:txEl>
                                          </p:spTgt>
                                        </p:tgtEl>
                                        <p:attrNameLst>
                                          <p:attrName>style.visibility</p:attrName>
                                        </p:attrNameLst>
                                      </p:cBhvr>
                                      <p:to>
                                        <p:strVal val="visible"/>
                                      </p:to>
                                    </p:set>
                                    <p:anim calcmode="lin" valueType="num">
                                      <p:cBhvr>
                                        <p:cTn id="35" dur="1000" fill="hold"/>
                                        <p:tgtEl>
                                          <p:spTgt spid="23">
                                            <p:txEl>
                                              <p:pRg st="1" end="1"/>
                                            </p:txEl>
                                          </p:spTgt>
                                        </p:tgtEl>
                                        <p:attrNameLst>
                                          <p:attrName>ppt_w</p:attrName>
                                        </p:attrNameLst>
                                      </p:cBhvr>
                                      <p:tavLst>
                                        <p:tav tm="0">
                                          <p:val>
                                            <p:strVal val="#ppt_w*0.70"/>
                                          </p:val>
                                        </p:tav>
                                        <p:tav tm="100000">
                                          <p:val>
                                            <p:strVal val="#ppt_w"/>
                                          </p:val>
                                        </p:tav>
                                      </p:tavLst>
                                    </p:anim>
                                    <p:anim calcmode="lin" valueType="num">
                                      <p:cBhvr>
                                        <p:cTn id="36" dur="1000" fill="hold"/>
                                        <p:tgtEl>
                                          <p:spTgt spid="23">
                                            <p:txEl>
                                              <p:pRg st="1" end="1"/>
                                            </p:txEl>
                                          </p:spTgt>
                                        </p:tgtEl>
                                        <p:attrNameLst>
                                          <p:attrName>ppt_h</p:attrName>
                                        </p:attrNameLst>
                                      </p:cBhvr>
                                      <p:tavLst>
                                        <p:tav tm="0">
                                          <p:val>
                                            <p:strVal val="#ppt_h"/>
                                          </p:val>
                                        </p:tav>
                                        <p:tav tm="100000">
                                          <p:val>
                                            <p:strVal val="#ppt_h"/>
                                          </p:val>
                                        </p:tav>
                                      </p:tavLst>
                                    </p:anim>
                                    <p:animEffect transition="in" filter="fade">
                                      <p:cBhvr>
                                        <p:cTn id="37" dur="1000"/>
                                        <p:tgtEl>
                                          <p:spTgt spid="2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000" fill="hold"/>
                                        <p:tgtEl>
                                          <p:spTgt spid="26"/>
                                        </p:tgtEl>
                                        <p:attrNameLst>
                                          <p:attrName>ppt_w</p:attrName>
                                        </p:attrNameLst>
                                      </p:cBhvr>
                                      <p:tavLst>
                                        <p:tav tm="0">
                                          <p:val>
                                            <p:strVal val="#ppt_w*0.70"/>
                                          </p:val>
                                        </p:tav>
                                        <p:tav tm="100000">
                                          <p:val>
                                            <p:strVal val="#ppt_w"/>
                                          </p:val>
                                        </p:tav>
                                      </p:tavLst>
                                    </p:anim>
                                    <p:anim calcmode="lin" valueType="num">
                                      <p:cBhvr>
                                        <p:cTn id="43" dur="1000" fill="hold"/>
                                        <p:tgtEl>
                                          <p:spTgt spid="26"/>
                                        </p:tgtEl>
                                        <p:attrNameLst>
                                          <p:attrName>ppt_h</p:attrName>
                                        </p:attrNameLst>
                                      </p:cBhvr>
                                      <p:tavLst>
                                        <p:tav tm="0">
                                          <p:val>
                                            <p:strVal val="#ppt_h"/>
                                          </p:val>
                                        </p:tav>
                                        <p:tav tm="100000">
                                          <p:val>
                                            <p:strVal val="#ppt_h"/>
                                          </p:val>
                                        </p:tav>
                                      </p:tavLst>
                                    </p:anim>
                                    <p:animEffect transition="in" filter="fade">
                                      <p:cBhvr>
                                        <p:cTn id="44" dur="1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strVal val="#ppt_w*0.70"/>
                                          </p:val>
                                        </p:tav>
                                        <p:tav tm="100000">
                                          <p:val>
                                            <p:strVal val="#ppt_w"/>
                                          </p:val>
                                        </p:tav>
                                      </p:tavLst>
                                    </p:anim>
                                    <p:anim calcmode="lin" valueType="num">
                                      <p:cBhvr>
                                        <p:cTn id="50" dur="1000" fill="hold"/>
                                        <p:tgtEl>
                                          <p:spTgt spid="39"/>
                                        </p:tgtEl>
                                        <p:attrNameLst>
                                          <p:attrName>ppt_h</p:attrName>
                                        </p:attrNameLst>
                                      </p:cBhvr>
                                      <p:tavLst>
                                        <p:tav tm="0">
                                          <p:val>
                                            <p:strVal val="#ppt_h"/>
                                          </p:val>
                                        </p:tav>
                                        <p:tav tm="100000">
                                          <p:val>
                                            <p:strVal val="#ppt_h"/>
                                          </p:val>
                                        </p:tav>
                                      </p:tavLst>
                                    </p:anim>
                                    <p:animEffect transition="in" filter="fade">
                                      <p:cBhvr>
                                        <p:cTn id="51" dur="10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0.70"/>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400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2000" fill="hold"/>
                                        <p:tgtEl>
                                          <p:spTgt spid="3"/>
                                        </p:tgtEl>
                                        <p:attrNameLst>
                                          <p:attrName>ppt_x</p:attrName>
                                        </p:attrNameLst>
                                      </p:cBhvr>
                                      <p:tavLst>
                                        <p:tav tm="0">
                                          <p:val>
                                            <p:strVal val="0-#ppt_w/2"/>
                                          </p:val>
                                        </p:tav>
                                        <p:tav tm="100000">
                                          <p:val>
                                            <p:strVal val="#ppt_x"/>
                                          </p:val>
                                        </p:tav>
                                      </p:tavLst>
                                    </p:anim>
                                    <p:anim calcmode="lin" valueType="num">
                                      <p:cBhvr additive="base">
                                        <p:cTn id="64"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100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39" grpId="0"/>
      <p:bldP spid="4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0" y="373062"/>
            <a:ext cx="23407688" cy="769441"/>
          </a:xfrm>
          <a:prstGeom prst="rect">
            <a:avLst/>
          </a:prstGeom>
        </p:spPr>
        <p:txBody>
          <a:bodyPr wrap="square">
            <a:spAutoFit/>
          </a:bodyPr>
          <a:lstStyle/>
          <a:p>
            <a:pPr algn="ctr">
              <a:spcAft>
                <a:spcPts val="1152"/>
              </a:spcAft>
            </a:pPr>
            <a:r>
              <a:rPr lang="en-US" altLang="en-US" sz="4400"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Intellectual-Property Recognition and Attributions with </a:t>
            </a:r>
            <a:r>
              <a:rPr lang="en-US" altLang="en-US" sz="440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Our Thanks</a:t>
            </a:r>
            <a:endParaRPr lang="en-US" altLang="en-US" sz="4400" dirty="0">
              <a:solidFill>
                <a:schemeClr val="bg1"/>
              </a:solidFill>
              <a:cs typeface="Arial" panose="020B0604020202020204" pitchFamily="34" charset="0"/>
            </a:endParaRPr>
          </a:p>
        </p:txBody>
      </p:sp>
      <p:sp>
        <p:nvSpPr>
          <p:cNvPr id="2" name="Rectangle 1"/>
          <p:cNvSpPr/>
          <p:nvPr/>
        </p:nvSpPr>
        <p:spPr>
          <a:xfrm>
            <a:off x="628278" y="1173162"/>
            <a:ext cx="21869431" cy="12121139"/>
          </a:xfrm>
          <a:prstGeom prst="rect">
            <a:avLst/>
          </a:prstGeom>
        </p:spPr>
        <p:txBody>
          <a:bodyPr wrap="square">
            <a:spAutoFit/>
          </a:bodyPr>
          <a:lstStyle/>
          <a:p>
            <a:r>
              <a:rPr lang="en-US" sz="2688" dirty="0">
                <a:solidFill>
                  <a:schemeClr val="bg1"/>
                </a:solidFill>
              </a:rPr>
              <a:t>® </a:t>
            </a:r>
            <a:r>
              <a:rPr lang="en-US" sz="2496" dirty="0">
                <a:solidFill>
                  <a:schemeClr val="bg1"/>
                </a:solidFill>
              </a:rPr>
              <a:t>Harvard</a:t>
            </a:r>
            <a:r>
              <a:rPr lang="en-US" sz="2688" dirty="0">
                <a:solidFill>
                  <a:schemeClr val="bg1"/>
                </a:solidFill>
              </a:rPr>
              <a:t> and « Harvard University » are registered trademarks of The President and Fellows of Harvard College.</a:t>
            </a:r>
            <a:br>
              <a:rPr lang="en-US" sz="2688" dirty="0">
                <a:solidFill>
                  <a:schemeClr val="bg1"/>
                </a:solidFill>
              </a:rPr>
            </a:br>
            <a:r>
              <a:rPr lang="en-US" sz="2688" dirty="0">
                <a:solidFill>
                  <a:schemeClr val="bg1"/>
                </a:solidFill>
              </a:rPr>
              <a:t>™ Harvard University Global System™ was created independently of Harvard University and is under trademark license.</a:t>
            </a:r>
          </a:p>
          <a:p>
            <a:r>
              <a:rPr lang="en-US" sz="2688" dirty="0">
                <a:solidFill>
                  <a:schemeClr val="bg1"/>
                </a:solidFill>
              </a:rPr>
              <a:t>The trademarks of The Professional Development Institute PDI Inc. (PDI) are:</a:t>
            </a:r>
          </a:p>
          <a:p>
            <a:pPr>
              <a:spcBef>
                <a:spcPts val="1152"/>
              </a:spcBef>
            </a:pPr>
            <a:r>
              <a:rPr lang="en-US" sz="2688" dirty="0">
                <a:solidFill>
                  <a:schemeClr val="bg1"/>
                </a:solidFill>
              </a:rPr>
              <a:t>     − </a:t>
            </a:r>
            <a:r>
              <a:rPr lang="en-US" sz="2688" dirty="0">
                <a:solidFill>
                  <a:schemeClr val="bg1"/>
                </a:solidFill>
                <a:cs typeface="Arial" panose="020B0604020202020204" pitchFamily="34" charset="0"/>
              </a:rPr>
              <a:t>The Professional Development Institute</a:t>
            </a:r>
            <a:r>
              <a:rPr lang="en-US" sz="2688" baseline="30000" dirty="0">
                <a:solidFill>
                  <a:schemeClr val="bg1"/>
                </a:solidFill>
              </a:rPr>
              <a:t>®</a:t>
            </a:r>
            <a:r>
              <a:rPr lang="en-US" sz="2688" dirty="0">
                <a:solidFill>
                  <a:schemeClr val="bg1"/>
                </a:solidFill>
              </a:rPr>
              <a:t> </a:t>
            </a:r>
            <a:endParaRPr lang="en-US" sz="2688" dirty="0">
              <a:solidFill>
                <a:schemeClr val="bg1"/>
              </a:solidFill>
              <a:cs typeface="Arial" panose="020B0604020202020204" pitchFamily="34" charset="0"/>
            </a:endParaRPr>
          </a:p>
          <a:p>
            <a:r>
              <a:rPr lang="en-US" sz="2688" dirty="0">
                <a:solidFill>
                  <a:schemeClr val="bg1"/>
                </a:solidFill>
                <a:cs typeface="Arial" panose="020B0604020202020204" pitchFamily="34" charset="0"/>
              </a:rPr>
              <a:t>     </a:t>
            </a:r>
            <a:r>
              <a:rPr lang="en-US" sz="2688" dirty="0" smtClean="0">
                <a:solidFill>
                  <a:schemeClr val="bg1"/>
                </a:solidFill>
                <a:cs typeface="Arial" panose="020B0604020202020204" pitchFamily="34" charset="0"/>
              </a:rPr>
              <a:t>− </a:t>
            </a:r>
            <a:r>
              <a:rPr lang="en-US" sz="2688" dirty="0" err="1">
                <a:solidFill>
                  <a:schemeClr val="bg1"/>
                </a:solidFill>
                <a:cs typeface="Arial" panose="020B0604020202020204" pitchFamily="34" charset="0"/>
              </a:rPr>
              <a:t>Institut</a:t>
            </a:r>
            <a:r>
              <a:rPr lang="en-US" sz="2688" dirty="0">
                <a:solidFill>
                  <a:schemeClr val="bg1"/>
                </a:solidFill>
                <a:cs typeface="Arial" panose="020B0604020202020204" pitchFamily="34" charset="0"/>
              </a:rPr>
              <a:t> </a:t>
            </a:r>
            <a:r>
              <a:rPr lang="en-US" sz="2688" dirty="0" err="1">
                <a:solidFill>
                  <a:schemeClr val="bg1"/>
                </a:solidFill>
                <a:cs typeface="Arial" panose="020B0604020202020204" pitchFamily="34" charset="0"/>
              </a:rPr>
              <a:t>supérieur</a:t>
            </a:r>
            <a:r>
              <a:rPr lang="en-US" sz="2688" dirty="0">
                <a:solidFill>
                  <a:schemeClr val="bg1"/>
                </a:solidFill>
                <a:cs typeface="Arial" panose="020B0604020202020204" pitchFamily="34" charset="0"/>
              </a:rPr>
              <a:t> de </a:t>
            </a:r>
            <a:r>
              <a:rPr lang="en-US" sz="2688" dirty="0" err="1">
                <a:solidFill>
                  <a:schemeClr val="bg1"/>
                </a:solidFill>
                <a:cs typeface="Arial" panose="020B0604020202020204" pitchFamily="34" charset="0"/>
              </a:rPr>
              <a:t>gestion</a:t>
            </a:r>
            <a:r>
              <a:rPr lang="en-US" sz="2688" dirty="0" smtClean="0">
                <a:solidFill>
                  <a:schemeClr val="bg1"/>
                </a:solidFill>
                <a:cs typeface="Arial" panose="020B0604020202020204" pitchFamily="34" charset="0"/>
              </a:rPr>
              <a:t>™</a:t>
            </a:r>
          </a:p>
          <a:p>
            <a:r>
              <a:rPr lang="fr-CA" altLang="en-US" sz="2688" dirty="0">
                <a:solidFill>
                  <a:schemeClr val="bg1"/>
                </a:solidFill>
                <a:cs typeface="Arial" panose="020B0604020202020204" pitchFamily="34" charset="0"/>
              </a:rPr>
              <a:t> </a:t>
            </a:r>
            <a:r>
              <a:rPr lang="fr-CA" altLang="en-US" sz="2688" dirty="0" smtClean="0">
                <a:solidFill>
                  <a:schemeClr val="bg1"/>
                </a:solidFill>
                <a:cs typeface="Arial" panose="020B0604020202020204" pitchFamily="34" charset="0"/>
              </a:rPr>
              <a:t>    </a:t>
            </a:r>
            <a:r>
              <a:rPr lang="en-US" sz="2688" dirty="0" smtClean="0">
                <a:solidFill>
                  <a:schemeClr val="bg1"/>
                </a:solidFill>
                <a:cs typeface="Arial" panose="020B0604020202020204" pitchFamily="34" charset="0"/>
              </a:rPr>
              <a:t>− </a:t>
            </a:r>
            <a:r>
              <a:rPr lang="en-US" sz="2800" spc="-211" dirty="0" smtClean="0">
                <a:solidFill>
                  <a:schemeClr val="bg1"/>
                </a:solidFill>
                <a:cs typeface="Arial" panose="020B0604020202020204" pitchFamily="34" charset="0"/>
              </a:rPr>
              <a:t>Stakeholder-Engagement </a:t>
            </a:r>
            <a:r>
              <a:rPr lang="en-US" sz="2800" spc="-211" dirty="0">
                <a:solidFill>
                  <a:schemeClr val="bg1"/>
                </a:solidFill>
                <a:cs typeface="Arial" panose="020B0604020202020204" pitchFamily="34" charset="0"/>
              </a:rPr>
              <a:t>Prism</a:t>
            </a:r>
            <a:r>
              <a:rPr lang="en-US" sz="2800" spc="-211" dirty="0" smtClean="0">
                <a:solidFill>
                  <a:schemeClr val="bg1"/>
                </a:solidFill>
                <a:cs typeface="Arial" panose="020B0604020202020204" pitchFamily="34" charset="0"/>
              </a:rPr>
              <a:t>™</a:t>
            </a:r>
            <a:endParaRPr lang="en-US" sz="2688" dirty="0" smtClean="0">
              <a:solidFill>
                <a:schemeClr val="bg1"/>
              </a:solidFill>
              <a:cs typeface="Arial" panose="020B0604020202020204" pitchFamily="34" charset="0"/>
            </a:endParaRPr>
          </a:p>
          <a:p>
            <a:r>
              <a:rPr lang="en-US" sz="2688" dirty="0" smtClean="0">
                <a:solidFill>
                  <a:schemeClr val="bg1"/>
                </a:solidFill>
                <a:cs typeface="Arial" panose="020B0604020202020204" pitchFamily="34" charset="0"/>
              </a:rPr>
              <a:t>     </a:t>
            </a:r>
            <a:r>
              <a:rPr lang="en-US" sz="2688" dirty="0">
                <a:solidFill>
                  <a:schemeClr val="bg1"/>
                </a:solidFill>
                <a:cs typeface="Arial" panose="020B0604020202020204" pitchFamily="34" charset="0"/>
              </a:rPr>
              <a:t>− PDI logotypes (with 3 and </a:t>
            </a:r>
            <a:r>
              <a:rPr lang="en-US" sz="2688" dirty="0">
                <a:solidFill>
                  <a:schemeClr val="bg1"/>
                </a:solidFill>
              </a:rPr>
              <a:t>4 arrows pointing </a:t>
            </a:r>
            <a:r>
              <a:rPr lang="en-US" sz="2688" dirty="0" err="1">
                <a:solidFill>
                  <a:schemeClr val="bg1"/>
                </a:solidFill>
              </a:rPr>
              <a:t>Nort</a:t>
            </a:r>
            <a:r>
              <a:rPr lang="en-US" sz="2688" dirty="0">
                <a:solidFill>
                  <a:schemeClr val="bg1"/>
                </a:solidFill>
              </a:rPr>
              <a:t>-East) including the one below</a:t>
            </a:r>
          </a:p>
          <a:p>
            <a:r>
              <a:rPr lang="en-US" sz="2688" dirty="0" smtClean="0">
                <a:solidFill>
                  <a:schemeClr val="bg1"/>
                </a:solidFill>
                <a:cs typeface="Arial" panose="020B0604020202020204" pitchFamily="34" charset="0"/>
              </a:rPr>
              <a:t>Our deep gratitude to Mr. </a:t>
            </a:r>
            <a:r>
              <a:rPr lang="en-US" sz="2688" dirty="0">
                <a:solidFill>
                  <a:schemeClr val="bg1"/>
                </a:solidFill>
                <a:cs typeface="Arial" panose="020B0604020202020204" pitchFamily="34" charset="0"/>
              </a:rPr>
              <a:t>Jean-Marc </a:t>
            </a:r>
            <a:r>
              <a:rPr lang="en-US" sz="2688" dirty="0" err="1" smtClean="0">
                <a:solidFill>
                  <a:schemeClr val="bg1"/>
                </a:solidFill>
                <a:cs typeface="Arial" panose="020B0604020202020204" pitchFamily="34" charset="0"/>
              </a:rPr>
              <a:t>Carisse</a:t>
            </a:r>
            <a:r>
              <a:rPr lang="en-US" sz="2688" dirty="0" smtClean="0">
                <a:solidFill>
                  <a:schemeClr val="bg1"/>
                </a:solidFill>
                <a:cs typeface="Arial" panose="020B0604020202020204" pitchFamily="34" charset="0"/>
              </a:rPr>
              <a:t> for the images in Slides 28-29 featuring P.M. Jean Chrétien and Alain Martin.</a:t>
            </a:r>
          </a:p>
          <a:p>
            <a:r>
              <a:rPr lang="en-US" sz="2688" dirty="0" smtClean="0">
                <a:solidFill>
                  <a:schemeClr val="bg1"/>
                </a:solidFill>
                <a:cs typeface="Arial" panose="020B0604020202020204" pitchFamily="34" charset="0"/>
              </a:rPr>
              <a:t>IMAGES </a:t>
            </a:r>
            <a:r>
              <a:rPr lang="en-US" sz="2688" dirty="0">
                <a:solidFill>
                  <a:schemeClr val="bg1"/>
                </a:solidFill>
                <a:cs typeface="Arial" panose="020B0604020202020204" pitchFamily="34" charset="0"/>
              </a:rPr>
              <a:t>(reference numbers in Slide 2): </a:t>
            </a:r>
            <a:r>
              <a:rPr lang="en-US" sz="2688" dirty="0">
                <a:solidFill>
                  <a:schemeClr val="bg1"/>
                </a:solidFill>
              </a:rPr>
              <a:t>The following photographers’ work was used under Creative Commons licenses, with deep gratitude:</a:t>
            </a:r>
            <a:r>
              <a:rPr lang="en-US" sz="2688" dirty="0">
                <a:solidFill>
                  <a:schemeClr val="bg1"/>
                </a:solidFill>
                <a:cs typeface="Arial" panose="020B0604020202020204" pitchFamily="34" charset="0"/>
              </a:rPr>
              <a:t> </a:t>
            </a:r>
          </a:p>
          <a:p>
            <a:pPr marL="438889"/>
            <a:r>
              <a:rPr lang="en-US" sz="2688" dirty="0">
                <a:solidFill>
                  <a:schemeClr val="bg1"/>
                </a:solidFill>
                <a:cs typeface="Arial" panose="020B0604020202020204" pitchFamily="34" charset="0"/>
              </a:rPr>
              <a:t>1. Canadian Parliament’s Peace Tower (cropped). Author: </a:t>
            </a:r>
            <a:r>
              <a:rPr lang="en-US" sz="2688" dirty="0" err="1">
                <a:solidFill>
                  <a:schemeClr val="bg1"/>
                </a:solidFill>
                <a:cs typeface="Arial" panose="020B0604020202020204" pitchFamily="34" charset="0"/>
              </a:rPr>
              <a:t>Ducrocq</a:t>
            </a:r>
            <a:r>
              <a:rPr lang="en-US" sz="2688" dirty="0">
                <a:solidFill>
                  <a:schemeClr val="bg1"/>
                </a:solidFill>
                <a:cs typeface="Arial" panose="020B0604020202020204" pitchFamily="34" charset="0"/>
              </a:rPr>
              <a:t>. www.executive.org</a:t>
            </a:r>
          </a:p>
          <a:p>
            <a:pPr marL="438889"/>
            <a:r>
              <a:rPr lang="en-US" sz="2688" dirty="0">
                <a:solidFill>
                  <a:schemeClr val="bg1"/>
                </a:solidFill>
                <a:cs typeface="Arial" panose="020B0604020202020204" pitchFamily="34" charset="0"/>
              </a:rPr>
              <a:t>2. Statue of Liberty (cropped). Author: William </a:t>
            </a:r>
            <a:r>
              <a:rPr lang="en-US" sz="2688" dirty="0" err="1">
                <a:solidFill>
                  <a:schemeClr val="bg1"/>
                </a:solidFill>
                <a:cs typeface="Arial" panose="020B0604020202020204" pitchFamily="34" charset="0"/>
              </a:rPr>
              <a:t>Warby</a:t>
            </a:r>
            <a:r>
              <a:rPr lang="en-US" sz="2688" dirty="0">
                <a:solidFill>
                  <a:schemeClr val="bg1"/>
                </a:solidFill>
                <a:cs typeface="Arial" panose="020B0604020202020204" pitchFamily="34" charset="0"/>
              </a:rPr>
              <a:t>. https://commons.wikimedia.org/wiki/File:Statue_of_Liberty_2007.jpg</a:t>
            </a:r>
          </a:p>
          <a:p>
            <a:pPr marL="438889"/>
            <a:r>
              <a:rPr lang="en-US" sz="2688" dirty="0">
                <a:solidFill>
                  <a:schemeClr val="bg1"/>
                </a:solidFill>
                <a:cs typeface="Arial" panose="020B0604020202020204" pitchFamily="34" charset="0"/>
              </a:rPr>
              <a:t>3. Torres Mayor, </a:t>
            </a:r>
            <a:r>
              <a:rPr lang="en-US" sz="2688" dirty="0" err="1">
                <a:solidFill>
                  <a:schemeClr val="bg1"/>
                </a:solidFill>
                <a:cs typeface="Arial" panose="020B0604020202020204" pitchFamily="34" charset="0"/>
              </a:rPr>
              <a:t>Reforma</a:t>
            </a:r>
            <a:r>
              <a:rPr lang="en-US" sz="2688" dirty="0">
                <a:solidFill>
                  <a:schemeClr val="bg1"/>
                </a:solidFill>
                <a:cs typeface="Arial" panose="020B0604020202020204" pitchFamily="34" charset="0"/>
              </a:rPr>
              <a:t> &amp; BBVA </a:t>
            </a:r>
            <a:r>
              <a:rPr lang="en-US" sz="2688" dirty="0" err="1">
                <a:solidFill>
                  <a:schemeClr val="bg1"/>
                </a:solidFill>
                <a:cs typeface="Arial" panose="020B0604020202020204" pitchFamily="34" charset="0"/>
              </a:rPr>
              <a:t>Bancómer</a:t>
            </a:r>
            <a:r>
              <a:rPr lang="en-US" sz="2688" dirty="0">
                <a:solidFill>
                  <a:schemeClr val="bg1"/>
                </a:solidFill>
                <a:cs typeface="Arial" panose="020B0604020202020204" pitchFamily="34" charset="0"/>
              </a:rPr>
              <a:t> buildings (cropped). Author: </a:t>
            </a:r>
            <a:r>
              <a:rPr lang="en-US" sz="2688" dirty="0" err="1">
                <a:solidFill>
                  <a:schemeClr val="bg1"/>
                </a:solidFill>
                <a:cs typeface="Arial" panose="020B0604020202020204" pitchFamily="34" charset="0"/>
              </a:rPr>
              <a:t>Keizers</a:t>
            </a:r>
            <a:r>
              <a:rPr lang="en-US" sz="2688" dirty="0">
                <a:solidFill>
                  <a:schemeClr val="bg1"/>
                </a:solidFill>
                <a:cs typeface="Arial" panose="020B0604020202020204" pitchFamily="34" charset="0"/>
              </a:rPr>
              <a:t>. https://commons.wikimedia.org/wiki/File:MEX3.jpg</a:t>
            </a:r>
            <a:br>
              <a:rPr lang="en-US" sz="2688" dirty="0">
                <a:solidFill>
                  <a:schemeClr val="bg1"/>
                </a:solidFill>
                <a:cs typeface="Arial" panose="020B0604020202020204" pitchFamily="34" charset="0"/>
              </a:rPr>
            </a:br>
            <a:r>
              <a:rPr lang="en-US" sz="2688" dirty="0">
                <a:solidFill>
                  <a:schemeClr val="bg1"/>
                </a:solidFill>
                <a:cs typeface="Arial" panose="020B0604020202020204" pitchFamily="34" charset="0"/>
              </a:rPr>
              <a:t>4. IMF Flag wreath: IMF Family. Author: </a:t>
            </a:r>
            <a:r>
              <a:rPr lang="en-US" sz="2688" dirty="0" err="1">
                <a:solidFill>
                  <a:schemeClr val="bg1"/>
                </a:solidFill>
                <a:cs typeface="Arial" panose="020B0604020202020204" pitchFamily="34" charset="0"/>
              </a:rPr>
              <a:t>Babelia</a:t>
            </a:r>
            <a:r>
              <a:rPr lang="en-US" sz="2688" dirty="0">
                <a:solidFill>
                  <a:schemeClr val="bg1"/>
                </a:solidFill>
                <a:cs typeface="Arial" panose="020B0604020202020204" pitchFamily="34" charset="0"/>
              </a:rPr>
              <a:t>. https://commons.wikimedia.org/wiki/File:IMF_family.png</a:t>
            </a:r>
          </a:p>
          <a:p>
            <a:pPr indent="438889"/>
            <a:r>
              <a:rPr lang="en-US" sz="2688" dirty="0">
                <a:solidFill>
                  <a:schemeClr val="bg1"/>
                </a:solidFill>
                <a:cs typeface="Arial" panose="020B0604020202020204" pitchFamily="34" charset="0"/>
              </a:rPr>
              <a:t>5. Eiffel Tower wearing Europe colors - panoramio.jpg (cropped). Author: Pascal </a:t>
            </a:r>
            <a:r>
              <a:rPr lang="en-US" sz="2688" dirty="0" err="1">
                <a:solidFill>
                  <a:schemeClr val="bg1"/>
                </a:solidFill>
                <a:cs typeface="Arial" panose="020B0604020202020204" pitchFamily="34" charset="0"/>
              </a:rPr>
              <a:t>Terjan</a:t>
            </a:r>
            <a:r>
              <a:rPr lang="en-US" sz="2688" dirty="0">
                <a:solidFill>
                  <a:schemeClr val="bg1"/>
                </a:solidFill>
                <a:cs typeface="Arial" panose="020B0604020202020204" pitchFamily="34" charset="0"/>
              </a:rPr>
              <a:t>. </a:t>
            </a:r>
            <a:br>
              <a:rPr lang="en-US" sz="2688" dirty="0">
                <a:solidFill>
                  <a:schemeClr val="bg1"/>
                </a:solidFill>
                <a:cs typeface="Arial" panose="020B0604020202020204" pitchFamily="34" charset="0"/>
              </a:rPr>
            </a:br>
            <a:r>
              <a:rPr lang="en-US" sz="2688" dirty="0">
                <a:solidFill>
                  <a:schemeClr val="bg1"/>
                </a:solidFill>
                <a:cs typeface="Arial" panose="020B0604020202020204" pitchFamily="34" charset="0"/>
              </a:rPr>
              <a:t>                                           https://commons.wikimedia.org/wiki/File:Eiffel_Tower_wearing_Europe_colors_-_panoramio.jpg</a:t>
            </a:r>
          </a:p>
          <a:p>
            <a:pPr indent="438889"/>
            <a:r>
              <a:rPr lang="en-US" sz="2688" dirty="0">
                <a:solidFill>
                  <a:schemeClr val="bg1"/>
                </a:solidFill>
                <a:cs typeface="Arial" panose="020B0604020202020204" pitchFamily="34" charset="0"/>
              </a:rPr>
              <a:t>6. London’s Gherkin at Night (cropped). Author: CGP Grey. https://commons.wikimedia.org/wiki/File:The_Gherkin_at_Night_5083530806.jpg</a:t>
            </a:r>
          </a:p>
          <a:p>
            <a:pPr indent="438889">
              <a:tabLst>
                <a:tab pos="4053629" algn="l"/>
              </a:tabLst>
            </a:pPr>
            <a:r>
              <a:rPr lang="en-US" sz="2688" dirty="0">
                <a:solidFill>
                  <a:schemeClr val="bg1"/>
                </a:solidFill>
                <a:cs typeface="Arial" panose="020B0604020202020204" pitchFamily="34" charset="0"/>
              </a:rPr>
              <a:t>7. Premier Tower Melbourne 2.jpg (cropped). Author: Adrian P Lim. </a:t>
            </a:r>
            <a:br>
              <a:rPr lang="en-US" sz="2688" dirty="0">
                <a:solidFill>
                  <a:schemeClr val="bg1"/>
                </a:solidFill>
                <a:cs typeface="Arial" panose="020B0604020202020204" pitchFamily="34" charset="0"/>
              </a:rPr>
            </a:br>
            <a:r>
              <a:rPr lang="en-US" sz="2688" dirty="0">
                <a:solidFill>
                  <a:schemeClr val="bg1"/>
                </a:solidFill>
                <a:cs typeface="Arial" panose="020B0604020202020204" pitchFamily="34" charset="0"/>
              </a:rPr>
              <a:t>                                           https://commons.wikimedia.org/wiki/File:Premier_Tower_Melbourne_2.jpg</a:t>
            </a:r>
          </a:p>
          <a:p>
            <a:pPr indent="438889"/>
            <a:r>
              <a:rPr lang="en-US" sz="2688" dirty="0">
                <a:solidFill>
                  <a:schemeClr val="bg1"/>
                </a:solidFill>
                <a:cs typeface="Arial" panose="020B0604020202020204" pitchFamily="34" charset="0"/>
              </a:rPr>
              <a:t>8. Background image: BlankMap-World-1920.png (cropped). Authors: Spesh531 and Vardion. </a:t>
            </a:r>
            <a:br>
              <a:rPr lang="en-US" sz="2688" dirty="0">
                <a:solidFill>
                  <a:schemeClr val="bg1"/>
                </a:solidFill>
                <a:cs typeface="Arial" panose="020B0604020202020204" pitchFamily="34" charset="0"/>
              </a:rPr>
            </a:br>
            <a:r>
              <a:rPr lang="en-US" sz="2688" dirty="0">
                <a:solidFill>
                  <a:schemeClr val="bg1"/>
                </a:solidFill>
                <a:cs typeface="Arial" panose="020B0604020202020204" pitchFamily="34" charset="0"/>
              </a:rPr>
              <a:t>                                           https://upload.wikimedia.org/wikipedia/commons/f/f0/BlankMap-World-1920.png</a:t>
            </a:r>
          </a:p>
          <a:p>
            <a:endParaRPr lang="en-US" sz="2688" dirty="0">
              <a:solidFill>
                <a:schemeClr val="bg1"/>
              </a:solidFill>
              <a:cs typeface="Arial" panose="020B0604020202020204" pitchFamily="34" charset="0"/>
            </a:endParaRPr>
          </a:p>
          <a:p>
            <a:endParaRPr lang="en-US" sz="2688" dirty="0">
              <a:solidFill>
                <a:schemeClr val="bg1"/>
              </a:solidFill>
              <a:cs typeface="Arial" panose="020B0604020202020204" pitchFamily="34" charset="0"/>
            </a:endParaRPr>
          </a:p>
          <a:p>
            <a:r>
              <a:rPr lang="en-US" sz="2688" baseline="30000" dirty="0">
                <a:solidFill>
                  <a:schemeClr val="bg1"/>
                </a:solidFill>
              </a:rPr>
              <a:t> </a:t>
            </a:r>
          </a:p>
          <a:p>
            <a:endParaRPr lang="en-US" sz="2688" dirty="0">
              <a:solidFill>
                <a:schemeClr val="bg1"/>
              </a:solidFill>
            </a:endParaRPr>
          </a:p>
          <a:p>
            <a:endParaRPr lang="en-US" sz="2688" dirty="0"/>
          </a:p>
        </p:txBody>
      </p:sp>
      <p:sp>
        <p:nvSpPr>
          <p:cNvPr id="16" name="Rectangle 15"/>
          <p:cNvSpPr/>
          <p:nvPr/>
        </p:nvSpPr>
        <p:spPr>
          <a:xfrm>
            <a:off x="2277428" y="11049771"/>
            <a:ext cx="10012123" cy="1900777"/>
          </a:xfrm>
          <a:prstGeom prst="rect">
            <a:avLst/>
          </a:prstGeom>
        </p:spPr>
        <p:txBody>
          <a:bodyPr wrap="square">
            <a:spAutoFit/>
          </a:bodyPr>
          <a:lstStyle/>
          <a:p>
            <a:pPr>
              <a:spcAft>
                <a:spcPts val="384"/>
              </a:spcAft>
            </a:pPr>
            <a:r>
              <a:rPr lang="fr-FR" altLang="en-US" sz="2688" dirty="0">
                <a:solidFill>
                  <a:schemeClr val="bg2"/>
                </a:solidFill>
                <a:latin typeface="Arial Black" panose="020B0A04020102020204" pitchFamily="34" charset="0"/>
                <a:cs typeface="Times New Roman" panose="02020603050405020304" pitchFamily="18" charset="0"/>
              </a:rPr>
              <a:t>The Professional </a:t>
            </a:r>
            <a:r>
              <a:rPr lang="fr-FR" altLang="en-US" sz="2688" dirty="0" err="1">
                <a:solidFill>
                  <a:schemeClr val="bg2"/>
                </a:solidFill>
                <a:latin typeface="Arial Black" panose="020B0A04020102020204" pitchFamily="34" charset="0"/>
                <a:cs typeface="Times New Roman" panose="02020603050405020304" pitchFamily="18" charset="0"/>
              </a:rPr>
              <a:t>Development</a:t>
            </a:r>
            <a:r>
              <a:rPr lang="fr-FR" altLang="en-US" sz="2688" dirty="0">
                <a:solidFill>
                  <a:schemeClr val="bg2"/>
                </a:solidFill>
                <a:latin typeface="Arial Black" panose="020B0A04020102020204" pitchFamily="34" charset="0"/>
                <a:cs typeface="Times New Roman" panose="02020603050405020304" pitchFamily="18" charset="0"/>
              </a:rPr>
              <a:t> Institute PDI Inc.</a:t>
            </a:r>
          </a:p>
          <a:p>
            <a:pPr>
              <a:spcAft>
                <a:spcPts val="384"/>
              </a:spcAft>
            </a:pPr>
            <a:r>
              <a:rPr lang="fr-FR" altLang="en-US" sz="2688" dirty="0" err="1">
                <a:solidFill>
                  <a:schemeClr val="bg2"/>
                </a:solidFill>
                <a:latin typeface="Arial Black" panose="020B0A04020102020204" pitchFamily="34" charset="0"/>
                <a:cs typeface="Times New Roman" panose="02020603050405020304" pitchFamily="18" charset="0"/>
              </a:rPr>
              <a:t>Toll</a:t>
            </a:r>
            <a:r>
              <a:rPr lang="fr-FR" altLang="en-US" sz="2688" dirty="0">
                <a:solidFill>
                  <a:schemeClr val="bg2"/>
                </a:solidFill>
                <a:latin typeface="Arial Black" panose="020B0A04020102020204" pitchFamily="34" charset="0"/>
                <a:cs typeface="Times New Roman" panose="02020603050405020304" pitchFamily="18" charset="0"/>
              </a:rPr>
              <a:t> Free : 1-800-HARVARD </a:t>
            </a:r>
            <a:r>
              <a:rPr lang="fr-FR" altLang="en-US" sz="2688" dirty="0">
                <a:solidFill>
                  <a:schemeClr val="bg2"/>
                </a:solidFill>
                <a:latin typeface="Arial Black" panose="020B0A04020102020204" pitchFamily="34" charset="0"/>
                <a:cs typeface="Times New Roman" panose="02020603050405020304" pitchFamily="18" charset="0"/>
                <a:sym typeface="Symbol" panose="05050102010706020507" pitchFamily="18" charset="2"/>
              </a:rPr>
              <a:t> </a:t>
            </a:r>
            <a:r>
              <a:rPr lang="fr-FR" altLang="en-US" sz="2688" dirty="0">
                <a:solidFill>
                  <a:schemeClr val="bg2"/>
                </a:solidFill>
                <a:latin typeface="Arial Black" panose="020B0A04020102020204" pitchFamily="34" charset="0"/>
                <a:cs typeface="Times New Roman" panose="02020603050405020304" pitchFamily="18" charset="0"/>
              </a:rPr>
              <a:t>+1 819 772-7777  </a:t>
            </a:r>
          </a:p>
          <a:p>
            <a:pPr>
              <a:spcAft>
                <a:spcPts val="384"/>
              </a:spcAft>
            </a:pPr>
            <a:r>
              <a:rPr lang="en-US" sz="2688" dirty="0">
                <a:solidFill>
                  <a:schemeClr val="bg2"/>
                </a:solidFill>
                <a:latin typeface="Arial Black" panose="020B0A04020102020204" pitchFamily="34" charset="0"/>
              </a:rPr>
              <a:t>Europe : +33 7 68 47 23 11 </a:t>
            </a:r>
            <a:endParaRPr lang="fr-FR" sz="2688" dirty="0">
              <a:solidFill>
                <a:schemeClr val="bg2"/>
              </a:solidFill>
              <a:latin typeface="Arial Black" panose="020B0A04020102020204" pitchFamily="34" charset="0"/>
              <a:cs typeface="Times New Roman" panose="02020603050405020304" pitchFamily="18" charset="0"/>
              <a:sym typeface="Symbol" panose="05050102010706020507" pitchFamily="18" charset="2"/>
            </a:endParaRPr>
          </a:p>
          <a:p>
            <a:pPr>
              <a:spcAft>
                <a:spcPts val="384"/>
              </a:spcAft>
            </a:pPr>
            <a:r>
              <a:rPr lang="en-US" sz="2688" u="sng" dirty="0">
                <a:solidFill>
                  <a:schemeClr val="bg2"/>
                </a:solidFill>
                <a:latin typeface="Arial Black" panose="020B0A04020102020204" pitchFamily="34" charset="0"/>
              </a:rPr>
              <a:t>www.eharvard.org</a:t>
            </a:r>
            <a:endParaRPr lang="en-US" sz="2688" baseline="30000" dirty="0">
              <a:solidFill>
                <a:schemeClr val="bg2"/>
              </a:solidFill>
              <a:latin typeface="Arial Black" panose="020B0A040201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93" y="11162135"/>
            <a:ext cx="1707904" cy="1721041"/>
          </a:xfrm>
          <a:prstGeom prst="rect">
            <a:avLst/>
          </a:prstGeom>
        </p:spPr>
      </p:pic>
      <p:sp>
        <p:nvSpPr>
          <p:cNvPr id="3" name="Rectangle 2"/>
          <p:cNvSpPr/>
          <p:nvPr/>
        </p:nvSpPr>
        <p:spPr>
          <a:xfrm>
            <a:off x="1614918" y="10807725"/>
            <a:ext cx="479618" cy="369332"/>
          </a:xfrm>
          <a:prstGeom prst="rect">
            <a:avLst/>
          </a:prstGeom>
        </p:spPr>
        <p:txBody>
          <a:bodyPr wrap="none">
            <a:spAutoFit/>
          </a:bodyPr>
          <a:lstStyle/>
          <a:p>
            <a:r>
              <a:rPr lang="en-US" dirty="0" smtClean="0">
                <a:solidFill>
                  <a:schemeClr val="bg1"/>
                </a:solidFill>
                <a:latin typeface="Arial" panose="020B0604020202020204" pitchFamily="34" charset="0"/>
              </a:rPr>
              <a:t>™ </a:t>
            </a:r>
            <a:endParaRPr lang="en-US" dirty="0"/>
          </a:p>
        </p:txBody>
      </p:sp>
      <p:sp>
        <p:nvSpPr>
          <p:cNvPr id="9"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custDataLst>
      <p:tags r:id="rId1"/>
    </p:custDataLst>
    <p:extLst>
      <p:ext uri="{BB962C8B-B14F-4D97-AF65-F5344CB8AC3E}">
        <p14:creationId xmlns:p14="http://schemas.microsoft.com/office/powerpoint/2010/main" val="3654320603"/>
      </p:ext>
    </p:extLst>
  </p:cSld>
  <p:clrMapOvr>
    <a:masterClrMapping/>
  </p:clrMapOvr>
  <mc:AlternateContent xmlns:mc="http://schemas.openxmlformats.org/markup-compatibility/2006" xmlns:p14="http://schemas.microsoft.com/office/powerpoint/2010/main">
    <mc:Choice Requires="p14">
      <p:transition spd="slow" p14:dur="2000" advTm="40084"/>
    </mc:Choice>
    <mc:Fallback xmlns="">
      <p:transition spd="slow" advTm="40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654844" y="8320366"/>
            <a:ext cx="22402799" cy="7013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8" y="-388938"/>
            <a:ext cx="23407336" cy="1697196"/>
          </a:xfrm>
          <a:prstGeom prst="rect">
            <a:avLst/>
          </a:prstGeom>
        </p:spPr>
        <p:txBody>
          <a:bodyPr wrap="square">
            <a:spAutoFit/>
          </a:bodyPr>
          <a:lstStyle/>
          <a:p>
            <a:pPr algn="ctr">
              <a:lnSpc>
                <a:spcPts val="15000"/>
              </a:lnSpc>
              <a:spcAft>
                <a:spcPts val="1152"/>
              </a:spcAft>
            </a:pPr>
            <a:r>
              <a:rPr lang="en-US" altLang="en-US" sz="480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English-Video End</a:t>
            </a:r>
            <a:endParaRPr lang="en-US" altLang="en-US" sz="6144"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15" name="Rectangle 14"/>
          <p:cNvSpPr/>
          <p:nvPr/>
        </p:nvSpPr>
        <p:spPr>
          <a:xfrm>
            <a:off x="-2685" y="9520053"/>
            <a:ext cx="23407336" cy="2054409"/>
          </a:xfrm>
          <a:prstGeom prst="rect">
            <a:avLst/>
          </a:prstGeom>
        </p:spPr>
        <p:txBody>
          <a:bodyPr wrap="square">
            <a:spAutoFit/>
          </a:bodyPr>
          <a:lstStyle/>
          <a:p>
            <a:pPr algn="ctr">
              <a:lnSpc>
                <a:spcPts val="5100"/>
              </a:lnSpc>
              <a:spcAft>
                <a:spcPts val="0"/>
              </a:spcAft>
            </a:pPr>
            <a:r>
              <a:rPr lang="en-US" altLang="en-US" sz="4000" spc="-100" dirty="0" smtClean="0">
                <a:solidFill>
                  <a:schemeClr val="bg1"/>
                </a:solidFill>
                <a:effectLst>
                  <a:outerShdw blurRad="38100" dist="38100" dir="2700000" algn="tl">
                    <a:srgbClr val="000000">
                      <a:alpha val="43137"/>
                    </a:srgbClr>
                  </a:outerShdw>
                </a:effectLst>
                <a:cs typeface="Arial" panose="020B0604020202020204" pitchFamily="34" charset="0"/>
              </a:rPr>
              <a:t>Our gratitude to “VMAX </a:t>
            </a:r>
            <a:r>
              <a:rPr lang="en-US" altLang="en-US" sz="4000" spc="-100" dirty="0">
                <a:solidFill>
                  <a:schemeClr val="bg1"/>
                </a:solidFill>
                <a:effectLst>
                  <a:outerShdw blurRad="38100" dist="38100" dir="2700000" algn="tl">
                    <a:srgbClr val="000000">
                      <a:alpha val="43137"/>
                    </a:srgbClr>
                  </a:outerShdw>
                </a:effectLst>
                <a:cs typeface="Arial" panose="020B0604020202020204" pitchFamily="34" charset="0"/>
              </a:rPr>
              <a:t>Music </a:t>
            </a:r>
            <a:r>
              <a:rPr lang="en-US" altLang="en-US" sz="4000" spc="-100" dirty="0" smtClean="0">
                <a:solidFill>
                  <a:schemeClr val="bg1"/>
                </a:solidFill>
                <a:effectLst>
                  <a:outerShdw blurRad="38100" dist="38100" dir="2700000" algn="tl">
                    <a:srgbClr val="000000">
                      <a:alpha val="43137"/>
                    </a:srgbClr>
                  </a:outerShdw>
                </a:effectLst>
                <a:cs typeface="Arial" panose="020B0604020202020204" pitchFamily="34" charset="0"/>
              </a:rPr>
              <a:t>Album” audio library for the background music</a:t>
            </a:r>
          </a:p>
          <a:p>
            <a:pPr algn="ctr">
              <a:lnSpc>
                <a:spcPts val="5100"/>
              </a:lnSpc>
              <a:spcAft>
                <a:spcPts val="0"/>
              </a:spcAft>
            </a:pPr>
            <a:r>
              <a:rPr lang="en-US" altLang="en-US" sz="4000" dirty="0" smtClean="0">
                <a:solidFill>
                  <a:schemeClr val="bg1"/>
                </a:solidFill>
                <a:effectLst>
                  <a:outerShdw blurRad="38100" dist="38100" dir="2700000" algn="tl">
                    <a:srgbClr val="000000">
                      <a:alpha val="43137"/>
                    </a:srgbClr>
                  </a:outerShdw>
                </a:effectLst>
                <a:cs typeface="Arial" panose="020B0604020202020204" pitchFamily="34" charset="0"/>
              </a:rPr>
              <a:t>titled: Free </a:t>
            </a:r>
            <a:r>
              <a:rPr lang="en-US" altLang="en-US" sz="4000" dirty="0">
                <a:solidFill>
                  <a:schemeClr val="bg1"/>
                </a:solidFill>
                <a:effectLst>
                  <a:outerShdw blurRad="38100" dist="38100" dir="2700000" algn="tl">
                    <a:srgbClr val="000000">
                      <a:alpha val="43137"/>
                    </a:srgbClr>
                  </a:outerShdw>
                </a:effectLst>
                <a:cs typeface="Arial" panose="020B0604020202020204" pitchFamily="34" charset="0"/>
              </a:rPr>
              <a:t>no copyright classical music - Best of Chopin (</a:t>
            </a:r>
            <a:r>
              <a:rPr lang="en-US" altLang="en-US" sz="4000" dirty="0" smtClean="0">
                <a:solidFill>
                  <a:schemeClr val="bg1"/>
                </a:solidFill>
                <a:effectLst>
                  <a:outerShdw blurRad="38100" dist="38100" dir="2700000" algn="tl">
                    <a:srgbClr val="000000">
                      <a:alpha val="43137"/>
                    </a:srgbClr>
                  </a:outerShdw>
                </a:effectLst>
                <a:cs typeface="Arial" panose="020B0604020202020204" pitchFamily="34" charset="0"/>
              </a:rPr>
              <a:t>2020),</a:t>
            </a:r>
          </a:p>
          <a:p>
            <a:pPr algn="ctr">
              <a:lnSpc>
                <a:spcPts val="5100"/>
              </a:lnSpc>
              <a:spcAft>
                <a:spcPts val="0"/>
              </a:spcAft>
            </a:pPr>
            <a:r>
              <a:rPr lang="en-US" altLang="en-US" sz="4000" dirty="0" smtClean="0">
                <a:solidFill>
                  <a:schemeClr val="bg1"/>
                </a:solidFill>
                <a:effectLst>
                  <a:outerShdw blurRad="38100" dist="38100" dir="2700000" algn="tl">
                    <a:srgbClr val="000000">
                      <a:alpha val="43137"/>
                    </a:srgbClr>
                  </a:outerShdw>
                </a:effectLst>
                <a:cs typeface="Arial" panose="020B0604020202020204" pitchFamily="34" charset="0"/>
              </a:rPr>
              <a:t>YouTube’s VMAX </a:t>
            </a:r>
            <a:r>
              <a:rPr lang="en-US" altLang="en-US" sz="4000" dirty="0">
                <a:solidFill>
                  <a:schemeClr val="bg1"/>
                </a:solidFill>
                <a:effectLst>
                  <a:outerShdw blurRad="38100" dist="38100" dir="2700000" algn="tl">
                    <a:srgbClr val="000000">
                      <a:alpha val="43137"/>
                    </a:srgbClr>
                  </a:outerShdw>
                </a:effectLst>
                <a:cs typeface="Arial" panose="020B0604020202020204" pitchFamily="34" charset="0"/>
              </a:rPr>
              <a:t>Channel at https://youtu.be/w43GrnwZetE</a:t>
            </a:r>
            <a:r>
              <a:rPr lang="en-US" altLang="en-US" sz="4000" dirty="0" smtClean="0">
                <a:solidFill>
                  <a:schemeClr val="bg1"/>
                </a:solidFill>
                <a:effectLst>
                  <a:outerShdw blurRad="38100" dist="38100" dir="2700000" algn="tl">
                    <a:srgbClr val="000000">
                      <a:alpha val="43137"/>
                    </a:srgbClr>
                  </a:outerShdw>
                </a:effectLst>
                <a:cs typeface="Arial" panose="020B0604020202020204" pitchFamily="34" charset="0"/>
              </a:rPr>
              <a:t>.</a:t>
            </a:r>
            <a:endParaRPr lang="en-US" altLang="en-US" sz="4000" dirty="0">
              <a:solidFill>
                <a:schemeClr val="bg1"/>
              </a:solidFill>
              <a:effectLst>
                <a:outerShdw blurRad="38100" dist="38100" dir="2700000" algn="tl">
                  <a:srgbClr val="000000">
                    <a:alpha val="43137"/>
                  </a:srgbClr>
                </a:outerShdw>
              </a:effectLst>
              <a:cs typeface="Arial" panose="020B0604020202020204" pitchFamily="34" charset="0"/>
            </a:endParaRPr>
          </a:p>
        </p:txBody>
      </p:sp>
      <p:grpSp>
        <p:nvGrpSpPr>
          <p:cNvPr id="9" name="Group 8"/>
          <p:cNvGrpSpPr/>
          <p:nvPr/>
        </p:nvGrpSpPr>
        <p:grpSpPr>
          <a:xfrm>
            <a:off x="108250" y="11752302"/>
            <a:ext cx="1236483" cy="1321727"/>
            <a:chOff x="108250" y="11752302"/>
            <a:chExt cx="1236483" cy="1321727"/>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2" name="Rectangle 11"/>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10" name="Rectangle 9"/>
          <p:cNvSpPr/>
          <p:nvPr/>
        </p:nvSpPr>
        <p:spPr>
          <a:xfrm>
            <a:off x="1441545" y="11830526"/>
            <a:ext cx="9955787" cy="1191736"/>
          </a:xfrm>
          <a:prstGeom prst="rect">
            <a:avLst/>
          </a:prstGeom>
        </p:spPr>
        <p:txBody>
          <a:bodyPr wrap="square">
            <a:spAutoFit/>
          </a:bodyPr>
          <a:lstStyle/>
          <a:p>
            <a:r>
              <a:rPr lang="en-US" sz="2372" dirty="0" smtClean="0">
                <a:solidFill>
                  <a:schemeClr val="bg1"/>
                </a:solidFill>
              </a:rPr>
              <a:t>Harvard </a:t>
            </a:r>
            <a:r>
              <a:rPr lang="en-US" sz="2372" dirty="0">
                <a:solidFill>
                  <a:schemeClr val="bg1"/>
                </a:solidFill>
              </a:rPr>
              <a:t>University Global System</a:t>
            </a:r>
            <a:r>
              <a:rPr lang="en-US" sz="2400" baseline="42000" dirty="0">
                <a:solidFill>
                  <a:schemeClr val="bg1"/>
                </a:solidFill>
                <a:latin typeface="Arial Black" panose="020B0A04020102020204" pitchFamily="34" charset="0"/>
                <a:cs typeface="Times New Roman" pitchFamily="18" charset="0"/>
              </a:rPr>
              <a:t>™</a:t>
            </a:r>
            <a:endParaRPr lang="en-US" sz="2372" dirty="0">
              <a:solidFill>
                <a:schemeClr val="bg1"/>
              </a:solidFill>
            </a:endParaRPr>
          </a:p>
          <a:p>
            <a:r>
              <a:rPr lang="en-US" sz="2372" dirty="0">
                <a:solidFill>
                  <a:schemeClr val="bg1"/>
                </a:solidFill>
              </a:rPr>
              <a:t>The Professional Development Institute</a:t>
            </a:r>
            <a:r>
              <a:rPr lang="en-US" sz="3200" baseline="30000" dirty="0">
                <a:solidFill>
                  <a:schemeClr val="bg1"/>
                </a:solidFill>
                <a:latin typeface="Arial Black" panose="020B0A04020102020204" pitchFamily="34" charset="0"/>
              </a:rPr>
              <a:t>®</a:t>
            </a:r>
            <a:r>
              <a:rPr lang="en-US" sz="2372" dirty="0">
                <a:solidFill>
                  <a:schemeClr val="bg1"/>
                </a:solidFill>
              </a:rPr>
              <a:t> PDI Inc. </a:t>
            </a:r>
            <a:br>
              <a:rPr lang="en-US" sz="2372" dirty="0">
                <a:solidFill>
                  <a:schemeClr val="bg1"/>
                </a:solidFill>
              </a:rPr>
            </a:br>
            <a:r>
              <a:rPr lang="en-US" sz="2372" dirty="0" smtClean="0">
                <a:solidFill>
                  <a:schemeClr val="bg1"/>
                </a:solidFill>
              </a:rPr>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3" name="Rectangle 12"/>
          <p:cNvSpPr/>
          <p:nvPr/>
        </p:nvSpPr>
        <p:spPr>
          <a:xfrm>
            <a:off x="-5701" y="6011862"/>
            <a:ext cx="23407336" cy="1841338"/>
          </a:xfrm>
          <a:prstGeom prst="rect">
            <a:avLst/>
          </a:prstGeom>
        </p:spPr>
        <p:txBody>
          <a:bodyPr wrap="square">
            <a:spAutoFit/>
          </a:bodyPr>
          <a:lstStyle/>
          <a:p>
            <a:pPr algn="ctr">
              <a:lnSpc>
                <a:spcPts val="6600"/>
              </a:lnSpc>
              <a:spcAft>
                <a:spcPts val="0"/>
              </a:spcAft>
            </a:pPr>
            <a:r>
              <a:rPr lang="en-US" altLang="en-US" sz="550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Please visit www.eharvard.org or contact us at:</a:t>
            </a:r>
          </a:p>
          <a:p>
            <a:pPr algn="ctr">
              <a:lnSpc>
                <a:spcPts val="6600"/>
              </a:lnSpc>
              <a:spcAft>
                <a:spcPts val="1152"/>
              </a:spcAft>
            </a:pPr>
            <a:r>
              <a:rPr lang="en-US" altLang="en-US" sz="6600" spc="-13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en-US" altLang="en-US" sz="5300" spc="-13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rsvp@eharvard.org or 1-800-HARVARD (+1-819-772-7777) </a:t>
            </a:r>
            <a:endParaRPr lang="en-US" altLang="en-US" sz="5300" spc="-130"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14"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
        <p:nvSpPr>
          <p:cNvPr id="16" name="Rectangle 15"/>
          <p:cNvSpPr/>
          <p:nvPr/>
        </p:nvSpPr>
        <p:spPr>
          <a:xfrm>
            <a:off x="-5701" y="8320366"/>
            <a:ext cx="23407336" cy="646331"/>
          </a:xfrm>
          <a:prstGeom prst="rect">
            <a:avLst/>
          </a:prstGeom>
        </p:spPr>
        <p:txBody>
          <a:bodyPr wrap="square">
            <a:spAutoFit/>
          </a:bodyPr>
          <a:lstStyle/>
          <a:p>
            <a:pPr algn="ctr"/>
            <a:r>
              <a:rPr lang="en-US" altLang="en-US" sz="3600" spc="-160" dirty="0" smtClean="0">
                <a:solidFill>
                  <a:srgbClr val="C00000"/>
                </a:solidFill>
                <a:latin typeface="Arial Black" panose="020B0A04020102020204" pitchFamily="34" charset="0"/>
              </a:rPr>
              <a:t>  Register </a:t>
            </a:r>
            <a:r>
              <a:rPr lang="en-US" altLang="en-US" sz="3600" spc="-160" dirty="0">
                <a:solidFill>
                  <a:srgbClr val="C00000"/>
                </a:solidFill>
                <a:latin typeface="Arial Black" panose="020B0A04020102020204" pitchFamily="34" charset="0"/>
              </a:rPr>
              <a:t>at www.eharvard.org to </a:t>
            </a:r>
            <a:r>
              <a:rPr lang="en-US" altLang="en-US" sz="3600" spc="-160" dirty="0" smtClean="0">
                <a:solidFill>
                  <a:srgbClr val="C00000"/>
                </a:solidFill>
                <a:latin typeface="Arial Black" panose="020B0A04020102020204" pitchFamily="34" charset="0"/>
              </a:rPr>
              <a:t>Martin’s free webinar: The Stakeholders’ Engagement Prism™</a:t>
            </a:r>
            <a:endParaRPr lang="en-US" sz="3600" spc="-160" dirty="0">
              <a:solidFill>
                <a:srgbClr val="C00000"/>
              </a:solidFill>
              <a:latin typeface="Arial Black" panose="020B0A04020102020204" pitchFamily="34" charset="0"/>
            </a:endParaRPr>
          </a:p>
        </p:txBody>
      </p:sp>
      <p:sp>
        <p:nvSpPr>
          <p:cNvPr id="17" name="Rectangle 16"/>
          <p:cNvSpPr/>
          <p:nvPr/>
        </p:nvSpPr>
        <p:spPr>
          <a:xfrm>
            <a:off x="-5701" y="1325562"/>
            <a:ext cx="23407336" cy="4247317"/>
          </a:xfrm>
          <a:prstGeom prst="rect">
            <a:avLst/>
          </a:prstGeom>
        </p:spPr>
        <p:txBody>
          <a:bodyPr wrap="square">
            <a:spAutoFit/>
          </a:bodyPr>
          <a:lstStyle/>
          <a:p>
            <a:pPr algn="ctr">
              <a:lnSpc>
                <a:spcPts val="18000"/>
              </a:lnSpc>
              <a:spcAft>
                <a:spcPts val="600"/>
              </a:spcAft>
            </a:pPr>
            <a:r>
              <a:rPr lang="en-US" altLang="en-US" sz="1614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Thank you</a:t>
            </a:r>
            <a:r>
              <a:rPr lang="en-US" altLang="en-US" sz="6000"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p>
          <a:p>
            <a:pPr algn="ctr">
              <a:lnSpc>
                <a:spcPts val="7000"/>
              </a:lnSpc>
              <a:spcAft>
                <a:spcPts val="0"/>
              </a:spcAft>
            </a:pPr>
            <a:r>
              <a:rPr lang="en-US" altLang="en-US" sz="6144"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for taking precious time to learn about us</a:t>
            </a:r>
          </a:p>
          <a:p>
            <a:pPr algn="ctr">
              <a:lnSpc>
                <a:spcPts val="7000"/>
              </a:lnSpc>
              <a:spcAft>
                <a:spcPts val="0"/>
              </a:spcAft>
            </a:pPr>
            <a:r>
              <a:rPr lang="en-US" altLang="en-US" sz="6144" dirty="0" smtClean="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and Harvard University Global System</a:t>
            </a:r>
            <a:r>
              <a:rPr lang="en-US" sz="6600" dirty="0" smtClean="0">
                <a:solidFill>
                  <a:schemeClr val="bg1"/>
                </a:solidFill>
              </a:rPr>
              <a:t>™.</a:t>
            </a:r>
            <a:endParaRPr lang="en-US" altLang="en-US" sz="6144"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97870809"/>
      </p:ext>
    </p:extLst>
  </p:cSld>
  <p:clrMapOvr>
    <a:masterClrMapping/>
  </p:clrMapOvr>
  <mc:AlternateContent xmlns:mc="http://schemas.openxmlformats.org/markup-compatibility/2006" xmlns:p14="http://schemas.microsoft.com/office/powerpoint/2010/main">
    <mc:Choice Requires="p14">
      <p:transition spd="slow" p14:dur="2000" advTm="28928"/>
    </mc:Choice>
    <mc:Fallback xmlns="">
      <p:transition spd="slow" advTm="289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100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0-#ppt_w/2"/>
                                          </p:val>
                                        </p:tav>
                                        <p:tav tm="100000">
                                          <p:val>
                                            <p:strVal val="#ppt_x"/>
                                          </p:val>
                                        </p:tav>
                                      </p:tavLst>
                                    </p:anim>
                                    <p:anim calcmode="lin" valueType="num">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100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3"/>
          <p:cNvSpPr>
            <a:spLocks noChangeArrowheads="1"/>
          </p:cNvSpPr>
          <p:nvPr/>
        </p:nvSpPr>
        <p:spPr bwMode="auto">
          <a:xfrm>
            <a:off x="89" y="367907"/>
            <a:ext cx="23407511" cy="1207261"/>
          </a:xfrm>
          <a:prstGeom prst="rect">
            <a:avLst/>
          </a:prstGeom>
          <a:noFill/>
          <a:ln w="0">
            <a:noFill/>
            <a:miter lim="800000"/>
            <a:headEnd/>
            <a:tailEnd/>
          </a:ln>
          <a:effectLst/>
        </p:spPr>
        <p:txBody>
          <a:bodyPr wrap="square" lIns="154765" tIns="77378" rIns="154765" bIns="77378">
            <a:spAutoFit/>
          </a:bodyPr>
          <a:lstStyle/>
          <a:p>
            <a:pPr algn="ctr">
              <a:lnSpc>
                <a:spcPct val="110000"/>
              </a:lnSpc>
              <a:defRPr/>
            </a:pPr>
            <a:r>
              <a:rPr lang="en-US" sz="4064" dirty="0">
                <a:latin typeface="Arial Black" panose="020B0A04020102020204" pitchFamily="34" charset="0"/>
              </a:rPr>
              <a:t/>
            </a:r>
            <a:br>
              <a:rPr lang="en-US" sz="4064" dirty="0">
                <a:latin typeface="Arial Black" panose="020B0A04020102020204" pitchFamily="34" charset="0"/>
              </a:rPr>
            </a:br>
            <a:endParaRPr lang="en-US" sz="3388" b="0" baseline="30000" dirty="0">
              <a:latin typeface="Arial Black" panose="020B0A04020102020204" pitchFamily="34" charset="0"/>
            </a:endParaRPr>
          </a:p>
        </p:txBody>
      </p:sp>
      <p:sp>
        <p:nvSpPr>
          <p:cNvPr id="15" name="Rectangle 3"/>
          <p:cNvSpPr>
            <a:spLocks noChangeArrowheads="1"/>
          </p:cNvSpPr>
          <p:nvPr/>
        </p:nvSpPr>
        <p:spPr bwMode="auto">
          <a:xfrm>
            <a:off x="89" y="3273302"/>
            <a:ext cx="23407511" cy="6308593"/>
          </a:xfrm>
          <a:prstGeom prst="rect">
            <a:avLst/>
          </a:prstGeom>
          <a:noFill/>
          <a:ln w="0">
            <a:noFill/>
            <a:miter lim="800000"/>
            <a:headEnd/>
            <a:tailEnd/>
          </a:ln>
          <a:effectLst/>
        </p:spPr>
        <p:txBody>
          <a:bodyPr wrap="square" lIns="154765" tIns="77378" rIns="154765" bIns="77378">
            <a:spAutoFit/>
          </a:bodyPr>
          <a:lstStyle/>
          <a:p>
            <a:pPr algn="ctr">
              <a:lnSpc>
                <a:spcPct val="120000"/>
              </a:lnSpc>
              <a:defRPr/>
            </a:pPr>
            <a:r>
              <a:rPr lang="en-US" sz="7200" dirty="0" smtClean="0">
                <a:latin typeface="Arial Black" panose="020B0A04020102020204" pitchFamily="34" charset="0"/>
              </a:rPr>
              <a:t>The next  three slides illustrate the experience of Mr. John </a:t>
            </a:r>
            <a:r>
              <a:rPr lang="en-US" sz="7200" dirty="0" err="1" smtClean="0">
                <a:latin typeface="Arial Black" panose="020B0A04020102020204" pitchFamily="34" charset="0"/>
              </a:rPr>
              <a:t>Harbour</a:t>
            </a:r>
            <a:r>
              <a:rPr lang="en-US" sz="7200" dirty="0" smtClean="0">
                <a:latin typeface="Arial Black" panose="020B0A04020102020204" pitchFamily="34" charset="0"/>
              </a:rPr>
              <a:t>, </a:t>
            </a:r>
          </a:p>
          <a:p>
            <a:pPr algn="ctr">
              <a:lnSpc>
                <a:spcPct val="120000"/>
              </a:lnSpc>
              <a:defRPr/>
            </a:pPr>
            <a:r>
              <a:rPr lang="en-US" sz="7200" dirty="0" smtClean="0">
                <a:latin typeface="Arial Black" panose="020B0A04020102020204" pitchFamily="34" charset="0"/>
              </a:rPr>
              <a:t>who was now mentioned </a:t>
            </a:r>
          </a:p>
          <a:p>
            <a:pPr algn="ctr">
              <a:lnSpc>
                <a:spcPct val="120000"/>
              </a:lnSpc>
              <a:defRPr/>
            </a:pPr>
            <a:r>
              <a:rPr lang="en-US" sz="7200" dirty="0" smtClean="0">
                <a:latin typeface="Arial Black" panose="020B0A04020102020204" pitchFamily="34" charset="0"/>
              </a:rPr>
              <a:t>by Dr. Rob Stephens.</a:t>
            </a:r>
          </a:p>
          <a:p>
            <a:pPr algn="ctr">
              <a:defRPr/>
            </a:pPr>
            <a:r>
              <a:rPr lang="en-US" sz="5419" dirty="0" smtClean="0">
                <a:latin typeface="Arial Black" panose="020B0A04020102020204" pitchFamily="34" charset="0"/>
              </a:rPr>
              <a:t> </a:t>
            </a:r>
            <a:endParaRPr lang="en-US" sz="5419" b="0" baseline="30000" dirty="0">
              <a:latin typeface="Arial Black" panose="020B0A04020102020204" pitchFamily="34" charset="0"/>
            </a:endParaRPr>
          </a:p>
        </p:txBody>
      </p:sp>
      <p:grpSp>
        <p:nvGrpSpPr>
          <p:cNvPr id="4" name="Group 3"/>
          <p:cNvGrpSpPr/>
          <p:nvPr/>
        </p:nvGrpSpPr>
        <p:grpSpPr>
          <a:xfrm>
            <a:off x="108250" y="11726862"/>
            <a:ext cx="1236483" cy="1321727"/>
            <a:chOff x="108250" y="11752302"/>
            <a:chExt cx="1236483" cy="1321727"/>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14" name="Rectangle 13"/>
            <p:cNvSpPr/>
            <p:nvPr/>
          </p:nvSpPr>
          <p:spPr>
            <a:xfrm>
              <a:off x="1030223" y="11752302"/>
              <a:ext cx="314510" cy="253916"/>
            </a:xfrm>
            <a:prstGeom prst="rect">
              <a:avLst/>
            </a:prstGeom>
          </p:spPr>
          <p:txBody>
            <a:bodyPr wrap="none">
              <a:spAutoFit/>
            </a:bodyPr>
            <a:lstStyle/>
            <a:p>
              <a:r>
                <a:rPr lang="fr-FR" sz="1050" baseline="30000" dirty="0" smtClean="0"/>
                <a:t>TM</a:t>
              </a:r>
              <a:endParaRPr lang="en-US" sz="1050" dirty="0"/>
            </a:p>
          </p:txBody>
        </p:sp>
      </p:grpSp>
      <p:sp>
        <p:nvSpPr>
          <p:cNvPr id="19" name="Rectangle 18"/>
          <p:cNvSpPr/>
          <p:nvPr/>
        </p:nvSpPr>
        <p:spPr>
          <a:xfrm>
            <a:off x="-6469856" y="3457332"/>
            <a:ext cx="6170464" cy="6740307"/>
          </a:xfrm>
          <a:prstGeom prst="rect">
            <a:avLst/>
          </a:prstGeom>
        </p:spPr>
        <p:txBody>
          <a:bodyPr wrap="square">
            <a:spAutoFit/>
          </a:bodyPr>
          <a:lstStyle/>
          <a:p>
            <a:pPr algn="just">
              <a:defRPr/>
            </a:pPr>
            <a:r>
              <a:rPr lang="en-US" sz="3600" dirty="0" smtClean="0">
                <a:cs typeface="Arial" panose="020B0604020202020204" pitchFamily="34" charset="0"/>
              </a:rPr>
              <a:t>Subsequently, at SAAQ: unprecedented success in inversing the casualty curves saving thousands of lives, reducing severe injuries and eliminating nearly half a billion dollar deficit, despite a 12%t increase in traffic, as described in the next slide (same video). All in five years.</a:t>
            </a:r>
            <a:endParaRPr lang="en-US" sz="3600" dirty="0">
              <a:cs typeface="Arial" panose="020B0604020202020204" pitchFamily="34" charset="0"/>
            </a:endParaRPr>
          </a:p>
        </p:txBody>
      </p:sp>
      <p:sp>
        <p:nvSpPr>
          <p:cNvPr id="23" name="Rectangle 22"/>
          <p:cNvSpPr/>
          <p:nvPr/>
        </p:nvSpPr>
        <p:spPr>
          <a:xfrm>
            <a:off x="1441545" y="11764962"/>
            <a:ext cx="9955787" cy="1191736"/>
          </a:xfrm>
          <a:prstGeom prst="rect">
            <a:avLst/>
          </a:prstGeom>
        </p:spPr>
        <p:txBody>
          <a:bodyPr wrap="square">
            <a:spAutoFit/>
          </a:bodyPr>
          <a:lstStyle/>
          <a:p>
            <a:r>
              <a:rPr lang="en-US" sz="2372" dirty="0" smtClean="0"/>
              <a:t>Harvard </a:t>
            </a:r>
            <a:r>
              <a:rPr lang="en-US" sz="2372" dirty="0"/>
              <a:t>University Global System</a:t>
            </a:r>
            <a:r>
              <a:rPr lang="en-US" sz="2400" baseline="42000" dirty="0">
                <a:latin typeface="Arial Black" panose="020B0A04020102020204" pitchFamily="34" charset="0"/>
                <a:cs typeface="Times New Roman" pitchFamily="18" charset="0"/>
              </a:rPr>
              <a:t>™</a:t>
            </a:r>
            <a:endParaRPr lang="en-US" sz="2372" dirty="0"/>
          </a:p>
          <a:p>
            <a:r>
              <a:rPr lang="en-US" sz="2372" dirty="0"/>
              <a:t>The Professional Development Institute</a:t>
            </a:r>
            <a:r>
              <a:rPr lang="en-US" sz="3200" baseline="30000" dirty="0">
                <a:latin typeface="Arial Black" panose="020B0A04020102020204" pitchFamily="34" charset="0"/>
              </a:rPr>
              <a:t>®</a:t>
            </a:r>
            <a:r>
              <a:rPr lang="en-US" sz="2372" dirty="0"/>
              <a:t> PDI Inc. </a:t>
            </a:r>
            <a:br>
              <a:rPr lang="en-US" sz="2372" dirty="0"/>
            </a:br>
            <a:r>
              <a:rPr lang="en-US" sz="2372" dirty="0" smtClean="0"/>
              <a:t>www.eharvard.org </a:t>
            </a:r>
            <a:r>
              <a:rPr lang="en-US" sz="2372" dirty="0">
                <a:solidFill>
                  <a:srgbClr val="FF0000"/>
                </a:solidFill>
              </a:rPr>
              <a:t>●</a:t>
            </a:r>
            <a:r>
              <a:rPr lang="en-US" sz="2372" dirty="0" smtClean="0"/>
              <a:t> </a:t>
            </a:r>
            <a:r>
              <a:rPr lang="en-US" sz="2372" dirty="0" smtClean="0">
                <a:solidFill>
                  <a:prstClr val="white"/>
                </a:solidFill>
                <a:ea typeface="Calibri" panose="020F0502020204030204" pitchFamily="34" charset="0"/>
                <a:cs typeface="Arial" panose="020B0604020202020204" pitchFamily="34" charset="0"/>
              </a:rPr>
              <a:t>© </a:t>
            </a:r>
            <a:r>
              <a:rPr lang="en-US" sz="2372" dirty="0">
                <a:solidFill>
                  <a:prstClr val="white"/>
                </a:solidFill>
                <a:ea typeface="Calibri" panose="020F0502020204030204" pitchFamily="34" charset="0"/>
                <a:cs typeface="Arial" panose="020B0604020202020204" pitchFamily="34" charset="0"/>
              </a:rPr>
              <a:t>Alain Paul Martin, </a:t>
            </a:r>
            <a:r>
              <a:rPr lang="en-US" sz="2372" dirty="0" smtClean="0">
                <a:solidFill>
                  <a:prstClr val="white"/>
                </a:solidFill>
                <a:ea typeface="Calibri" panose="020F0502020204030204" pitchFamily="34" charset="0"/>
                <a:cs typeface="Arial" panose="020B0604020202020204" pitchFamily="34" charset="0"/>
              </a:rPr>
              <a:t>2023. All rights </a:t>
            </a:r>
            <a:r>
              <a:rPr lang="en-US" sz="2372" dirty="0">
                <a:solidFill>
                  <a:prstClr val="white"/>
                </a:solidFill>
                <a:ea typeface="Calibri" panose="020F0502020204030204" pitchFamily="34" charset="0"/>
                <a:cs typeface="Arial" panose="020B0604020202020204" pitchFamily="34" charset="0"/>
              </a:rPr>
              <a:t>reserved</a:t>
            </a:r>
            <a:endParaRPr lang="en-US" sz="2372" dirty="0"/>
          </a:p>
        </p:txBody>
      </p:sp>
      <p:sp>
        <p:nvSpPr>
          <p:cNvPr id="10"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2420490417"/>
      </p:ext>
    </p:extLst>
  </p:cSld>
  <p:clrMapOvr>
    <a:masterClrMapping/>
  </p:clrMapOvr>
  <p:transition spd="slow" advTm="565">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13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1750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strVal val="#ppt_w*0.70"/>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100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369663" y="11663582"/>
            <a:ext cx="1210740" cy="1329445"/>
            <a:chOff x="108250" y="11744584"/>
            <a:chExt cx="1210740" cy="132944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21" name="Rectangle 20"/>
            <p:cNvSpPr/>
            <p:nvPr/>
          </p:nvSpPr>
          <p:spPr>
            <a:xfrm>
              <a:off x="1004480" y="11744584"/>
              <a:ext cx="314510" cy="253916"/>
            </a:xfrm>
            <a:prstGeom prst="rect">
              <a:avLst/>
            </a:prstGeom>
          </p:spPr>
          <p:txBody>
            <a:bodyPr wrap="none">
              <a:spAutoFit/>
            </a:bodyPr>
            <a:lstStyle/>
            <a:p>
              <a:r>
                <a:rPr lang="fr-FR" sz="1050" baseline="30000" dirty="0" smtClean="0"/>
                <a:t>TM</a:t>
              </a:r>
              <a:endParaRPr lang="en-US" sz="1050" dirty="0"/>
            </a:p>
          </p:txBody>
        </p:sp>
      </p:grpSp>
      <p:sp>
        <p:nvSpPr>
          <p:cNvPr id="26" name="Rectangle 3"/>
          <p:cNvSpPr>
            <a:spLocks noChangeArrowheads="1"/>
          </p:cNvSpPr>
          <p:nvPr/>
        </p:nvSpPr>
        <p:spPr bwMode="auto">
          <a:xfrm>
            <a:off x="177" y="868362"/>
            <a:ext cx="23407511" cy="1541262"/>
          </a:xfrm>
          <a:prstGeom prst="rect">
            <a:avLst/>
          </a:prstGeom>
          <a:noFill/>
          <a:ln w="0">
            <a:noFill/>
            <a:miter lim="800000"/>
            <a:headEnd/>
            <a:tailEnd/>
          </a:ln>
          <a:effectLst/>
        </p:spPr>
        <p:txBody>
          <a:bodyPr wrap="square" lIns="154765" tIns="77378" rIns="154765" bIns="77378">
            <a:spAutoFit/>
          </a:bodyPr>
          <a:lstStyle/>
          <a:p>
            <a:pPr algn="ctr">
              <a:defRPr/>
            </a:pPr>
            <a:r>
              <a:rPr lang="en-US" sz="5400" spc="-100" dirty="0" smtClean="0">
                <a:latin typeface="Arial Black" panose="020B0A04020102020204" pitchFamily="34" charset="0"/>
              </a:rPr>
              <a:t>Testimonial </a:t>
            </a:r>
            <a:r>
              <a:rPr lang="en-US" sz="5400" spc="-100" dirty="0">
                <a:latin typeface="Arial Black" panose="020B0A04020102020204" pitchFamily="34" charset="0"/>
              </a:rPr>
              <a:t>by </a:t>
            </a:r>
            <a:r>
              <a:rPr lang="en-US" sz="5400" spc="-100" dirty="0" smtClean="0">
                <a:latin typeface="Arial Black" panose="020B0A04020102020204" pitchFamily="34" charset="0"/>
              </a:rPr>
              <a:t>Mr. John </a:t>
            </a:r>
            <a:r>
              <a:rPr lang="en-US" sz="5400" spc="-100" dirty="0" err="1" smtClean="0">
                <a:latin typeface="Arial Black" panose="020B0A04020102020204" pitchFamily="34" charset="0"/>
              </a:rPr>
              <a:t>Harbour</a:t>
            </a:r>
            <a:endParaRPr lang="en-US" sz="5400" spc="-100" dirty="0" smtClean="0">
              <a:latin typeface="Arial Black" panose="020B0A04020102020204" pitchFamily="34" charset="0"/>
            </a:endParaRPr>
          </a:p>
          <a:p>
            <a:pPr algn="ctr">
              <a:defRPr/>
            </a:pPr>
            <a:r>
              <a:rPr lang="en-US" sz="3600" spc="-100" dirty="0">
                <a:latin typeface="Arial Black" panose="020B0A04020102020204" pitchFamily="34" charset="0"/>
              </a:rPr>
              <a:t>12-Year </a:t>
            </a:r>
            <a:r>
              <a:rPr lang="en-US" sz="3600" spc="-100" dirty="0" smtClean="0">
                <a:latin typeface="Arial Black" panose="020B0A04020102020204" pitchFamily="34" charset="0"/>
              </a:rPr>
              <a:t>Harvard</a:t>
            </a:r>
            <a:r>
              <a:rPr lang="en-US" sz="3600" spc="-100" baseline="30000" dirty="0" smtClean="0">
                <a:latin typeface="Arial Black" panose="020B0A04020102020204" pitchFamily="34" charset="0"/>
              </a:rPr>
              <a:t>®</a:t>
            </a:r>
            <a:r>
              <a:rPr lang="en-US" sz="3600" spc="-100" dirty="0" smtClean="0">
                <a:latin typeface="Arial Black" panose="020B0A04020102020204" pitchFamily="34" charset="0"/>
              </a:rPr>
              <a:t> Tools’ User </a:t>
            </a:r>
            <a:r>
              <a:rPr lang="en-US" sz="3600" spc="-100" dirty="0" err="1" smtClean="0">
                <a:latin typeface="Arial Black" panose="020B0A04020102020204" pitchFamily="34" charset="0"/>
              </a:rPr>
              <a:t>i</a:t>
            </a:r>
            <a:r>
              <a:rPr lang="fr-CA" sz="3600" spc="-100" dirty="0" smtClean="0">
                <a:latin typeface="Arial Black" panose="020B0A04020102020204" pitchFamily="34" charset="0"/>
              </a:rPr>
              <a:t>n </a:t>
            </a:r>
            <a:r>
              <a:rPr lang="en-US" sz="3600" spc="-100" dirty="0" smtClean="0">
                <a:latin typeface="Arial Black" panose="020B0A04020102020204" pitchFamily="34" charset="0"/>
              </a:rPr>
              <a:t>Three Presidential </a:t>
            </a:r>
            <a:r>
              <a:rPr lang="fr-CA" sz="3600" spc="-100" dirty="0" smtClean="0">
                <a:latin typeface="Arial Black" panose="020B0A04020102020204" pitchFamily="34" charset="0"/>
              </a:rPr>
              <a:t>Positions</a:t>
            </a:r>
            <a:endParaRPr lang="en-US" sz="3600" spc="-100" dirty="0">
              <a:latin typeface="Arial Black" panose="020B0A04020102020204" pitchFamily="34" charset="0"/>
            </a:endParaRPr>
          </a:p>
        </p:txBody>
      </p:sp>
      <p:sp>
        <p:nvSpPr>
          <p:cNvPr id="29" name="Rectangle 28"/>
          <p:cNvSpPr/>
          <p:nvPr/>
        </p:nvSpPr>
        <p:spPr>
          <a:xfrm>
            <a:off x="1787948" y="11706093"/>
            <a:ext cx="12658416" cy="1392369"/>
          </a:xfrm>
          <a:prstGeom prst="rect">
            <a:avLst/>
          </a:prstGeom>
        </p:spPr>
        <p:txBody>
          <a:bodyPr wrap="square">
            <a:spAutoFit/>
          </a:bodyPr>
          <a:lstStyle/>
          <a:p>
            <a:pPr>
              <a:spcAft>
                <a:spcPts val="0"/>
              </a:spcAft>
            </a:pPr>
            <a:r>
              <a:rPr lang="en-US" sz="3072" dirty="0">
                <a:latin typeface="Arial Black" panose="020B0A04020102020204" pitchFamily="34" charset="0"/>
              </a:rPr>
              <a:t>Harvard University Global System</a:t>
            </a:r>
            <a:r>
              <a:rPr lang="en-US" sz="2688" spc="-58" dirty="0">
                <a:latin typeface="Arial Black" panose="020B0A04020102020204" pitchFamily="34" charset="0"/>
                <a:cs typeface="Arial" panose="020B0604020202020204" pitchFamily="34" charset="0"/>
              </a:rPr>
              <a:t>™</a:t>
            </a:r>
            <a:r>
              <a:rPr lang="en-US" sz="2688" dirty="0">
                <a:latin typeface="Arial Black" panose="020B0A04020102020204" pitchFamily="34" charset="0"/>
              </a:rPr>
              <a:t> </a:t>
            </a:r>
          </a:p>
          <a:p>
            <a:pPr>
              <a:spcAft>
                <a:spcPts val="576"/>
              </a:spcAft>
            </a:pPr>
            <a:r>
              <a:rPr lang="en-US" altLang="en-US" sz="2688" dirty="0">
                <a:latin typeface="Arial Black" panose="020B0A04020102020204" pitchFamily="34" charset="0"/>
                <a:cs typeface="Times New Roman" panose="02020603050405020304" pitchFamily="18" charset="0"/>
              </a:rPr>
              <a:t>North America: Toll Free: 1-800-HARVARD or </a:t>
            </a:r>
            <a:r>
              <a:rPr lang="fr-FR" altLang="en-US" sz="2688" dirty="0">
                <a:latin typeface="Arial Black" panose="020B0A04020102020204" pitchFamily="34" charset="0"/>
                <a:cs typeface="Times New Roman" panose="02020603050405020304" pitchFamily="18" charset="0"/>
              </a:rPr>
              <a:t>+1 819 772-7777 </a:t>
            </a:r>
            <a:br>
              <a:rPr lang="fr-FR" altLang="en-US" sz="2688" dirty="0">
                <a:latin typeface="Arial Black" panose="020B0A04020102020204" pitchFamily="34" charset="0"/>
                <a:cs typeface="Times New Roman" panose="02020603050405020304" pitchFamily="18" charset="0"/>
              </a:rPr>
            </a:br>
            <a:r>
              <a:rPr lang="en-US" sz="2688" dirty="0">
                <a:latin typeface="Arial Black" panose="020B0A04020102020204" pitchFamily="34" charset="0"/>
              </a:rPr>
              <a:t>Europe : +33 7 68 47 23 11 </a:t>
            </a:r>
            <a:r>
              <a:rPr lang="en-US" altLang="en-US" sz="2688" dirty="0">
                <a:solidFill>
                  <a:srgbClr val="C0000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a:t>
            </a:r>
            <a:r>
              <a:rPr lang="en-US" altLang="en-US" sz="2688" dirty="0">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 </a:t>
            </a:r>
            <a:r>
              <a:rPr lang="en-US" sz="2688" dirty="0">
                <a:latin typeface="Arial Black" panose="020B0A04020102020204" pitchFamily="34" charset="0"/>
              </a:rPr>
              <a:t>www.eharvard.org</a:t>
            </a:r>
            <a:endParaRPr lang="en-US" sz="2688" baseline="30000" dirty="0">
              <a:latin typeface="Arial Black" panose="020B0A04020102020204" pitchFamily="34" charset="0"/>
            </a:endParaRPr>
          </a:p>
        </p:txBody>
      </p:sp>
      <p:sp>
        <p:nvSpPr>
          <p:cNvPr id="32" name="Rectangle 2"/>
          <p:cNvSpPr txBox="1">
            <a:spLocks noChangeArrowheads="1"/>
          </p:cNvSpPr>
          <p:nvPr/>
        </p:nvSpPr>
        <p:spPr>
          <a:xfrm>
            <a:off x="0" y="220662"/>
            <a:ext cx="23407689" cy="762000"/>
          </a:xfrm>
          <a:prstGeom prst="rect">
            <a:avLst/>
          </a:prstGeom>
        </p:spPr>
        <p:txBody>
          <a:bodyPr>
            <a:noAutofit/>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lnSpc>
                <a:spcPct val="120000"/>
              </a:lnSpc>
              <a:defRPr/>
            </a:pPr>
            <a:r>
              <a:rPr lang="en-US" sz="4400" dirty="0" smtClean="0">
                <a:solidFill>
                  <a:srgbClr val="F5F5F5"/>
                </a:solidFill>
                <a:latin typeface="Arial Black" panose="020B0A04020102020204" pitchFamily="34" charset="0"/>
                <a:cs typeface="Times New Roman" pitchFamily="18" charset="0"/>
              </a:rPr>
              <a:t>Harvard </a:t>
            </a:r>
            <a:r>
              <a:rPr lang="en-US" sz="4400" dirty="0">
                <a:solidFill>
                  <a:srgbClr val="F5F5F5"/>
                </a:solidFill>
                <a:latin typeface="Arial Black" panose="020B0A04020102020204" pitchFamily="34" charset="0"/>
                <a:cs typeface="Times New Roman" pitchFamily="18" charset="0"/>
              </a:rPr>
              <a:t>University Global System</a:t>
            </a:r>
            <a:r>
              <a:rPr lang="en-US" sz="4400" dirty="0" smtClean="0">
                <a:solidFill>
                  <a:srgbClr val="F5F5F5"/>
                </a:solidFill>
                <a:latin typeface="Arial Black" panose="020B0A04020102020204" pitchFamily="34" charset="0"/>
                <a:cs typeface="Times New Roman" pitchFamily="18" charset="0"/>
              </a:rPr>
              <a:t>™ at Desjardins</a:t>
            </a:r>
            <a:endParaRPr lang="en-US" sz="4400" dirty="0">
              <a:solidFill>
                <a:srgbClr val="F5F5F5"/>
              </a:solidFill>
              <a:latin typeface="Arial Black" panose="020B0A04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45" y="3040062"/>
            <a:ext cx="3423390" cy="4056482"/>
          </a:xfrm>
          <a:prstGeom prst="rect">
            <a:avLst/>
          </a:prstGeom>
        </p:spPr>
      </p:pic>
      <p:sp>
        <p:nvSpPr>
          <p:cNvPr id="18" name="Rectangle 3"/>
          <p:cNvSpPr>
            <a:spLocks noChangeArrowheads="1"/>
          </p:cNvSpPr>
          <p:nvPr/>
        </p:nvSpPr>
        <p:spPr bwMode="auto">
          <a:xfrm>
            <a:off x="4136042" y="2582862"/>
            <a:ext cx="18918936" cy="3336625"/>
          </a:xfrm>
          <a:prstGeom prst="rect">
            <a:avLst/>
          </a:prstGeom>
          <a:noFill/>
          <a:ln w="0">
            <a:noFill/>
            <a:miter lim="800000"/>
            <a:headEnd/>
            <a:tailEnd/>
          </a:ln>
          <a:effectLst/>
        </p:spPr>
        <p:txBody>
          <a:bodyPr wrap="square" lIns="154765" tIns="77378" rIns="154765" bIns="77378">
            <a:spAutoFit/>
          </a:bodyPr>
          <a:lstStyle/>
          <a:p>
            <a:pPr algn="just">
              <a:lnSpc>
                <a:spcPts val="4100"/>
              </a:lnSpc>
              <a:defRPr/>
            </a:pPr>
            <a:r>
              <a:rPr lang="en-US" sz="3600" spc="-70" dirty="0" smtClean="0">
                <a:cs typeface="Arial" panose="020B0604020202020204" pitchFamily="34" charset="0"/>
              </a:rPr>
              <a:t>With $100 million in casualty-insurance sales, Desjardins was lagging Zurich, ING, AXA... </a:t>
            </a:r>
            <a:r>
              <a:rPr lang="en-US" sz="3600" spc="-130" dirty="0" smtClean="0">
                <a:cs typeface="Arial" panose="020B0604020202020204" pitchFamily="34" charset="0"/>
              </a:rPr>
              <a:t>Focusing on client benefits, Desjardins</a:t>
            </a:r>
            <a:r>
              <a:rPr lang="en-US" sz="3600" spc="-130" dirty="0">
                <a:cs typeface="Arial" panose="020B0604020202020204" pitchFamily="34" charset="0"/>
              </a:rPr>
              <a:t>’ </a:t>
            </a:r>
            <a:r>
              <a:rPr lang="en-US" sz="3600" spc="-130" dirty="0" smtClean="0">
                <a:cs typeface="Arial" panose="020B0604020202020204" pitchFamily="34" charset="0"/>
              </a:rPr>
              <a:t>team and </a:t>
            </a:r>
            <a:r>
              <a:rPr lang="en-US" sz="3600" spc="-130" dirty="0">
                <a:cs typeface="Arial" panose="020B0604020202020204" pitchFamily="34" charset="0"/>
              </a:rPr>
              <a:t>Alain </a:t>
            </a:r>
            <a:r>
              <a:rPr lang="en-US" sz="3600" spc="-130" dirty="0" smtClean="0">
                <a:cs typeface="Arial" panose="020B0604020202020204" pitchFamily="34" charset="0"/>
              </a:rPr>
              <a:t>Martin probed the independent experts’ work of </a:t>
            </a:r>
            <a:r>
              <a:rPr lang="en-US" sz="3600" spc="-130" dirty="0">
                <a:cs typeface="Arial" panose="020B0604020202020204" pitchFamily="34" charset="0"/>
              </a:rPr>
              <a:t>Profs. Olivier Giscard D’Estaing (INSEAD, </a:t>
            </a:r>
            <a:r>
              <a:rPr lang="en-US" sz="3600" spc="-130" dirty="0" err="1">
                <a:cs typeface="Arial" panose="020B0604020202020204" pitchFamily="34" charset="0"/>
              </a:rPr>
              <a:t>Generaly</a:t>
            </a:r>
            <a:r>
              <a:rPr lang="en-US" sz="3600" spc="-130" dirty="0">
                <a:cs typeface="Arial" panose="020B0604020202020204" pitchFamily="34" charset="0"/>
              </a:rPr>
              <a:t>, IBM), </a:t>
            </a:r>
            <a:r>
              <a:rPr lang="en-US" sz="3600" spc="-130" dirty="0" err="1">
                <a:cs typeface="Arial" panose="020B0604020202020204" pitchFamily="34" charset="0"/>
              </a:rPr>
              <a:t>Takaaki</a:t>
            </a:r>
            <a:r>
              <a:rPr lang="en-US" sz="3600" spc="-130" dirty="0">
                <a:cs typeface="Arial" panose="020B0604020202020204" pitchFamily="34" charset="0"/>
              </a:rPr>
              <a:t> </a:t>
            </a:r>
            <a:r>
              <a:rPr lang="en-US" sz="3600" spc="-130" dirty="0" err="1">
                <a:cs typeface="Arial" panose="020B0604020202020204" pitchFamily="34" charset="0"/>
              </a:rPr>
              <a:t>Wakasugi</a:t>
            </a:r>
            <a:r>
              <a:rPr lang="en-US" sz="3600" spc="-130" dirty="0">
                <a:cs typeface="Arial" panose="020B0604020202020204" pitchFamily="34" charset="0"/>
              </a:rPr>
              <a:t> </a:t>
            </a:r>
            <a:r>
              <a:rPr lang="en-US" sz="3600" spc="-80" dirty="0">
                <a:cs typeface="Arial" panose="020B0604020202020204" pitchFamily="34" charset="0"/>
              </a:rPr>
              <a:t>(Tokyo &amp; Michigan</a:t>
            </a:r>
            <a:r>
              <a:rPr lang="en-US" sz="3600" spc="-80" dirty="0" smtClean="0">
                <a:cs typeface="Arial" panose="020B0604020202020204" pitchFamily="34" charset="0"/>
              </a:rPr>
              <a:t>), </a:t>
            </a:r>
            <a:r>
              <a:rPr lang="en-US" sz="3600" spc="-80" dirty="0">
                <a:cs typeface="Arial" panose="020B0604020202020204" pitchFamily="34" charset="0"/>
              </a:rPr>
              <a:t>Mark Thompson and Richard </a:t>
            </a:r>
            <a:r>
              <a:rPr lang="en-US" sz="3600" spc="-80" dirty="0" err="1">
                <a:cs typeface="Arial" panose="020B0604020202020204" pitchFamily="34" charset="0"/>
              </a:rPr>
              <a:t>Zeckhauser</a:t>
            </a:r>
            <a:r>
              <a:rPr lang="en-US" sz="3600" spc="-80" dirty="0">
                <a:cs typeface="Arial" panose="020B0604020202020204" pitchFamily="34" charset="0"/>
              </a:rPr>
              <a:t> (Harvard Kennedy School).</a:t>
            </a:r>
          </a:p>
          <a:p>
            <a:pPr algn="just">
              <a:lnSpc>
                <a:spcPts val="4200"/>
              </a:lnSpc>
              <a:defRPr/>
            </a:pPr>
            <a:r>
              <a:rPr lang="en-US" sz="3600" spc="-120" dirty="0" smtClean="0">
                <a:cs typeface="Arial" panose="020B0604020202020204" pitchFamily="34" charset="0"/>
              </a:rPr>
              <a:t>They also scrutinized Desjardins’ competitors’ </a:t>
            </a:r>
            <a:r>
              <a:rPr lang="en-US" sz="3600" spc="-120" dirty="0">
                <a:cs typeface="Arial" panose="020B0604020202020204" pitchFamily="34" charset="0"/>
              </a:rPr>
              <a:t>value </a:t>
            </a:r>
            <a:r>
              <a:rPr lang="en-US" sz="3600" spc="-120" dirty="0" smtClean="0">
                <a:cs typeface="Arial" panose="020B0604020202020204" pitchFamily="34" charset="0"/>
              </a:rPr>
              <a:t>chains and competitive advantages, </a:t>
            </a:r>
            <a:r>
              <a:rPr lang="en-US" sz="3600" dirty="0" smtClean="0">
                <a:cs typeface="Arial" panose="020B0604020202020204" pitchFamily="34" charset="0"/>
              </a:rPr>
              <a:t>before exploring innovative options, from regulations and design to client services. </a:t>
            </a:r>
            <a:endParaRPr lang="en-US" sz="4700" dirty="0">
              <a:latin typeface="Arial Black" panose="020B0A04020102020204" pitchFamily="34" charset="0"/>
            </a:endParaRPr>
          </a:p>
        </p:txBody>
      </p:sp>
      <p:sp>
        <p:nvSpPr>
          <p:cNvPr id="22" name="Rectangle 3"/>
          <p:cNvSpPr>
            <a:spLocks noChangeArrowheads="1"/>
          </p:cNvSpPr>
          <p:nvPr/>
        </p:nvSpPr>
        <p:spPr bwMode="auto">
          <a:xfrm>
            <a:off x="4114800" y="5973762"/>
            <a:ext cx="18918936" cy="3926530"/>
          </a:xfrm>
          <a:prstGeom prst="rect">
            <a:avLst/>
          </a:prstGeom>
          <a:noFill/>
          <a:ln w="0">
            <a:noFill/>
            <a:miter lim="800000"/>
            <a:headEnd/>
            <a:tailEnd/>
          </a:ln>
          <a:effectLst/>
        </p:spPr>
        <p:txBody>
          <a:bodyPr wrap="square" lIns="154765" tIns="77378" rIns="154765" bIns="77378">
            <a:spAutoFit/>
          </a:bodyPr>
          <a:lstStyle/>
          <a:p>
            <a:pPr algn="just">
              <a:lnSpc>
                <a:spcPts val="4200"/>
              </a:lnSpc>
              <a:defRPr/>
            </a:pPr>
            <a:r>
              <a:rPr lang="en-US" sz="3600" spc="-160" dirty="0" smtClean="0">
                <a:cs typeface="Arial" panose="020B0604020202020204" pitchFamily="34" charset="0"/>
              </a:rPr>
              <a:t>Desjardins had to change its strategic policies, alliances, structure </a:t>
            </a:r>
            <a:r>
              <a:rPr lang="en-US" sz="3600" spc="-140" dirty="0" smtClean="0">
                <a:cs typeface="Arial" panose="020B0604020202020204" pitchFamily="34" charset="0"/>
              </a:rPr>
              <a:t>and processes to leapfrog competitors</a:t>
            </a:r>
            <a:r>
              <a:rPr lang="en-US" sz="3600" spc="-140" dirty="0">
                <a:cs typeface="Arial" panose="020B0604020202020204" pitchFamily="34" charset="0"/>
              </a:rPr>
              <a:t>, incl. the largest Canadian banks</a:t>
            </a:r>
            <a:r>
              <a:rPr lang="en-US" sz="3600" spc="-100" dirty="0">
                <a:cs typeface="Arial" panose="020B0604020202020204" pitchFamily="34" charset="0"/>
              </a:rPr>
              <a:t>. </a:t>
            </a:r>
            <a:r>
              <a:rPr lang="en-US" sz="3600" spc="-100" dirty="0" smtClean="0">
                <a:cs typeface="Arial" panose="020B0604020202020204" pitchFamily="34" charset="0"/>
              </a:rPr>
              <a:t>It partnered with</a:t>
            </a:r>
            <a:r>
              <a:rPr lang="en-US" sz="3600" spc="-140" dirty="0" smtClean="0">
                <a:cs typeface="Arial" panose="020B0604020202020204" pitchFamily="34" charset="0"/>
              </a:rPr>
              <a:t> </a:t>
            </a:r>
            <a:r>
              <a:rPr lang="en-US" sz="3600" spc="-140" dirty="0">
                <a:cs typeface="Arial" panose="020B0604020202020204" pitchFamily="34" charset="0"/>
              </a:rPr>
              <a:t>the </a:t>
            </a:r>
            <a:r>
              <a:rPr lang="en-US" sz="3600" spc="-140" dirty="0" err="1">
                <a:cs typeface="Arial" panose="020B0604020202020204" pitchFamily="34" charset="0"/>
              </a:rPr>
              <a:t>Crédit</a:t>
            </a:r>
            <a:r>
              <a:rPr lang="en-US" sz="3600" spc="-140" dirty="0">
                <a:cs typeface="Arial" panose="020B0604020202020204" pitchFamily="34" charset="0"/>
              </a:rPr>
              <a:t> </a:t>
            </a:r>
            <a:r>
              <a:rPr lang="en-US" sz="3600" spc="-140" dirty="0" err="1">
                <a:cs typeface="Arial" panose="020B0604020202020204" pitchFamily="34" charset="0"/>
              </a:rPr>
              <a:t>Mutuel</a:t>
            </a:r>
            <a:r>
              <a:rPr lang="en-US" sz="3600" spc="-140" dirty="0">
                <a:cs typeface="Arial" panose="020B0604020202020204" pitchFamily="34" charset="0"/>
              </a:rPr>
              <a:t>, </a:t>
            </a:r>
            <a:r>
              <a:rPr lang="en-US" sz="3600" spc="-140" dirty="0" smtClean="0">
                <a:cs typeface="Arial" panose="020B0604020202020204" pitchFamily="34" charset="0"/>
              </a:rPr>
              <a:t>crafted </a:t>
            </a:r>
            <a:r>
              <a:rPr lang="en-US" sz="3600" spc="-100" dirty="0" smtClean="0">
                <a:cs typeface="Arial" panose="020B0604020202020204" pitchFamily="34" charset="0"/>
              </a:rPr>
              <a:t>a novel digital and client-friendly strategy, featuring </a:t>
            </a:r>
            <a:r>
              <a:rPr lang="en-US" sz="3600" spc="-100" dirty="0">
                <a:cs typeface="Arial" panose="020B0604020202020204" pitchFamily="34" charset="0"/>
              </a:rPr>
              <a:t>15% </a:t>
            </a:r>
            <a:r>
              <a:rPr lang="en-US" sz="3600" spc="-100" dirty="0" smtClean="0">
                <a:cs typeface="Arial" panose="020B0604020202020204" pitchFamily="34" charset="0"/>
              </a:rPr>
              <a:t>discount in rates. Implementation </a:t>
            </a:r>
            <a:r>
              <a:rPr lang="en-US" sz="3600" spc="-140" dirty="0" smtClean="0">
                <a:cs typeface="Arial" panose="020B0604020202020204" pitchFamily="34" charset="0"/>
              </a:rPr>
              <a:t>was </a:t>
            </a:r>
            <a:r>
              <a:rPr lang="en-US" sz="3600" spc="-210" dirty="0" smtClean="0">
                <a:cs typeface="Arial" panose="020B0604020202020204" pitchFamily="34" charset="0"/>
              </a:rPr>
              <a:t>gradual and psychographics-based to manage resistance to change, by fo</a:t>
            </a:r>
            <a:r>
              <a:rPr lang="en-US" sz="3600" spc="-80" dirty="0" smtClean="0">
                <a:cs typeface="Arial" panose="020B0604020202020204" pitchFamily="34" charset="0"/>
              </a:rPr>
              <a:t>rm</a:t>
            </a:r>
            <a:r>
              <a:rPr lang="en-US" sz="3600" spc="-210" dirty="0" smtClean="0">
                <a:cs typeface="Arial" panose="020B0604020202020204" pitchFamily="34" charset="0"/>
              </a:rPr>
              <a:t>ing a clients’ critical </a:t>
            </a:r>
            <a:r>
              <a:rPr lang="en-US" sz="3600" spc="-140" dirty="0" smtClean="0">
                <a:cs typeface="Arial" panose="020B0604020202020204" pitchFamily="34" charset="0"/>
              </a:rPr>
              <a:t>mass, as a condition for a </a:t>
            </a:r>
            <a:r>
              <a:rPr lang="en-US" sz="3600" spc="-140" dirty="0">
                <a:cs typeface="Arial" panose="020B0604020202020204" pitchFamily="34" charset="0"/>
              </a:rPr>
              <a:t>ripple effect across </a:t>
            </a:r>
            <a:r>
              <a:rPr lang="en-US" sz="3600" spc="-140" dirty="0" smtClean="0">
                <a:cs typeface="Arial" panose="020B0604020202020204" pitchFamily="34" charset="0"/>
              </a:rPr>
              <a:t>the 1,400 branches. </a:t>
            </a:r>
            <a:r>
              <a:rPr lang="en-US" sz="3600" spc="-140" dirty="0">
                <a:cs typeface="Arial" panose="020B0604020202020204" pitchFamily="34" charset="0"/>
              </a:rPr>
              <a:t>R</a:t>
            </a:r>
            <a:r>
              <a:rPr lang="en-US" sz="3600" spc="-140" dirty="0" smtClean="0">
                <a:cs typeface="Arial" panose="020B0604020202020204" pitchFamily="34" charset="0"/>
              </a:rPr>
              <a:t>etailing insurance </a:t>
            </a:r>
            <a:r>
              <a:rPr lang="en-US" sz="3600" spc="-150" dirty="0" smtClean="0">
                <a:cs typeface="Arial" panose="020B0604020202020204" pitchFamily="34" charset="0"/>
              </a:rPr>
              <a:t>in-house led to a generic growth in viable cross-selling opportunities for the conglomerate’s 5-million members</a:t>
            </a:r>
            <a:r>
              <a:rPr lang="en-US" sz="3600" spc="-100" dirty="0" smtClean="0">
                <a:cs typeface="Arial" panose="020B0604020202020204" pitchFamily="34" charset="0"/>
              </a:rPr>
              <a:t>; thus, a sustainable leverage to outpace </a:t>
            </a:r>
            <a:r>
              <a:rPr lang="en-US" sz="3600" spc="-100" dirty="0">
                <a:cs typeface="Arial" panose="020B0604020202020204" pitchFamily="34" charset="0"/>
              </a:rPr>
              <a:t>the </a:t>
            </a:r>
            <a:r>
              <a:rPr lang="en-US" sz="3600" spc="-100" dirty="0" smtClean="0">
                <a:cs typeface="Arial" panose="020B0604020202020204" pitchFamily="34" charset="0"/>
              </a:rPr>
              <a:t>competition for years.</a:t>
            </a:r>
            <a:endParaRPr lang="en-US" sz="4700" spc="-70" dirty="0">
              <a:latin typeface="Arial Black" panose="020B0A04020102020204" pitchFamily="34" charset="0"/>
            </a:endParaRPr>
          </a:p>
        </p:txBody>
      </p:sp>
      <p:sp>
        <p:nvSpPr>
          <p:cNvPr id="24" name="Rectangle 3"/>
          <p:cNvSpPr>
            <a:spLocks noChangeArrowheads="1"/>
          </p:cNvSpPr>
          <p:nvPr/>
        </p:nvSpPr>
        <p:spPr bwMode="auto">
          <a:xfrm>
            <a:off x="275452" y="9917412"/>
            <a:ext cx="22779524" cy="1695150"/>
          </a:xfrm>
          <a:prstGeom prst="rect">
            <a:avLst/>
          </a:prstGeom>
          <a:noFill/>
          <a:ln w="0">
            <a:noFill/>
            <a:miter lim="800000"/>
            <a:headEnd/>
            <a:tailEnd/>
          </a:ln>
          <a:effectLst/>
        </p:spPr>
        <p:txBody>
          <a:bodyPr wrap="square" lIns="154765" tIns="77378" rIns="154765" bIns="77378">
            <a:spAutoFit/>
          </a:bodyPr>
          <a:lstStyle/>
          <a:p>
            <a:pPr algn="just">
              <a:lnSpc>
                <a:spcPts val="4000"/>
              </a:lnSpc>
              <a:defRPr/>
            </a:pPr>
            <a:r>
              <a:rPr lang="en-US" sz="3800" spc="-70" dirty="0" smtClean="0">
                <a:latin typeface="Arial Black" panose="020B0A04020102020204" pitchFamily="34" charset="0"/>
                <a:cs typeface="Times New Roman" pitchFamily="18" charset="0"/>
              </a:rPr>
              <a:t>Impact:</a:t>
            </a:r>
            <a:r>
              <a:rPr lang="en-US" sz="3000" spc="-70" dirty="0" smtClean="0">
                <a:latin typeface="Arial Black" panose="020B0A04020102020204" pitchFamily="34" charset="0"/>
                <a:cs typeface="Times New Roman" pitchFamily="18" charset="0"/>
              </a:rPr>
              <a:t> </a:t>
            </a:r>
            <a:r>
              <a:rPr lang="en-US" altLang="en-US" sz="3600" dirty="0" smtClean="0">
                <a:solidFill>
                  <a:srgbClr val="C00000"/>
                </a:solidFill>
                <a:effectLst>
                  <a:outerShdw blurRad="38100" dist="38100" dir="2700000" algn="tl">
                    <a:srgbClr val="000000">
                      <a:alpha val="43137"/>
                    </a:srgbClr>
                  </a:outerShdw>
                </a:effectLst>
                <a:cs typeface="Arial" panose="020B0604020202020204" pitchFamily="34" charset="0"/>
              </a:rPr>
              <a:t>● </a:t>
            </a:r>
            <a:r>
              <a:rPr lang="en-US" sz="3600" spc="-150" dirty="0" smtClean="0">
                <a:cs typeface="Arial" panose="020B0604020202020204" pitchFamily="34" charset="0"/>
              </a:rPr>
              <a:t>Competitors</a:t>
            </a:r>
            <a:r>
              <a:rPr lang="en-US" sz="3400" spc="-150" dirty="0" smtClean="0">
                <a:cs typeface="Arial" panose="020B0604020202020204" pitchFamily="34" charset="0"/>
              </a:rPr>
              <a:t> </a:t>
            </a:r>
            <a:r>
              <a:rPr lang="en-US" sz="3600" spc="-150" dirty="0" smtClean="0">
                <a:cs typeface="Arial" panose="020B0604020202020204" pitchFamily="34" charset="0"/>
              </a:rPr>
              <a:t>lowered</a:t>
            </a:r>
            <a:r>
              <a:rPr lang="en-US" sz="3400" spc="-150" dirty="0" smtClean="0">
                <a:cs typeface="Arial" panose="020B0604020202020204" pitchFamily="34" charset="0"/>
              </a:rPr>
              <a:t> </a:t>
            </a:r>
            <a:r>
              <a:rPr lang="en-US" sz="3600" spc="-150" dirty="0" smtClean="0">
                <a:cs typeface="Arial" panose="020B0604020202020204" pitchFamily="34" charset="0"/>
              </a:rPr>
              <a:t>their</a:t>
            </a:r>
            <a:r>
              <a:rPr lang="en-US" sz="3400" spc="-150" dirty="0" smtClean="0">
                <a:cs typeface="Arial" panose="020B0604020202020204" pitchFamily="34" charset="0"/>
              </a:rPr>
              <a:t> </a:t>
            </a:r>
            <a:r>
              <a:rPr lang="en-US" sz="3600" spc="-150" dirty="0" smtClean="0">
                <a:cs typeface="Arial" panose="020B0604020202020204" pitchFamily="34" charset="0"/>
              </a:rPr>
              <a:t>insurance</a:t>
            </a:r>
            <a:r>
              <a:rPr lang="en-US" sz="3400" spc="-150" dirty="0" smtClean="0">
                <a:cs typeface="Arial" panose="020B0604020202020204" pitchFamily="34" charset="0"/>
              </a:rPr>
              <a:t> </a:t>
            </a:r>
            <a:r>
              <a:rPr lang="en-US" sz="3600" spc="-150" dirty="0" smtClean="0">
                <a:cs typeface="Arial" panose="020B0604020202020204" pitchFamily="34" charset="0"/>
              </a:rPr>
              <a:t>rates,</a:t>
            </a:r>
            <a:r>
              <a:rPr lang="en-US" sz="3400" spc="-150" dirty="0" smtClean="0">
                <a:cs typeface="Arial" panose="020B0604020202020204" pitchFamily="34" charset="0"/>
              </a:rPr>
              <a:t> </a:t>
            </a:r>
            <a:r>
              <a:rPr lang="en-US" sz="3600" spc="-150" dirty="0" smtClean="0">
                <a:cs typeface="Arial" panose="020B0604020202020204" pitchFamily="34" charset="0"/>
              </a:rPr>
              <a:t>yielding</a:t>
            </a:r>
            <a:r>
              <a:rPr lang="en-US" sz="3400" spc="-150" dirty="0" smtClean="0">
                <a:cs typeface="Arial" panose="020B0604020202020204" pitchFamily="34" charset="0"/>
              </a:rPr>
              <a:t> </a:t>
            </a:r>
            <a:r>
              <a:rPr lang="en-US" sz="3600" spc="-150" dirty="0" smtClean="0">
                <a:cs typeface="Arial" panose="020B0604020202020204" pitchFamily="34" charset="0"/>
              </a:rPr>
              <a:t>unprecedented savings to millions of customers.</a:t>
            </a:r>
          </a:p>
          <a:p>
            <a:pPr indent="1998663" algn="just">
              <a:lnSpc>
                <a:spcPts val="4000"/>
              </a:lnSpc>
              <a:defRPr/>
            </a:pPr>
            <a:r>
              <a:rPr lang="en-US" altLang="en-US" sz="1500" dirty="0" smtClean="0">
                <a:solidFill>
                  <a:srgbClr val="C00000"/>
                </a:solidFill>
                <a:effectLst>
                  <a:outerShdw blurRad="38100" dist="38100" dir="2700000" algn="tl">
                    <a:srgbClr val="000000">
                      <a:alpha val="43137"/>
                    </a:srgbClr>
                  </a:outerShdw>
                </a:effectLst>
                <a:cs typeface="Arial" panose="020B0604020202020204" pitchFamily="34" charset="0"/>
              </a:rPr>
              <a:t> </a:t>
            </a:r>
            <a:r>
              <a:rPr lang="en-US" altLang="en-US" sz="3600" dirty="0" smtClean="0">
                <a:solidFill>
                  <a:srgbClr val="C00000"/>
                </a:solidFill>
                <a:effectLst>
                  <a:outerShdw blurRad="38100" dist="38100" dir="2700000" algn="tl">
                    <a:srgbClr val="000000">
                      <a:alpha val="43137"/>
                    </a:srgbClr>
                  </a:outerShdw>
                </a:effectLst>
                <a:cs typeface="Arial" panose="020B0604020202020204" pitchFamily="34" charset="0"/>
              </a:rPr>
              <a:t>●</a:t>
            </a:r>
            <a:r>
              <a:rPr lang="en-US" sz="3600" spc="-150" dirty="0" smtClean="0">
                <a:cs typeface="Arial" panose="020B0604020202020204" pitchFamily="34" charset="0"/>
              </a:rPr>
              <a:t> </a:t>
            </a:r>
            <a:r>
              <a:rPr lang="en-US" sz="3600" spc="-120" dirty="0" smtClean="0">
                <a:cs typeface="Arial" panose="020B0604020202020204" pitchFamily="34" charset="0"/>
              </a:rPr>
              <a:t>Within 5 years, profit multiplied by a factor of ten. S</a:t>
            </a:r>
            <a:r>
              <a:rPr lang="en-US" sz="3600" spc="-150" dirty="0" smtClean="0">
                <a:cs typeface="Arial" panose="020B0604020202020204" pitchFamily="34" charset="0"/>
              </a:rPr>
              <a:t>ales grew </a:t>
            </a:r>
            <a:r>
              <a:rPr lang="en-US" sz="3600" spc="-150" dirty="0">
                <a:cs typeface="Arial" panose="020B0604020202020204" pitchFamily="34" charset="0"/>
              </a:rPr>
              <a:t>to </a:t>
            </a:r>
            <a:r>
              <a:rPr lang="en-US" sz="3600" spc="-150" dirty="0" smtClean="0">
                <a:cs typeface="Arial" panose="020B0604020202020204" pitchFamily="34" charset="0"/>
              </a:rPr>
              <a:t>multi-billion dollars in 10 years</a:t>
            </a:r>
            <a:r>
              <a:rPr lang="en-US" sz="3600" spc="-120" dirty="0" smtClean="0">
                <a:cs typeface="Arial" panose="020B0604020202020204" pitchFamily="34" charset="0"/>
              </a:rPr>
              <a:t>.</a:t>
            </a:r>
          </a:p>
          <a:p>
            <a:pPr indent="1998663" algn="just">
              <a:lnSpc>
                <a:spcPts val="4000"/>
              </a:lnSpc>
              <a:defRPr/>
            </a:pPr>
            <a:r>
              <a:rPr lang="en-US" sz="1000" spc="-120" dirty="0" smtClean="0">
                <a:solidFill>
                  <a:srgbClr val="C00000"/>
                </a:solidFill>
                <a:cs typeface="Arial" panose="020B0604020202020204" pitchFamily="34" charset="0"/>
              </a:rPr>
              <a:t> </a:t>
            </a:r>
            <a:r>
              <a:rPr lang="en-US" sz="3600" spc="-120" dirty="0" smtClean="0">
                <a:solidFill>
                  <a:srgbClr val="C00000"/>
                </a:solidFill>
                <a:cs typeface="Arial" panose="020B0604020202020204" pitchFamily="34" charset="0"/>
              </a:rPr>
              <a:t>●</a:t>
            </a:r>
            <a:r>
              <a:rPr lang="en-US" sz="3600" spc="-120" dirty="0" smtClean="0">
                <a:cs typeface="Arial" panose="020B0604020202020204" pitchFamily="34" charset="0"/>
              </a:rPr>
              <a:t> </a:t>
            </a:r>
            <a:r>
              <a:rPr lang="en-US" sz="3600" spc="-160" dirty="0" smtClean="0">
                <a:cs typeface="Arial" panose="020B0604020202020204" pitchFamily="34" charset="0"/>
              </a:rPr>
              <a:t>Desjardins repatriated </a:t>
            </a:r>
            <a:r>
              <a:rPr lang="en-US" sz="3600" spc="-160" dirty="0">
                <a:cs typeface="Arial" panose="020B0604020202020204" pitchFamily="34" charset="0"/>
              </a:rPr>
              <a:t>strategic </a:t>
            </a:r>
            <a:r>
              <a:rPr lang="en-US" sz="3600" spc="-160" dirty="0" smtClean="0">
                <a:cs typeface="Arial" panose="020B0604020202020204" pitchFamily="34" charset="0"/>
              </a:rPr>
              <a:t>expertise by funding advanced finance, including actuarial research.</a:t>
            </a:r>
            <a:endParaRPr lang="en-US" sz="3600" spc="-160" dirty="0">
              <a:cs typeface="Arial" panose="020B0604020202020204" pitchFamily="34" charset="0"/>
            </a:endParaRPr>
          </a:p>
        </p:txBody>
      </p:sp>
      <p:sp>
        <p:nvSpPr>
          <p:cNvPr id="4" name="Rectangle 3"/>
          <p:cNvSpPr/>
          <p:nvPr/>
        </p:nvSpPr>
        <p:spPr>
          <a:xfrm>
            <a:off x="45244" y="7343526"/>
            <a:ext cx="4000500" cy="1092607"/>
          </a:xfrm>
          <a:prstGeom prst="rect">
            <a:avLst/>
          </a:prstGeom>
        </p:spPr>
        <p:txBody>
          <a:bodyPr wrap="square">
            <a:spAutoFit/>
          </a:bodyPr>
          <a:lstStyle/>
          <a:p>
            <a:pPr algn="ctr"/>
            <a:r>
              <a:rPr lang="en-US" sz="2500" dirty="0"/>
              <a:t>John </a:t>
            </a:r>
            <a:r>
              <a:rPr lang="en-US" sz="2500" dirty="0" err="1" smtClean="0"/>
              <a:t>Harbour</a:t>
            </a:r>
            <a:endParaRPr lang="en-US" sz="2500" dirty="0" smtClean="0"/>
          </a:p>
          <a:p>
            <a:pPr algn="ctr"/>
            <a:r>
              <a:rPr lang="en-US" sz="2000" spc="-120" dirty="0" smtClean="0"/>
              <a:t>© SAAQ with permission</a:t>
            </a:r>
            <a:br>
              <a:rPr lang="en-US" sz="2000" spc="-120" dirty="0" smtClean="0"/>
            </a:br>
            <a:r>
              <a:rPr lang="en-US" sz="2000" spc="-120" dirty="0" smtClean="0"/>
              <a:t> of Mr. </a:t>
            </a:r>
            <a:r>
              <a:rPr lang="en-US" sz="2000" spc="-120" dirty="0" err="1" smtClean="0"/>
              <a:t>Harbour</a:t>
            </a:r>
            <a:endParaRPr lang="en-US" sz="2000" spc="-120" dirty="0"/>
          </a:p>
        </p:txBody>
      </p:sp>
      <p:sp>
        <p:nvSpPr>
          <p:cNvPr id="15"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3002586141"/>
      </p:ext>
    </p:extLst>
  </p:cSld>
  <p:clrMapOvr>
    <a:masterClrMapping/>
  </p:clrMapOvr>
  <p:transition spd="slow" advTm="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2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100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3"/>
          <p:cNvSpPr>
            <a:spLocks noChangeArrowheads="1"/>
          </p:cNvSpPr>
          <p:nvPr/>
        </p:nvSpPr>
        <p:spPr bwMode="auto">
          <a:xfrm>
            <a:off x="-6967" y="1820862"/>
            <a:ext cx="23407511" cy="697954"/>
          </a:xfrm>
          <a:prstGeom prst="rect">
            <a:avLst/>
          </a:prstGeom>
          <a:noFill/>
          <a:ln w="0">
            <a:noFill/>
            <a:miter lim="800000"/>
            <a:headEnd/>
            <a:tailEnd/>
          </a:ln>
          <a:effectLst/>
        </p:spPr>
        <p:txBody>
          <a:bodyPr wrap="square" lIns="154765" tIns="77378" rIns="154765" bIns="77378">
            <a:spAutoFit/>
          </a:bodyPr>
          <a:lstStyle/>
          <a:p>
            <a:pPr algn="ctr">
              <a:lnSpc>
                <a:spcPct val="110000"/>
              </a:lnSpc>
              <a:defRPr/>
            </a:pPr>
            <a:r>
              <a:rPr lang="en-US" sz="3200" dirty="0" smtClean="0">
                <a:latin typeface="Arial Black" panose="020B0A04020102020204" pitchFamily="34" charset="0"/>
                <a:cs typeface="Times New Roman" pitchFamily="18" charset="0"/>
              </a:rPr>
              <a:t>7-Year Teamwork with Innovative Strategies </a:t>
            </a:r>
            <a:r>
              <a:rPr lang="en-US" sz="3200" spc="-70" dirty="0" smtClean="0">
                <a:latin typeface="Arial Black" panose="020B0A04020102020204" pitchFamily="34" charset="0"/>
                <a:cs typeface="Times New Roman" pitchFamily="18" charset="0"/>
              </a:rPr>
              <a:t>Stimulating </a:t>
            </a:r>
            <a:r>
              <a:rPr lang="en-US" sz="3200" spc="-70" dirty="0">
                <a:latin typeface="Arial Black" panose="020B0A04020102020204" pitchFamily="34" charset="0"/>
                <a:cs typeface="Times New Roman" pitchFamily="18" charset="0"/>
              </a:rPr>
              <a:t>Higher </a:t>
            </a:r>
            <a:r>
              <a:rPr lang="en-US" sz="3200" spc="-70" dirty="0" smtClean="0">
                <a:latin typeface="Arial Black" panose="020B0A04020102020204" pitchFamily="34" charset="0"/>
                <a:cs typeface="Times New Roman" pitchFamily="18" charset="0"/>
              </a:rPr>
              <a:t>Competition</a:t>
            </a:r>
            <a:endParaRPr lang="en-US" sz="4700" spc="-70" dirty="0">
              <a:latin typeface="Arial Black" panose="020B0A04020102020204" pitchFamily="34" charset="0"/>
            </a:endParaRPr>
          </a:p>
        </p:txBody>
      </p:sp>
      <p:grpSp>
        <p:nvGrpSpPr>
          <p:cNvPr id="7" name="Group 6"/>
          <p:cNvGrpSpPr/>
          <p:nvPr/>
        </p:nvGrpSpPr>
        <p:grpSpPr>
          <a:xfrm>
            <a:off x="17658015" y="3355151"/>
            <a:ext cx="5735469" cy="8981311"/>
            <a:chOff x="10423583" y="2175433"/>
            <a:chExt cx="3385683" cy="5301724"/>
          </a:xfrm>
        </p:grpSpPr>
        <p:sp>
          <p:nvSpPr>
            <p:cNvPr id="31" name="Rectangle 30"/>
            <p:cNvSpPr/>
            <p:nvPr/>
          </p:nvSpPr>
          <p:spPr>
            <a:xfrm>
              <a:off x="10423583" y="6868634"/>
              <a:ext cx="3385683" cy="608523"/>
            </a:xfrm>
            <a:prstGeom prst="rect">
              <a:avLst/>
            </a:prstGeom>
          </p:spPr>
          <p:txBody>
            <a:bodyPr wrap="square">
              <a:spAutoFit/>
            </a:bodyPr>
            <a:lstStyle/>
            <a:p>
              <a:pPr lvl="0" algn="ctr">
                <a:buClr>
                  <a:srgbClr val="C00000"/>
                </a:buClr>
                <a:buSzPct val="220000"/>
              </a:pPr>
              <a:r>
                <a:rPr lang="en-US" sz="2033" dirty="0" err="1"/>
                <a:t>Complexe</a:t>
              </a:r>
              <a:r>
                <a:rPr lang="en-US" sz="2033" dirty="0"/>
                <a:t>  Desjardins</a:t>
              </a:r>
              <a:br>
                <a:rPr lang="en-US" sz="2033" dirty="0"/>
              </a:br>
              <a:r>
                <a:rPr lang="en-US" sz="2033" dirty="0" err="1"/>
                <a:t>JeanGagnon</a:t>
              </a:r>
              <a:r>
                <a:rPr lang="en-US" sz="2033" b="0" dirty="0"/>
                <a:t/>
              </a:r>
              <a:br>
                <a:rPr lang="en-US" sz="2033" b="0" dirty="0"/>
              </a:br>
              <a:r>
                <a:rPr lang="en-US" sz="2033" b="0" dirty="0"/>
                <a:t>Wikimedia Commons</a:t>
              </a:r>
              <a:r>
                <a:rPr lang="en-US" sz="2033" b="0" dirty="0">
                  <a:hlinkClick r:id="rId3"/>
                </a:rPr>
                <a:t>,</a:t>
              </a:r>
              <a:endParaRPr lang="en-US" sz="2033" b="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2751" y="2175433"/>
              <a:ext cx="2767349" cy="4577532"/>
            </a:xfrm>
            <a:prstGeom prst="rect">
              <a:avLst/>
            </a:prstGeom>
          </p:spPr>
        </p:pic>
      </p:grpSp>
      <p:sp>
        <p:nvSpPr>
          <p:cNvPr id="13" name="Rectangle 12"/>
          <p:cNvSpPr/>
          <p:nvPr/>
        </p:nvSpPr>
        <p:spPr>
          <a:xfrm>
            <a:off x="394478" y="7840662"/>
            <a:ext cx="17595866" cy="3247043"/>
          </a:xfrm>
          <a:prstGeom prst="rect">
            <a:avLst/>
          </a:prstGeom>
        </p:spPr>
        <p:txBody>
          <a:bodyPr wrap="square">
            <a:spAutoFit/>
          </a:bodyPr>
          <a:lstStyle/>
          <a:p>
            <a:pPr algn="just">
              <a:lnSpc>
                <a:spcPts val="4100"/>
              </a:lnSpc>
              <a:defRPr/>
            </a:pPr>
            <a:r>
              <a:rPr lang="en-US" sz="3600" spc="-70" dirty="0">
                <a:cs typeface="Arial" panose="020B0604020202020204" pitchFamily="34" charset="0"/>
              </a:rPr>
              <a:t>Mr. </a:t>
            </a:r>
            <a:r>
              <a:rPr lang="en-US" sz="3600" spc="-70" dirty="0" err="1" smtClean="0">
                <a:cs typeface="Arial" panose="020B0604020202020204" pitchFamily="34" charset="0"/>
              </a:rPr>
              <a:t>Harbour</a:t>
            </a:r>
            <a:r>
              <a:rPr lang="en-US" sz="3600" spc="-70" dirty="0" smtClean="0">
                <a:cs typeface="Arial" panose="020B0604020202020204" pitchFamily="34" charset="0"/>
              </a:rPr>
              <a:t> </a:t>
            </a:r>
            <a:r>
              <a:rPr lang="en-US" sz="3600" spc="-70" dirty="0">
                <a:cs typeface="Arial" panose="020B0604020202020204" pitchFamily="34" charset="0"/>
              </a:rPr>
              <a:t>praised Alain </a:t>
            </a:r>
            <a:r>
              <a:rPr lang="en-US" sz="3600" spc="-70" dirty="0" smtClean="0">
                <a:cs typeface="Arial" panose="020B0604020202020204" pitchFamily="34" charset="0"/>
              </a:rPr>
              <a:t>Martin for bringing impartial and eminent experts.</a:t>
            </a:r>
            <a:r>
              <a:rPr lang="en-US" sz="3600" spc="-140" dirty="0" smtClean="0">
                <a:cs typeface="Arial" panose="020B0604020202020204" pitchFamily="34" charset="0"/>
              </a:rPr>
              <a:t> In this video, he also describes how Mr. Martin’s innovative ideas, </a:t>
            </a:r>
            <a:r>
              <a:rPr lang="en-US" sz="3600" spc="20" dirty="0" smtClean="0">
                <a:cs typeface="Arial" panose="020B0604020202020204" pitchFamily="34" charset="0"/>
              </a:rPr>
              <a:t>strategic expertise and Harvard</a:t>
            </a:r>
            <a:r>
              <a:rPr lang="en-US" sz="3600" spc="20" baseline="30000" dirty="0" smtClean="0">
                <a:cs typeface="Arial" panose="020B0604020202020204" pitchFamily="34" charset="0"/>
              </a:rPr>
              <a:t>® </a:t>
            </a:r>
            <a:r>
              <a:rPr lang="en-US" sz="3600" spc="20" dirty="0" smtClean="0">
                <a:cs typeface="Arial" panose="020B0604020202020204" pitchFamily="34" charset="0"/>
              </a:rPr>
              <a:t>framework played an important role in </a:t>
            </a:r>
            <a:r>
              <a:rPr lang="en-US" sz="3600" spc="-120" dirty="0" smtClean="0">
                <a:cs typeface="Arial" panose="020B0604020202020204" pitchFamily="34" charset="0"/>
              </a:rPr>
              <a:t>Desjardins’ turnaround from a trailing performer to the </a:t>
            </a:r>
            <a:r>
              <a:rPr lang="en-US" sz="3600" spc="-120" dirty="0">
                <a:cs typeface="Arial" panose="020B0604020202020204" pitchFamily="34" charset="0"/>
              </a:rPr>
              <a:t>undisputed </a:t>
            </a:r>
            <a:r>
              <a:rPr lang="en-US" sz="3600" spc="-120" dirty="0" smtClean="0">
                <a:cs typeface="Arial" panose="020B0604020202020204" pitchFamily="34" charset="0"/>
              </a:rPr>
              <a:t>general-insurance </a:t>
            </a:r>
            <a:r>
              <a:rPr lang="en-US" sz="3600" spc="-130" dirty="0">
                <a:cs typeface="Arial" panose="020B0604020202020204" pitchFamily="34" charset="0"/>
              </a:rPr>
              <a:t>leader </a:t>
            </a:r>
            <a:r>
              <a:rPr lang="en-US" sz="3600" spc="-130" dirty="0" smtClean="0">
                <a:cs typeface="Arial" panose="020B0604020202020204" pitchFamily="34" charset="0"/>
              </a:rPr>
              <a:t>in and beyond its territory. Promoted Desjardins’ president, Mr. </a:t>
            </a:r>
            <a:r>
              <a:rPr lang="en-US" sz="3600" spc="-130" dirty="0" err="1" smtClean="0">
                <a:cs typeface="Arial" panose="020B0604020202020204" pitchFamily="34" charset="0"/>
              </a:rPr>
              <a:t>Harbour</a:t>
            </a:r>
            <a:r>
              <a:rPr lang="en-US" sz="3600" spc="-130" dirty="0">
                <a:cs typeface="Arial" panose="020B0604020202020204" pitchFamily="34" charset="0"/>
              </a:rPr>
              <a:t> </a:t>
            </a:r>
            <a:r>
              <a:rPr lang="en-US" sz="3600" spc="-130" dirty="0" smtClean="0">
                <a:cs typeface="Arial" panose="020B0604020202020204" pitchFamily="34" charset="0"/>
              </a:rPr>
              <a:t>applied </a:t>
            </a:r>
            <a:r>
              <a:rPr lang="en-US" sz="3600" dirty="0" smtClean="0">
                <a:cs typeface="Arial" panose="020B0604020202020204" pitchFamily="34" charset="0"/>
              </a:rPr>
              <a:t>Martin’s Harvard</a:t>
            </a:r>
            <a:r>
              <a:rPr lang="en-US" sz="3600" spc="20" baseline="30000" dirty="0" smtClean="0">
                <a:cs typeface="Arial" panose="020B0604020202020204" pitchFamily="34" charset="0"/>
              </a:rPr>
              <a:t>®</a:t>
            </a:r>
            <a:r>
              <a:rPr lang="en-US" sz="3600" dirty="0" smtClean="0">
                <a:cs typeface="Arial" panose="020B0604020202020204" pitchFamily="34" charset="0"/>
              </a:rPr>
              <a:t> framework across the $75-billion </a:t>
            </a:r>
            <a:r>
              <a:rPr lang="en-US" sz="3600" dirty="0">
                <a:cs typeface="Arial" panose="020B0604020202020204" pitchFamily="34" charset="0"/>
              </a:rPr>
              <a:t>financial </a:t>
            </a:r>
            <a:r>
              <a:rPr lang="en-US" sz="3600" dirty="0" smtClean="0">
                <a:cs typeface="Arial" panose="020B0604020202020204" pitchFamily="34" charset="0"/>
              </a:rPr>
              <a:t>institution, as confirmed above.</a:t>
            </a:r>
            <a:endParaRPr lang="en-US" sz="3600" dirty="0">
              <a:cs typeface="Arial" panose="020B0604020202020204" pitchFamily="34" charset="0"/>
            </a:endParaRPr>
          </a:p>
        </p:txBody>
      </p:sp>
      <p:sp>
        <p:nvSpPr>
          <p:cNvPr id="6" name="Rectangle 5"/>
          <p:cNvSpPr/>
          <p:nvPr/>
        </p:nvSpPr>
        <p:spPr>
          <a:xfrm>
            <a:off x="89" y="1060231"/>
            <a:ext cx="23438555" cy="646331"/>
          </a:xfrm>
          <a:prstGeom prst="rect">
            <a:avLst/>
          </a:prstGeom>
        </p:spPr>
        <p:txBody>
          <a:bodyPr wrap="square">
            <a:spAutoFit/>
          </a:bodyPr>
          <a:lstStyle/>
          <a:p>
            <a:pPr algn="ctr"/>
            <a:r>
              <a:rPr lang="en-US" sz="3600" spc="-40" dirty="0" smtClean="0">
                <a:latin typeface="Arial Black" panose="020B0A04020102020204" pitchFamily="34" charset="0"/>
              </a:rPr>
              <a:t>Rated by Bloomberg Among </a:t>
            </a:r>
            <a:r>
              <a:rPr lang="en-US" sz="3600" spc="-40" dirty="0">
                <a:latin typeface="Arial Black" panose="020B0A04020102020204" pitchFamily="34" charset="0"/>
              </a:rPr>
              <a:t>the </a:t>
            </a:r>
            <a:r>
              <a:rPr lang="en-US" sz="3600" spc="-40" dirty="0" smtClean="0">
                <a:latin typeface="Arial Black" panose="020B0A04020102020204" pitchFamily="34" charset="0"/>
              </a:rPr>
              <a:t>World’s Strongest Banks for over 10 Years</a:t>
            </a:r>
            <a:endParaRPr lang="en-US" sz="3600" spc="-40" dirty="0">
              <a:latin typeface="Arial Black" panose="020B0A04020102020204" pitchFamily="34" charset="0"/>
            </a:endParaRPr>
          </a:p>
        </p:txBody>
      </p:sp>
      <p:grpSp>
        <p:nvGrpSpPr>
          <p:cNvPr id="9" name="Group 8"/>
          <p:cNvGrpSpPr/>
          <p:nvPr/>
        </p:nvGrpSpPr>
        <p:grpSpPr>
          <a:xfrm>
            <a:off x="108250" y="11561930"/>
            <a:ext cx="1210740" cy="1329445"/>
            <a:chOff x="108250" y="11744584"/>
            <a:chExt cx="1210740" cy="1329445"/>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50" y="11940419"/>
              <a:ext cx="1139671" cy="1133610"/>
            </a:xfrm>
            <a:prstGeom prst="rect">
              <a:avLst/>
            </a:prstGeom>
          </p:spPr>
        </p:pic>
        <p:sp>
          <p:nvSpPr>
            <p:cNvPr id="21" name="Rectangle 20"/>
            <p:cNvSpPr/>
            <p:nvPr/>
          </p:nvSpPr>
          <p:spPr>
            <a:xfrm>
              <a:off x="1004480" y="11744584"/>
              <a:ext cx="314510" cy="253916"/>
            </a:xfrm>
            <a:prstGeom prst="rect">
              <a:avLst/>
            </a:prstGeom>
          </p:spPr>
          <p:txBody>
            <a:bodyPr wrap="none">
              <a:spAutoFit/>
            </a:bodyPr>
            <a:lstStyle/>
            <a:p>
              <a:r>
                <a:rPr lang="fr-FR" sz="1050" baseline="30000" dirty="0" smtClean="0"/>
                <a:t>TM</a:t>
              </a:r>
              <a:endParaRPr lang="en-US" sz="1050" dirty="0"/>
            </a:p>
          </p:txBody>
        </p:sp>
      </p:grpSp>
      <p:sp>
        <p:nvSpPr>
          <p:cNvPr id="26" name="Rectangle 3"/>
          <p:cNvSpPr>
            <a:spLocks noChangeArrowheads="1"/>
          </p:cNvSpPr>
          <p:nvPr/>
        </p:nvSpPr>
        <p:spPr bwMode="auto">
          <a:xfrm>
            <a:off x="177" y="258762"/>
            <a:ext cx="23407511" cy="951870"/>
          </a:xfrm>
          <a:prstGeom prst="rect">
            <a:avLst/>
          </a:prstGeom>
          <a:noFill/>
          <a:ln w="0">
            <a:noFill/>
            <a:miter lim="800000"/>
            <a:headEnd/>
            <a:tailEnd/>
          </a:ln>
          <a:effectLst/>
        </p:spPr>
        <p:txBody>
          <a:bodyPr wrap="square" lIns="154765" tIns="77378" rIns="154765" bIns="77378">
            <a:spAutoFit/>
          </a:bodyPr>
          <a:lstStyle/>
          <a:p>
            <a:pPr algn="ctr">
              <a:lnSpc>
                <a:spcPct val="110000"/>
              </a:lnSpc>
              <a:defRPr/>
            </a:pPr>
            <a:r>
              <a:rPr lang="en-US" sz="4700" spc="-100" dirty="0" smtClean="0">
                <a:latin typeface="Arial Black" panose="020B0A04020102020204" pitchFamily="34" charset="0"/>
              </a:rPr>
              <a:t>Testimonial </a:t>
            </a:r>
            <a:r>
              <a:rPr lang="en-US" sz="4700" spc="-100" dirty="0">
                <a:latin typeface="Arial Black" panose="020B0A04020102020204" pitchFamily="34" charset="0"/>
              </a:rPr>
              <a:t>by </a:t>
            </a:r>
            <a:r>
              <a:rPr lang="en-US" sz="4700" spc="-100" dirty="0" smtClean="0">
                <a:latin typeface="Arial Black" panose="020B0A04020102020204" pitchFamily="34" charset="0"/>
              </a:rPr>
              <a:t>DESJARDINS</a:t>
            </a:r>
            <a:r>
              <a:rPr lang="fr-CA" sz="4700" spc="-100" dirty="0" smtClean="0">
                <a:latin typeface="Arial Black" panose="020B0A04020102020204" pitchFamily="34" charset="0"/>
              </a:rPr>
              <a:t>:</a:t>
            </a:r>
            <a:r>
              <a:rPr lang="en-US" sz="4700" spc="-100" dirty="0" smtClean="0">
                <a:latin typeface="Arial Black" panose="020B0A04020102020204" pitchFamily="34" charset="0"/>
              </a:rPr>
              <a:t> </a:t>
            </a:r>
            <a:r>
              <a:rPr lang="en-US" sz="4700" spc="-100" dirty="0">
                <a:latin typeface="Arial Black" panose="020B0A04020102020204" pitchFamily="34" charset="0"/>
              </a:rPr>
              <a:t>N</a:t>
            </a:r>
            <a:r>
              <a:rPr lang="en-US" sz="4700" spc="-100" dirty="0" smtClean="0">
                <a:latin typeface="Arial Black" panose="020B0A04020102020204" pitchFamily="34" charset="0"/>
              </a:rPr>
              <a:t>orth-America Largest Community Bank</a:t>
            </a:r>
            <a:endParaRPr lang="en-US" sz="4700" spc="-100" dirty="0">
              <a:latin typeface="Arial Black" panose="020B0A04020102020204" pitchFamily="34" charset="0"/>
            </a:endParaRPr>
          </a:p>
        </p:txBody>
      </p:sp>
      <p:sp>
        <p:nvSpPr>
          <p:cNvPr id="29" name="Rectangle 28"/>
          <p:cNvSpPr/>
          <p:nvPr/>
        </p:nvSpPr>
        <p:spPr>
          <a:xfrm>
            <a:off x="1526535" y="11514849"/>
            <a:ext cx="12658416" cy="1469313"/>
          </a:xfrm>
          <a:prstGeom prst="rect">
            <a:avLst/>
          </a:prstGeom>
        </p:spPr>
        <p:txBody>
          <a:bodyPr wrap="square">
            <a:spAutoFit/>
          </a:bodyPr>
          <a:lstStyle/>
          <a:p>
            <a:pPr>
              <a:spcAft>
                <a:spcPts val="576"/>
              </a:spcAft>
            </a:pPr>
            <a:r>
              <a:rPr lang="en-US" sz="3072" dirty="0">
                <a:latin typeface="Arial Black" panose="020B0A04020102020204" pitchFamily="34" charset="0"/>
              </a:rPr>
              <a:t>Harvard University Global System</a:t>
            </a:r>
            <a:r>
              <a:rPr lang="en-US" sz="2688" spc="-58" dirty="0">
                <a:latin typeface="Arial Black" panose="020B0A04020102020204" pitchFamily="34" charset="0"/>
                <a:cs typeface="Arial" panose="020B0604020202020204" pitchFamily="34" charset="0"/>
              </a:rPr>
              <a:t>™</a:t>
            </a:r>
            <a:r>
              <a:rPr lang="en-US" sz="2688" dirty="0">
                <a:latin typeface="Arial Black" panose="020B0A04020102020204" pitchFamily="34" charset="0"/>
              </a:rPr>
              <a:t> </a:t>
            </a:r>
          </a:p>
          <a:p>
            <a:pPr>
              <a:spcAft>
                <a:spcPts val="576"/>
              </a:spcAft>
            </a:pPr>
            <a:r>
              <a:rPr lang="en-US" altLang="en-US" sz="2688" dirty="0">
                <a:latin typeface="Arial Black" panose="020B0A04020102020204" pitchFamily="34" charset="0"/>
                <a:cs typeface="Times New Roman" panose="02020603050405020304" pitchFamily="18" charset="0"/>
              </a:rPr>
              <a:t>North America: Toll Free: 1-800-HARVARD or </a:t>
            </a:r>
            <a:r>
              <a:rPr lang="fr-FR" altLang="en-US" sz="2688" dirty="0">
                <a:latin typeface="Arial Black" panose="020B0A04020102020204" pitchFamily="34" charset="0"/>
                <a:cs typeface="Times New Roman" panose="02020603050405020304" pitchFamily="18" charset="0"/>
              </a:rPr>
              <a:t>+1 819 772-7777 </a:t>
            </a:r>
            <a:br>
              <a:rPr lang="fr-FR" altLang="en-US" sz="2688" dirty="0">
                <a:latin typeface="Arial Black" panose="020B0A04020102020204" pitchFamily="34" charset="0"/>
                <a:cs typeface="Times New Roman" panose="02020603050405020304" pitchFamily="18" charset="0"/>
              </a:rPr>
            </a:br>
            <a:r>
              <a:rPr lang="en-US" sz="2688" dirty="0">
                <a:latin typeface="Arial Black" panose="020B0A04020102020204" pitchFamily="34" charset="0"/>
              </a:rPr>
              <a:t>Europe : +33 7 68 47 23 11 </a:t>
            </a:r>
            <a:r>
              <a:rPr lang="en-US" altLang="en-US" sz="2688" dirty="0">
                <a:solidFill>
                  <a:srgbClr val="C0000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a:t>
            </a:r>
            <a:r>
              <a:rPr lang="en-US" altLang="en-US" sz="2688" dirty="0">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 </a:t>
            </a:r>
            <a:r>
              <a:rPr lang="en-US" sz="2688" dirty="0">
                <a:latin typeface="Arial Black" panose="020B0A04020102020204" pitchFamily="34" charset="0"/>
              </a:rPr>
              <a:t>www.eharvard.org</a:t>
            </a:r>
            <a:endParaRPr lang="en-US" sz="2688" baseline="30000" dirty="0">
              <a:latin typeface="Arial Black" panose="020B0A04020102020204" pitchFamily="34" charset="0"/>
            </a:endParaRPr>
          </a:p>
        </p:txBody>
      </p:sp>
      <p:grpSp>
        <p:nvGrpSpPr>
          <p:cNvPr id="2" name="Group 1"/>
          <p:cNvGrpSpPr/>
          <p:nvPr/>
        </p:nvGrpSpPr>
        <p:grpSpPr>
          <a:xfrm>
            <a:off x="507812" y="3256657"/>
            <a:ext cx="17337960" cy="4319692"/>
            <a:chOff x="507812" y="3256657"/>
            <a:chExt cx="17337960" cy="4319692"/>
          </a:xfrm>
        </p:grpSpPr>
        <p:grpSp>
          <p:nvGrpSpPr>
            <p:cNvPr id="10" name="Group 9"/>
            <p:cNvGrpSpPr/>
            <p:nvPr/>
          </p:nvGrpSpPr>
          <p:grpSpPr>
            <a:xfrm>
              <a:off x="7855743" y="3256657"/>
              <a:ext cx="9990029" cy="4319692"/>
              <a:chOff x="4637237" y="1524676"/>
              <a:chExt cx="5897176" cy="2549943"/>
            </a:xfrm>
          </p:grpSpPr>
          <p:sp>
            <p:nvSpPr>
              <p:cNvPr id="4" name="Rounded Rectangle 3"/>
              <p:cNvSpPr/>
              <p:nvPr/>
            </p:nvSpPr>
            <p:spPr>
              <a:xfrm>
                <a:off x="4637237" y="1524676"/>
                <a:ext cx="5897176" cy="2549943"/>
              </a:xfrm>
              <a:prstGeom prst="roundRect">
                <a:avLst>
                  <a:gd name="adj" fmla="val 935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5851734" y="3456899"/>
                <a:ext cx="4530016" cy="617720"/>
              </a:xfrm>
              <a:prstGeom prst="rect">
                <a:avLst/>
              </a:prstGeom>
            </p:spPr>
            <p:txBody>
              <a:bodyPr wrap="square">
                <a:spAutoFit/>
              </a:bodyPr>
              <a:lstStyle/>
              <a:p>
                <a:pPr algn="r">
                  <a:spcAft>
                    <a:spcPts val="3049"/>
                  </a:spcAft>
                </a:pPr>
                <a:r>
                  <a:rPr lang="en-US" sz="3100" dirty="0">
                    <a:solidFill>
                      <a:schemeClr val="bg1"/>
                    </a:solidFill>
                  </a:rPr>
                  <a:t>John </a:t>
                </a:r>
                <a:r>
                  <a:rPr lang="en-US" sz="3100" dirty="0" err="1">
                    <a:solidFill>
                      <a:schemeClr val="bg1"/>
                    </a:solidFill>
                  </a:rPr>
                  <a:t>Harbour</a:t>
                </a:r>
                <a:r>
                  <a:rPr lang="en-US" sz="3100" dirty="0">
                    <a:solidFill>
                      <a:schemeClr val="bg1"/>
                    </a:solidFill>
                  </a:rPr>
                  <a:t>, President (</a:t>
                </a:r>
                <a:r>
                  <a:rPr lang="en-US" sz="3100" dirty="0" err="1">
                    <a:solidFill>
                      <a:schemeClr val="bg1"/>
                    </a:solidFill>
                  </a:rPr>
                  <a:t>Ret’d</a:t>
                </a:r>
                <a:r>
                  <a:rPr lang="en-US" sz="3100" dirty="0" smtClean="0">
                    <a:solidFill>
                      <a:schemeClr val="bg1"/>
                    </a:solidFill>
                  </a:rPr>
                  <a:t>)</a:t>
                </a:r>
                <a:br>
                  <a:rPr lang="en-US" sz="3100" dirty="0" smtClean="0">
                    <a:solidFill>
                      <a:schemeClr val="bg1"/>
                    </a:solidFill>
                  </a:rPr>
                </a:br>
                <a:r>
                  <a:rPr lang="en-US" sz="3100" dirty="0" smtClean="0">
                    <a:solidFill>
                      <a:schemeClr val="bg1"/>
                    </a:solidFill>
                  </a:rPr>
                  <a:t>DESJARDINS (Staff: 48000)</a:t>
                </a:r>
                <a:endParaRPr lang="en-US" sz="3100" dirty="0">
                  <a:solidFill>
                    <a:schemeClr val="bg1"/>
                  </a:solidFill>
                </a:endParaRPr>
              </a:p>
            </p:txBody>
          </p:sp>
          <p:sp>
            <p:nvSpPr>
              <p:cNvPr id="22" name="Rectangle 21"/>
              <p:cNvSpPr/>
              <p:nvPr/>
            </p:nvSpPr>
            <p:spPr>
              <a:xfrm>
                <a:off x="4727200" y="1599235"/>
                <a:ext cx="5696379" cy="1913117"/>
              </a:xfrm>
              <a:prstGeom prst="rect">
                <a:avLst/>
              </a:prstGeom>
            </p:spPr>
            <p:txBody>
              <a:bodyPr wrap="square">
                <a:spAutoFit/>
              </a:bodyPr>
              <a:lstStyle/>
              <a:p>
                <a:pPr algn="just">
                  <a:lnSpc>
                    <a:spcPct val="110000"/>
                  </a:lnSpc>
                  <a:spcAft>
                    <a:spcPts val="3049"/>
                  </a:spcAft>
                </a:pPr>
                <a:r>
                  <a:rPr lang="en-US" sz="3100" b="0" dirty="0" smtClean="0">
                    <a:solidFill>
                      <a:schemeClr val="bg1"/>
                    </a:solidFill>
                    <a:latin typeface="Times New Roman" panose="02020603050405020304" pitchFamily="18" charset="0"/>
                    <a:cs typeface="Times New Roman" panose="02020603050405020304" pitchFamily="18" charset="0"/>
                  </a:rPr>
                  <a:t>“</a:t>
                </a:r>
                <a:r>
                  <a:rPr lang="en-US" sz="3100" spc="-100" dirty="0" smtClean="0">
                    <a:solidFill>
                      <a:schemeClr val="bg1"/>
                    </a:solidFill>
                  </a:rPr>
                  <a:t>I </a:t>
                </a:r>
                <a:r>
                  <a:rPr lang="en-US" sz="3100" spc="-100" dirty="0">
                    <a:solidFill>
                      <a:schemeClr val="bg1"/>
                    </a:solidFill>
                  </a:rPr>
                  <a:t>have used [this framework] successfully for </a:t>
                </a:r>
                <a:r>
                  <a:rPr lang="en-US" sz="3100" spc="-100" dirty="0" smtClean="0">
                    <a:solidFill>
                      <a:schemeClr val="bg1"/>
                    </a:solidFill>
                  </a:rPr>
                  <a:t>years </a:t>
                </a:r>
                <a:r>
                  <a:rPr lang="en-US" sz="3100" dirty="0" smtClean="0">
                    <a:solidFill>
                      <a:schemeClr val="bg1"/>
                    </a:solidFill>
                  </a:rPr>
                  <a:t>to </a:t>
                </a:r>
                <a:r>
                  <a:rPr lang="en-US" sz="3100" dirty="0">
                    <a:solidFill>
                      <a:schemeClr val="bg1"/>
                    </a:solidFill>
                  </a:rPr>
                  <a:t>orchestrate the turnaround of North America's </a:t>
                </a:r>
                <a:r>
                  <a:rPr lang="en-US" sz="3100" spc="-100" dirty="0">
                    <a:solidFill>
                      <a:schemeClr val="bg1"/>
                    </a:solidFill>
                  </a:rPr>
                  <a:t>fastest growing casualty-insurance </a:t>
                </a:r>
                <a:r>
                  <a:rPr lang="en-US" sz="3100" spc="-100" dirty="0" smtClean="0">
                    <a:solidFill>
                      <a:schemeClr val="bg1"/>
                    </a:solidFill>
                  </a:rPr>
                  <a:t>firm </a:t>
                </a:r>
                <a:r>
                  <a:rPr lang="en-US" sz="3100" spc="-100" dirty="0">
                    <a:solidFill>
                      <a:schemeClr val="bg1"/>
                    </a:solidFill>
                  </a:rPr>
                  <a:t>[quadrupling </a:t>
                </a:r>
                <a:r>
                  <a:rPr lang="en-US" sz="3100" dirty="0">
                    <a:solidFill>
                      <a:schemeClr val="bg1"/>
                    </a:solidFill>
                  </a:rPr>
                  <a:t>sales with tenfold raise in profit in </a:t>
                </a:r>
                <a:r>
                  <a:rPr lang="en-US" sz="3100" dirty="0" smtClean="0">
                    <a:solidFill>
                      <a:schemeClr val="bg1"/>
                    </a:solidFill>
                  </a:rPr>
                  <a:t>five </a:t>
                </a:r>
                <a:r>
                  <a:rPr lang="en-US" sz="3100" dirty="0">
                    <a:solidFill>
                      <a:schemeClr val="bg1"/>
                    </a:solidFill>
                  </a:rPr>
                  <a:t>years], and </a:t>
                </a:r>
                <a:r>
                  <a:rPr lang="en-US" sz="3100" spc="-100" dirty="0" smtClean="0">
                    <a:solidFill>
                      <a:schemeClr val="bg1"/>
                    </a:solidFill>
                  </a:rPr>
                  <a:t>ultimately</a:t>
                </a:r>
                <a:r>
                  <a:rPr lang="en-US" sz="3100" spc="-100" dirty="0">
                    <a:solidFill>
                      <a:schemeClr val="bg1"/>
                    </a:solidFill>
                  </a:rPr>
                  <a:t>, to </a:t>
                </a:r>
                <a:r>
                  <a:rPr lang="en-US" sz="3100" spc="-100" dirty="0" smtClean="0">
                    <a:solidFill>
                      <a:schemeClr val="bg1"/>
                    </a:solidFill>
                  </a:rPr>
                  <a:t>craft the </a:t>
                </a:r>
                <a:r>
                  <a:rPr lang="en-US" sz="3100" spc="-100" dirty="0">
                    <a:solidFill>
                      <a:schemeClr val="bg1"/>
                    </a:solidFill>
                  </a:rPr>
                  <a:t>vision and strategic direction </a:t>
                </a:r>
                <a:r>
                  <a:rPr lang="en-US" sz="3100" dirty="0" smtClean="0">
                    <a:solidFill>
                      <a:schemeClr val="bg1"/>
                    </a:solidFill>
                  </a:rPr>
                  <a:t>of Desjardins, a </a:t>
                </a:r>
                <a:r>
                  <a:rPr lang="en-US" sz="3100" dirty="0">
                    <a:solidFill>
                      <a:schemeClr val="bg1"/>
                    </a:solidFill>
                  </a:rPr>
                  <a:t>$75 billion financial institution</a:t>
                </a:r>
                <a:r>
                  <a:rPr lang="en-US" sz="3100" dirty="0" smtClean="0">
                    <a:solidFill>
                      <a:schemeClr val="bg1"/>
                    </a:solidFill>
                  </a:rPr>
                  <a:t>.</a:t>
                </a:r>
                <a:r>
                  <a:rPr lang="en-US" sz="3100" dirty="0" smtClean="0">
                    <a:solidFill>
                      <a:schemeClr val="bg1"/>
                    </a:solidFill>
                    <a:latin typeface="Times New Roman" panose="02020603050405020304" pitchFamily="18" charset="0"/>
                  </a:rPr>
                  <a:t>”</a:t>
                </a:r>
                <a:endParaRPr lang="en-US" sz="3100" dirty="0">
                  <a:solidFill>
                    <a:schemeClr val="bg1"/>
                  </a:solidFill>
                  <a:latin typeface="Times New Roman" panose="02020603050405020304" pitchFamily="18" charset="0"/>
                </a:endParaRPr>
              </a:p>
            </p:txBody>
          </p:sp>
        </p:grpSp>
        <p:pic>
          <p:nvPicPr>
            <p:cNvPr id="19" name="Picture 4" descr="https://i9.ytimg.com/vi/j_4SRXNKDcg/mq3.jpg?sqp=CLjQ3YMG&amp;rs=AOn4CLA5PHB1TYXHsYstnjvJjL1b24mMu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812" y="3337254"/>
              <a:ext cx="6928832" cy="4008108"/>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Slide Number Placeholder 1"/>
          <p:cNvSpPr>
            <a:spLocks noGrp="1"/>
          </p:cNvSpPr>
          <p:nvPr>
            <p:ph type="sldNum" sz="quarter" idx="12"/>
          </p:nvPr>
        </p:nvSpPr>
        <p:spPr>
          <a:xfrm>
            <a:off x="22752844" y="12478785"/>
            <a:ext cx="464224" cy="701006"/>
          </a:xfrm>
        </p:spPr>
        <p:txBody>
          <a:bodyPr/>
          <a:lstStyle/>
          <a:p>
            <a:pPr>
              <a:defRPr/>
            </a:pPr>
            <a:r>
              <a:rPr lang="en-US" altLang="en-US" sz="2400" dirty="0" smtClean="0">
                <a:solidFill>
                  <a:schemeClr val="tx1">
                    <a:lumMod val="50000"/>
                  </a:schemeClr>
                </a:solidFill>
              </a:rPr>
              <a:t>.</a:t>
            </a:r>
            <a:endParaRPr lang="en-US" altLang="en-US" sz="2400" dirty="0">
              <a:solidFill>
                <a:schemeClr val="tx1">
                  <a:lumMod val="50000"/>
                </a:schemeClr>
              </a:solidFill>
            </a:endParaRPr>
          </a:p>
        </p:txBody>
      </p:sp>
    </p:spTree>
    <p:extLst>
      <p:ext uri="{BB962C8B-B14F-4D97-AF65-F5344CB8AC3E}">
        <p14:creationId xmlns:p14="http://schemas.microsoft.com/office/powerpoint/2010/main" val="2514723466"/>
      </p:ext>
    </p:extLst>
  </p:cSld>
  <p:clrMapOvr>
    <a:masterClrMapping/>
  </p:clrMapOvr>
  <p:transition spd="slow" advTm="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300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1750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230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100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2.1|3.5|2.7|3.5|1.6|3.7|1.7|3.2|2.3|3.7|3.1|3.7|3.1|7.9|6.2|4.5|2|1.7"/>
</p:tagLst>
</file>

<file path=ppt/tags/tag10.xml><?xml version="1.0" encoding="utf-8"?>
<p:tagLst xmlns:a="http://schemas.openxmlformats.org/drawingml/2006/main" xmlns:r="http://schemas.openxmlformats.org/officeDocument/2006/relationships" xmlns:p="http://schemas.openxmlformats.org/presentationml/2006/main">
  <p:tag name="TIMING" val="|1.3|19.3|11.9"/>
</p:tagLst>
</file>

<file path=ppt/tags/tag11.xml><?xml version="1.0" encoding="utf-8"?>
<p:tagLst xmlns:a="http://schemas.openxmlformats.org/drawingml/2006/main" xmlns:r="http://schemas.openxmlformats.org/officeDocument/2006/relationships" xmlns:p="http://schemas.openxmlformats.org/presentationml/2006/main">
  <p:tag name="TIMING" val="|1.3|1.3|1.8|21.9"/>
</p:tagLst>
</file>

<file path=ppt/tags/tag12.xml><?xml version="1.0" encoding="utf-8"?>
<p:tagLst xmlns:a="http://schemas.openxmlformats.org/drawingml/2006/main" xmlns:r="http://schemas.openxmlformats.org/officeDocument/2006/relationships" xmlns:p="http://schemas.openxmlformats.org/presentationml/2006/main">
  <p:tag name="TIMING" val="|3.8|10|37.7|10.7|4.4"/>
</p:tagLst>
</file>

<file path=ppt/tags/tag13.xml><?xml version="1.0" encoding="utf-8"?>
<p:tagLst xmlns:a="http://schemas.openxmlformats.org/drawingml/2006/main" xmlns:r="http://schemas.openxmlformats.org/officeDocument/2006/relationships" xmlns:p="http://schemas.openxmlformats.org/presentationml/2006/main">
  <p:tag name="TIMING" val="|2.3|32.2|22.8|1.3"/>
</p:tagLst>
</file>

<file path=ppt/tags/tag14.xml><?xml version="1.0" encoding="utf-8"?>
<p:tagLst xmlns:a="http://schemas.openxmlformats.org/drawingml/2006/main" xmlns:r="http://schemas.openxmlformats.org/officeDocument/2006/relationships" xmlns:p="http://schemas.openxmlformats.org/presentationml/2006/main">
  <p:tag name="TIMING" val="|8.3|1.7|7.8|7.9|3|9.9|39.6|2.9|13"/>
</p:tagLst>
</file>

<file path=ppt/tags/tag15.xml><?xml version="1.0" encoding="utf-8"?>
<p:tagLst xmlns:a="http://schemas.openxmlformats.org/drawingml/2006/main" xmlns:r="http://schemas.openxmlformats.org/officeDocument/2006/relationships" xmlns:p="http://schemas.openxmlformats.org/presentationml/2006/main">
  <p:tag name="TIMING" val="|1.4|6.5|10.6|11.6|15.8|8.2"/>
</p:tagLst>
</file>

<file path=ppt/tags/tag16.xml><?xml version="1.0" encoding="utf-8"?>
<p:tagLst xmlns:a="http://schemas.openxmlformats.org/drawingml/2006/main" xmlns:r="http://schemas.openxmlformats.org/officeDocument/2006/relationships" xmlns:p="http://schemas.openxmlformats.org/presentationml/2006/main">
  <p:tag name="TIMING" val="|1.4|2.4|2.1|8.1|3|3.1|2.7|4|1.3|3|4.4"/>
</p:tagLst>
</file>

<file path=ppt/tags/tag17.xml><?xml version="1.0" encoding="utf-8"?>
<p:tagLst xmlns:a="http://schemas.openxmlformats.org/drawingml/2006/main" xmlns:r="http://schemas.openxmlformats.org/officeDocument/2006/relationships" xmlns:p="http://schemas.openxmlformats.org/presentationml/2006/main">
  <p:tag name="TIMING" val="|1.3|1.3|1.8|21.9"/>
</p:tagLst>
</file>

<file path=ppt/tags/tag18.xml><?xml version="1.0" encoding="utf-8"?>
<p:tagLst xmlns:a="http://schemas.openxmlformats.org/drawingml/2006/main" xmlns:r="http://schemas.openxmlformats.org/officeDocument/2006/relationships" xmlns:p="http://schemas.openxmlformats.org/presentationml/2006/main">
  <p:tag name="TIMING" val="|0.5|3.8|5.5|3.9"/>
</p:tagLst>
</file>

<file path=ppt/tags/tag19.xml><?xml version="1.0" encoding="utf-8"?>
<p:tagLst xmlns:a="http://schemas.openxmlformats.org/drawingml/2006/main" xmlns:r="http://schemas.openxmlformats.org/officeDocument/2006/relationships" xmlns:p="http://schemas.openxmlformats.org/presentationml/2006/main">
  <p:tag name="TIMING" val="|6|14|26.8|4.5|22.9|23.2"/>
</p:tagLst>
</file>

<file path=ppt/tags/tag2.xml><?xml version="1.0" encoding="utf-8"?>
<p:tagLst xmlns:a="http://schemas.openxmlformats.org/drawingml/2006/main" xmlns:r="http://schemas.openxmlformats.org/officeDocument/2006/relationships" xmlns:p="http://schemas.openxmlformats.org/presentationml/2006/main">
  <p:tag name="TIMING" val="|0.7|22.6|3.3|1.9|8.7|1.8|10.1"/>
</p:tagLst>
</file>

<file path=ppt/tags/tag20.xml><?xml version="1.0" encoding="utf-8"?>
<p:tagLst xmlns:a="http://schemas.openxmlformats.org/drawingml/2006/main" xmlns:r="http://schemas.openxmlformats.org/officeDocument/2006/relationships" xmlns:p="http://schemas.openxmlformats.org/presentationml/2006/main">
  <p:tag name="TIMING" val="|1.5|9.6|13.7|28.3|5|2.8|19.9|4.8"/>
</p:tagLst>
</file>

<file path=ppt/tags/tag21.xml><?xml version="1.0" encoding="utf-8"?>
<p:tagLst xmlns:a="http://schemas.openxmlformats.org/drawingml/2006/main" xmlns:r="http://schemas.openxmlformats.org/officeDocument/2006/relationships" xmlns:p="http://schemas.openxmlformats.org/presentationml/2006/main">
  <p:tag name="TIMING" val="|4.8|20.2|30.7|23.9|8.2"/>
</p:tagLst>
</file>

<file path=ppt/tags/tag22.xml><?xml version="1.0" encoding="utf-8"?>
<p:tagLst xmlns:a="http://schemas.openxmlformats.org/drawingml/2006/main" xmlns:r="http://schemas.openxmlformats.org/officeDocument/2006/relationships" xmlns:p="http://schemas.openxmlformats.org/presentationml/2006/main">
  <p:tag name="TIMING" val="|0.7|5.1|8.3|9|10.3"/>
</p:tagLst>
</file>

<file path=ppt/tags/tag23.xml><?xml version="1.0" encoding="utf-8"?>
<p:tagLst xmlns:a="http://schemas.openxmlformats.org/drawingml/2006/main" xmlns:r="http://schemas.openxmlformats.org/officeDocument/2006/relationships" xmlns:p="http://schemas.openxmlformats.org/presentationml/2006/main">
  <p:tag name="TIMING" val="|1|5.6|5.7|9.4|9.5|2"/>
</p:tagLst>
</file>

<file path=ppt/tags/tag24.xml><?xml version="1.0" encoding="utf-8"?>
<p:tagLst xmlns:a="http://schemas.openxmlformats.org/drawingml/2006/main" xmlns:r="http://schemas.openxmlformats.org/officeDocument/2006/relationships" xmlns:p="http://schemas.openxmlformats.org/presentationml/2006/main">
  <p:tag name="TIMING" val="|3.6|12.2|18.6|10.8|33.2|36.2|18.6"/>
</p:tagLst>
</file>

<file path=ppt/tags/tag25.xml><?xml version="1.0" encoding="utf-8"?>
<p:tagLst xmlns:a="http://schemas.openxmlformats.org/drawingml/2006/main" xmlns:r="http://schemas.openxmlformats.org/officeDocument/2006/relationships" xmlns:p="http://schemas.openxmlformats.org/presentationml/2006/main">
  <p:tag name="TIMING" val="|2.7|3.8|3.4|4.3|3.5|5.7|4|3.9|5.5|7.4|9.4|6.1"/>
</p:tagLst>
</file>

<file path=ppt/tags/tag26.xml><?xml version="1.0" encoding="utf-8"?>
<p:tagLst xmlns:a="http://schemas.openxmlformats.org/drawingml/2006/main" xmlns:r="http://schemas.openxmlformats.org/officeDocument/2006/relationships" xmlns:p="http://schemas.openxmlformats.org/presentationml/2006/main">
  <p:tag name="TIMING" val="|5.1|9.9|9.7|11.2|23.7|20.1|27.1|21.8|14.3|5|8.8"/>
</p:tagLst>
</file>

<file path=ppt/tags/tag27.xml><?xml version="1.0" encoding="utf-8"?>
<p:tagLst xmlns:a="http://schemas.openxmlformats.org/drawingml/2006/main" xmlns:r="http://schemas.openxmlformats.org/officeDocument/2006/relationships" xmlns:p="http://schemas.openxmlformats.org/presentationml/2006/main">
  <p:tag name="TIMING" val="|2.7|3.8|3.4|4.3|3.5|5.7|4|3.9|5.5|7.4|9.4|6.1"/>
</p:tagLst>
</file>

<file path=ppt/tags/tag28.xml><?xml version="1.0" encoding="utf-8"?>
<p:tagLst xmlns:a="http://schemas.openxmlformats.org/drawingml/2006/main" xmlns:r="http://schemas.openxmlformats.org/officeDocument/2006/relationships" xmlns:p="http://schemas.openxmlformats.org/presentationml/2006/main">
  <p:tag name="TIMING" val="|3.9|7.9|10.4|10.7|18.2|14.9"/>
</p:tagLst>
</file>

<file path=ppt/tags/tag29.xml><?xml version="1.0" encoding="utf-8"?>
<p:tagLst xmlns:a="http://schemas.openxmlformats.org/drawingml/2006/main" xmlns:r="http://schemas.openxmlformats.org/officeDocument/2006/relationships" xmlns:p="http://schemas.openxmlformats.org/presentationml/2006/main">
  <p:tag name="TIMING" val="|2.7|9.9|4.9|7.3|7.4|4.8|5.6|7|5.2"/>
</p:tagLst>
</file>

<file path=ppt/tags/tag3.xml><?xml version="1.0" encoding="utf-8"?>
<p:tagLst xmlns:a="http://schemas.openxmlformats.org/drawingml/2006/main" xmlns:r="http://schemas.openxmlformats.org/officeDocument/2006/relationships" xmlns:p="http://schemas.openxmlformats.org/presentationml/2006/main">
  <p:tag name="TIMING" val="|6.6|2.7|8.1|6.2|10.7|15.9|6.6|22.9"/>
</p:tagLst>
</file>

<file path=ppt/tags/tag30.xml><?xml version="1.0" encoding="utf-8"?>
<p:tagLst xmlns:a="http://schemas.openxmlformats.org/drawingml/2006/main" xmlns:r="http://schemas.openxmlformats.org/officeDocument/2006/relationships" xmlns:p="http://schemas.openxmlformats.org/presentationml/2006/main">
  <p:tag name="TIMING" val="|2.4|2.8|2.2|3|5.2|3.5|4.2|15.8|9.7|8.2"/>
</p:tagLst>
</file>

<file path=ppt/tags/tag31.xml><?xml version="1.0" encoding="utf-8"?>
<p:tagLst xmlns:a="http://schemas.openxmlformats.org/drawingml/2006/main" xmlns:r="http://schemas.openxmlformats.org/officeDocument/2006/relationships" xmlns:p="http://schemas.openxmlformats.org/presentationml/2006/main">
  <p:tag name="TIMING" val="|4.8|1.6|1.5|1.7|8.3"/>
</p:tagLst>
</file>

<file path=ppt/tags/tag32.xml><?xml version="1.0" encoding="utf-8"?>
<p:tagLst xmlns:a="http://schemas.openxmlformats.org/drawingml/2006/main" xmlns:r="http://schemas.openxmlformats.org/officeDocument/2006/relationships" xmlns:p="http://schemas.openxmlformats.org/presentationml/2006/main">
  <p:tag name="TIMING" val="|4.3|3.4|2|1.7"/>
</p:tagLst>
</file>

<file path=ppt/tags/tag33.xml><?xml version="1.0" encoding="utf-8"?>
<p:tagLst xmlns:a="http://schemas.openxmlformats.org/drawingml/2006/main" xmlns:r="http://schemas.openxmlformats.org/officeDocument/2006/relationships" xmlns:p="http://schemas.openxmlformats.org/presentationml/2006/main">
  <p:tag name="TIMING" val="|1.3|1.5|1.7|1.7|2.1|4.9|4.8|3.3|6.4|3.5|1.6|1.8|3.4|1.4|0.2|2.2|1.6|3.4|1.7|1.9|1.7|2.3|1.7|2.4|2.3|1.7|1.9|3.1|8.1|1.8|3.6|2.6|7.2|7.2|3.1|1.9|2.8"/>
</p:tagLst>
</file>

<file path=ppt/tags/tag34.xml><?xml version="1.0" encoding="utf-8"?>
<p:tagLst xmlns:a="http://schemas.openxmlformats.org/drawingml/2006/main" xmlns:r="http://schemas.openxmlformats.org/officeDocument/2006/relationships" xmlns:p="http://schemas.openxmlformats.org/presentationml/2006/main">
  <p:tag name="TIMING" val="|1.3|1.5|1.7|1.7|2.1|4.9|4.8|3.3|6.4|3.5|1.6|1.8|3.4|1.4|0.2|2.2|1.6|3.4|1.7|1.9|1.7|2.3|1.7|2.4|2.3|1.7|1.9|3.1|8.1|1.8|3.6|2.6|7.2|7.2|3.1|1.9|2.8"/>
</p:tagLst>
</file>

<file path=ppt/tags/tag35.xml><?xml version="1.0" encoding="utf-8"?>
<p:tagLst xmlns:a="http://schemas.openxmlformats.org/drawingml/2006/main" xmlns:r="http://schemas.openxmlformats.org/officeDocument/2006/relationships" xmlns:p="http://schemas.openxmlformats.org/presentationml/2006/main">
  <p:tag name="TIMING" val="|1|3.8|3|7.4|7.1|8.4"/>
</p:tagLst>
</file>

<file path=ppt/tags/tag36.xml><?xml version="1.0" encoding="utf-8"?>
<p:tagLst xmlns:a="http://schemas.openxmlformats.org/drawingml/2006/main" xmlns:r="http://schemas.openxmlformats.org/officeDocument/2006/relationships" xmlns:p="http://schemas.openxmlformats.org/presentationml/2006/main">
  <p:tag name="TIMING" val="|3.3"/>
</p:tagLst>
</file>

<file path=ppt/tags/tag37.xml><?xml version="1.0" encoding="utf-8"?>
<p:tagLst xmlns:a="http://schemas.openxmlformats.org/drawingml/2006/main" xmlns:r="http://schemas.openxmlformats.org/officeDocument/2006/relationships" xmlns:p="http://schemas.openxmlformats.org/presentationml/2006/main">
  <p:tag name="TIMING" val="|2.9"/>
</p:tagLst>
</file>

<file path=ppt/tags/tag38.xml><?xml version="1.0" encoding="utf-8"?>
<p:tagLst xmlns:a="http://schemas.openxmlformats.org/drawingml/2006/main" xmlns:r="http://schemas.openxmlformats.org/officeDocument/2006/relationships" xmlns:p="http://schemas.openxmlformats.org/presentationml/2006/main">
  <p:tag name="TIMING" val="|3.1|7.1|3.4|2.3|1.9|1.2"/>
</p:tagLst>
</file>

<file path=ppt/tags/tag39.xml><?xml version="1.0" encoding="utf-8"?>
<p:tagLst xmlns:a="http://schemas.openxmlformats.org/drawingml/2006/main" xmlns:r="http://schemas.openxmlformats.org/officeDocument/2006/relationships" xmlns:p="http://schemas.openxmlformats.org/presentationml/2006/main">
  <p:tag name="TIMING" val="|1.5|6.2|12.1|21.2|15|20"/>
</p:tagLst>
</file>

<file path=ppt/tags/tag4.xml><?xml version="1.0" encoding="utf-8"?>
<p:tagLst xmlns:a="http://schemas.openxmlformats.org/drawingml/2006/main" xmlns:r="http://schemas.openxmlformats.org/officeDocument/2006/relationships" xmlns:p="http://schemas.openxmlformats.org/presentationml/2006/main">
  <p:tag name="TIMING" val="|3.2|3.9|7.2|7.5|7.7|8|2.7"/>
</p:tagLst>
</file>

<file path=ppt/tags/tag40.xml><?xml version="1.0" encoding="utf-8"?>
<p:tagLst xmlns:a="http://schemas.openxmlformats.org/drawingml/2006/main" xmlns:r="http://schemas.openxmlformats.org/officeDocument/2006/relationships" xmlns:p="http://schemas.openxmlformats.org/presentationml/2006/main">
  <p:tag name="TIMING" val="|0.3"/>
</p:tagLst>
</file>

<file path=ppt/tags/tag41.xml><?xml version="1.0" encoding="utf-8"?>
<p:tagLst xmlns:a="http://schemas.openxmlformats.org/drawingml/2006/main" xmlns:r="http://schemas.openxmlformats.org/officeDocument/2006/relationships" xmlns:p="http://schemas.openxmlformats.org/presentationml/2006/main">
  <p:tag name="TIMING" val="|1.7|4.8|3.9|3.4"/>
</p:tagLst>
</file>

<file path=ppt/tags/tag42.xml><?xml version="1.0" encoding="utf-8"?>
<p:tagLst xmlns:a="http://schemas.openxmlformats.org/drawingml/2006/main" xmlns:r="http://schemas.openxmlformats.org/officeDocument/2006/relationships" xmlns:p="http://schemas.openxmlformats.org/presentationml/2006/main">
  <p:tag name="TIMING" val="|6.5|4.8|5.8|3.3|3.1|9.4|5.5|4|2.3|7.5|1.3"/>
</p:tagLst>
</file>

<file path=ppt/tags/tag43.xml><?xml version="1.0" encoding="utf-8"?>
<p:tagLst xmlns:a="http://schemas.openxmlformats.org/drawingml/2006/main" xmlns:r="http://schemas.openxmlformats.org/officeDocument/2006/relationships" xmlns:p="http://schemas.openxmlformats.org/presentationml/2006/main">
  <p:tag name="TIMING" val="|1.7"/>
</p:tagLst>
</file>

<file path=ppt/tags/tag44.xml><?xml version="1.0" encoding="utf-8"?>
<p:tagLst xmlns:a="http://schemas.openxmlformats.org/drawingml/2006/main" xmlns:r="http://schemas.openxmlformats.org/officeDocument/2006/relationships" xmlns:p="http://schemas.openxmlformats.org/presentationml/2006/main">
  <p:tag name="TIMING" val="|6.8|8.9|0.3|8.1"/>
</p:tagLst>
</file>

<file path=ppt/tags/tag5.xml><?xml version="1.0" encoding="utf-8"?>
<p:tagLst xmlns:a="http://schemas.openxmlformats.org/drawingml/2006/main" xmlns:r="http://schemas.openxmlformats.org/officeDocument/2006/relationships" xmlns:p="http://schemas.openxmlformats.org/presentationml/2006/main">
  <p:tag name="TIMING" val="|0.6|2.5|2.3|6.4|2|4.3|3.1|2.3|6.2|2.4"/>
</p:tagLst>
</file>

<file path=ppt/tags/tag6.xml><?xml version="1.0" encoding="utf-8"?>
<p:tagLst xmlns:a="http://schemas.openxmlformats.org/drawingml/2006/main" xmlns:r="http://schemas.openxmlformats.org/officeDocument/2006/relationships" xmlns:p="http://schemas.openxmlformats.org/presentationml/2006/main">
  <p:tag name="TIMING" val="|1.2|5|3.6|4.6|2.1|3.6|3.1|3.9|2.8|3.1|2.8|3.6|10.2|2.5|1.5|2.9|3.9|4.4|3.5|3.1|2.4|3|3.5|5.5|2.4|10.3|7.6|3.2|5.3|6.3|10.1|1.9"/>
</p:tagLst>
</file>

<file path=ppt/tags/tag7.xml><?xml version="1.0" encoding="utf-8"?>
<p:tagLst xmlns:a="http://schemas.openxmlformats.org/drawingml/2006/main" xmlns:r="http://schemas.openxmlformats.org/officeDocument/2006/relationships" xmlns:p="http://schemas.openxmlformats.org/presentationml/2006/main">
  <p:tag name="TIMING" val="|2.1|1.5|6.4|4.1|5.3|1.9|4.6|20"/>
</p:tagLst>
</file>

<file path=ppt/tags/tag8.xml><?xml version="1.0" encoding="utf-8"?>
<p:tagLst xmlns:a="http://schemas.openxmlformats.org/drawingml/2006/main" xmlns:r="http://schemas.openxmlformats.org/officeDocument/2006/relationships" xmlns:p="http://schemas.openxmlformats.org/presentationml/2006/main">
  <p:tag name="TIMING" val="|2.4|5.2|10.8|4.3|30.7|20.9|36.4|7.5"/>
</p:tagLst>
</file>

<file path=ppt/tags/tag9.xml><?xml version="1.0" encoding="utf-8"?>
<p:tagLst xmlns:a="http://schemas.openxmlformats.org/drawingml/2006/main" xmlns:r="http://schemas.openxmlformats.org/officeDocument/2006/relationships" xmlns:p="http://schemas.openxmlformats.org/presentationml/2006/main">
  <p:tag name="TIMING" val="|0.6|3.7|7.7|26.3|4.6"/>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225040</TotalTime>
  <Words>8101</Words>
  <Application>Microsoft Office PowerPoint</Application>
  <PresentationFormat>Custom</PresentationFormat>
  <Paragraphs>986</Paragraphs>
  <Slides>61</Slides>
  <Notes>44</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61</vt:i4>
      </vt:variant>
    </vt:vector>
  </HeadingPairs>
  <TitlesOfParts>
    <vt:vector size="76" baseType="lpstr">
      <vt:lpstr>Arial</vt:lpstr>
      <vt:lpstr>Arial Black</vt:lpstr>
      <vt:lpstr>Bahnschrift Light Condensed</vt:lpstr>
      <vt:lpstr>Calibri</vt:lpstr>
      <vt:lpstr>Calibri Light</vt:lpstr>
      <vt:lpstr>Cambria Math</vt:lpstr>
      <vt:lpstr>Google Sans</vt:lpstr>
      <vt:lpstr>Kunstler Script</vt:lpstr>
      <vt:lpstr>Palace Script MT</vt:lpstr>
      <vt:lpstr>Proxima Nova</vt:lpstr>
      <vt:lpstr>Symbol</vt:lpstr>
      <vt:lpstr>Times New Roman</vt:lpstr>
      <vt:lpstr>1_Custom Design</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Management:             Disease Control (Mad Cow)</dc:title>
  <dc:creator>Alain Paul Martin</dc:creator>
  <cp:lastModifiedBy>alain paul martin</cp:lastModifiedBy>
  <cp:revision>11011</cp:revision>
  <cp:lastPrinted>2021-07-10T22:47:26Z</cp:lastPrinted>
  <dcterms:created xsi:type="dcterms:W3CDTF">2002-08-15T18:48:43Z</dcterms:created>
  <dcterms:modified xsi:type="dcterms:W3CDTF">2023-12-13T16:35:05Z</dcterms:modified>
</cp:coreProperties>
</file>